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34.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18.xml" ContentType="application/vnd.openxmlformats-officedocument.presentationml.slide+xml"/>
  <Override PartName="/ppt/slides/slide33.xml" ContentType="application/vnd.openxmlformats-officedocument.presentationml.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docProps/custom.xml" ContentType="application/vnd.openxmlformats-officedocument.custom-properties+xml"/>
  <Override PartName="/customXml/itemProps2.xml" ContentType="application/vnd.openxmlformats-officedocument.customXmlProperties+xml"/>
  <Override PartName="/customXml/itemProps3.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ppt/tags/tag2.xml" ContentType="application/vnd.openxmlformats-officedocument.presentationml.tags+xml"/>
  <Override PartName="/customXml/itemProps4.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1"/>
  </p:notesMasterIdLst>
  <p:handoutMasterIdLst>
    <p:handoutMasterId r:id="rId42"/>
  </p:handoutMasterIdLst>
  <p:sldIdLst>
    <p:sldId id="570" r:id="rId5"/>
    <p:sldId id="571" r:id="rId6"/>
    <p:sldId id="787" r:id="rId7"/>
    <p:sldId id="620" r:id="rId8"/>
    <p:sldId id="575" r:id="rId9"/>
    <p:sldId id="576" r:id="rId10"/>
    <p:sldId id="751" r:id="rId11"/>
    <p:sldId id="705" r:id="rId12"/>
    <p:sldId id="788" r:id="rId13"/>
    <p:sldId id="789" r:id="rId14"/>
    <p:sldId id="790" r:id="rId15"/>
    <p:sldId id="791" r:id="rId16"/>
    <p:sldId id="792" r:id="rId17"/>
    <p:sldId id="793" r:id="rId18"/>
    <p:sldId id="810" r:id="rId19"/>
    <p:sldId id="806" r:id="rId20"/>
    <p:sldId id="807" r:id="rId21"/>
    <p:sldId id="808" r:id="rId22"/>
    <p:sldId id="593" r:id="rId23"/>
    <p:sldId id="758" r:id="rId24"/>
    <p:sldId id="817" r:id="rId25"/>
    <p:sldId id="670" r:id="rId26"/>
    <p:sldId id="671" r:id="rId27"/>
    <p:sldId id="821" r:id="rId28"/>
    <p:sldId id="814" r:id="rId29"/>
    <p:sldId id="704" r:id="rId30"/>
    <p:sldId id="820" r:id="rId31"/>
    <p:sldId id="736" r:id="rId32"/>
    <p:sldId id="819" r:id="rId33"/>
    <p:sldId id="601" r:id="rId34"/>
    <p:sldId id="602" r:id="rId35"/>
    <p:sldId id="713" r:id="rId36"/>
    <p:sldId id="716" r:id="rId37"/>
    <p:sldId id="717" r:id="rId38"/>
    <p:sldId id="726" r:id="rId39"/>
    <p:sldId id="727" r:id="rId40"/>
  </p:sldIdLst>
  <p:sldSz cx="12436475" cy="6994525"/>
  <p:notesSz cx="6858000" cy="9144000"/>
  <p:custDataLst>
    <p:tags r:id="rId4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ller Guidance" id="{AF7515C5-34D7-47F4-A0D5-EF2E3E4D2B26}">
          <p14:sldIdLst>
            <p14:sldId id="570"/>
          </p14:sldIdLst>
        </p14:section>
        <p14:section name="Title" id="{3DAFB80E-70BC-4DF5-8DD9-4C569DFAED35}">
          <p14:sldIdLst>
            <p14:sldId id="571"/>
          </p14:sldIdLst>
        </p14:section>
        <p14:section name="Intro" id="{110E3E2F-36EA-42D1-B879-F4DBFF6F4E82}">
          <p14:sldIdLst>
            <p14:sldId id="787"/>
            <p14:sldId id="620"/>
            <p14:sldId id="575"/>
          </p14:sldIdLst>
        </p14:section>
        <p14:section name="Enterprise focus" id="{C1A82CB5-D668-46A2-9996-92FB6FADF525}">
          <p14:sldIdLst>
            <p14:sldId id="576"/>
            <p14:sldId id="751"/>
            <p14:sldId id="705"/>
            <p14:sldId id="788"/>
            <p14:sldId id="789"/>
            <p14:sldId id="790"/>
            <p14:sldId id="791"/>
            <p14:sldId id="792"/>
            <p14:sldId id="793"/>
          </p14:sldIdLst>
        </p14:section>
        <p14:section name="Customer Journey" id="{88777281-857C-4DCC-88BF-958228B0CF70}">
          <p14:sldIdLst>
            <p14:sldId id="810"/>
            <p14:sldId id="806"/>
            <p14:sldId id="807"/>
            <p14:sldId id="808"/>
          </p14:sldIdLst>
        </p14:section>
        <p14:section name="IoT pains" id="{7A3012FF-E519-475D-8345-9B2C0F4DE698}">
          <p14:sldIdLst>
            <p14:sldId id="593"/>
            <p14:sldId id="758"/>
          </p14:sldIdLst>
        </p14:section>
        <p14:section name="What is Azure IoT Suite" id="{0393A708-6BB6-426D-B30B-84F48B378020}">
          <p14:sldIdLst>
            <p14:sldId id="817"/>
            <p14:sldId id="670"/>
            <p14:sldId id="671"/>
            <p14:sldId id="821"/>
            <p14:sldId id="814"/>
            <p14:sldId id="704"/>
            <p14:sldId id="820"/>
            <p14:sldId id="736"/>
            <p14:sldId id="819"/>
            <p14:sldId id="601"/>
            <p14:sldId id="602"/>
          </p14:sldIdLst>
        </p14:section>
        <p14:section name="Appendix" id="{95B41845-493F-42FE-A5C5-FF6C0601B69A}">
          <p14:sldIdLst>
            <p14:sldId id="713"/>
            <p14:sldId id="716"/>
            <p14:sldId id="717"/>
            <p14:sldId id="726"/>
            <p14:sldId id="727"/>
          </p14:sldIdLst>
        </p14:section>
      </p14:sectionLst>
    </p:ext>
    <p:ext uri="{EFAFB233-063F-42B5-8137-9DF3F51BA10A}">
      <p15:sldGuideLst xmlns:p15="http://schemas.microsoft.com/office/powerpoint/2012/main">
        <p15:guide id="1" orient="horz" pos="2227" userDrawn="1">
          <p15:clr>
            <a:srgbClr val="A4A3A4"/>
          </p15:clr>
        </p15:guide>
        <p15:guide id="2" orient="horz" pos="1483" userDrawn="1">
          <p15:clr>
            <a:srgbClr val="A4A3A4"/>
          </p15:clr>
        </p15:guide>
        <p15:guide id="3" pos="470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cmAuthor>
  <p:cmAuthor id="3" name="Ben Johnson" initials="BJ" lastIdx="8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021"/>
    <a:srgbClr val="0065B8"/>
    <a:srgbClr val="7F98CE"/>
    <a:srgbClr val="FFFFFF"/>
    <a:srgbClr val="00317B"/>
    <a:srgbClr val="CDCECE"/>
    <a:srgbClr val="3E3F3F"/>
    <a:srgbClr val="181A19"/>
    <a:srgbClr val="005DAB"/>
    <a:srgbClr val="025B57"/>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58" autoAdjust="0"/>
    <p:restoredTop sz="62484" autoAdjust="0"/>
  </p:normalViewPr>
  <p:slideViewPr>
    <p:cSldViewPr snapToGrid="0">
      <p:cViewPr varScale="1">
        <p:scale>
          <a:sx n="63" d="100"/>
          <a:sy n="63" d="100"/>
        </p:scale>
        <p:origin x="132" y="72"/>
      </p:cViewPr>
      <p:guideLst>
        <p:guide orient="horz" pos="2227"/>
        <p:guide orient="horz" pos="1483"/>
        <p:guide pos="4709"/>
      </p:guideLst>
    </p:cSldViewPr>
  </p:slideViewPr>
  <p:outlineViewPr>
    <p:cViewPr>
      <p:scale>
        <a:sx n="33" d="100"/>
        <a:sy n="33" d="100"/>
      </p:scale>
      <p:origin x="0" y="-3830"/>
    </p:cViewPr>
  </p:outlineViewPr>
  <p:notesTextViewPr>
    <p:cViewPr>
      <p:scale>
        <a:sx n="3" d="2"/>
        <a:sy n="3" d="2"/>
      </p:scale>
      <p:origin x="0" y="0"/>
    </p:cViewPr>
  </p:notesTextViewPr>
  <p:sorterViewPr>
    <p:cViewPr>
      <p:scale>
        <a:sx n="125" d="100"/>
        <a:sy n="125" d="100"/>
      </p:scale>
      <p:origin x="0" y="-10906"/>
    </p:cViewPr>
  </p:sorterViewPr>
  <p:notesViewPr>
    <p:cSldViewPr snapToGrid="0" showGuides="1">
      <p:cViewPr varScale="1">
        <p:scale>
          <a:sx n="81" d="100"/>
          <a:sy n="81" d="100"/>
        </p:scale>
        <p:origin x="29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heme" Target="theme/theme1.xml"/><Relationship Id="rId50" Type="http://schemas.openxmlformats.org/officeDocument/2006/relationships/customXml" Target="../customXml/item5.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ustomXml" Target="../customXml/item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9/6/2016 2:01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9/6/2016 2:01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otsolutionprovider.com/industrial/how-iot-can-support-a-dynamic-maintenance-progra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idc.com/getdoc.jsp?containerId=prUS2529151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9/6/2016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74792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An efficiency initiative aims to:</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Monitor and manage assets across the enterprise</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Access device and environmental information in real time</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Direct connected devices to execute tasks</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Reduce the frequency of in-person service visits</a:t>
            </a:r>
          </a:p>
          <a:p>
            <a:pPr marL="342900" indent="-231775" algn="l" defTabSz="932472" rtl="0" eaLnBrk="1" fontAlgn="base" latinLnBrk="0" hangingPunct="1">
              <a:lnSpc>
                <a:spcPct val="90000"/>
              </a:lnSpc>
              <a:spcBef>
                <a:spcPts val="300"/>
              </a:spcBef>
              <a:spcAft>
                <a:spcPts val="300"/>
              </a:spcAft>
              <a:buFont typeface="Arial" panose="020B0604020202020204" pitchFamily="34" charset="0"/>
              <a:buChar char="•"/>
            </a:pPr>
            <a:r>
              <a:rPr lang="en-US" sz="900" kern="1200" dirty="0">
                <a:solidFill>
                  <a:schemeClr val="tx1"/>
                </a:solidFill>
                <a:latin typeface="Segoe UI Light" pitchFamily="34" charset="0"/>
                <a:ea typeface="Segoe UI" pitchFamily="34" charset="0"/>
                <a:cs typeface="Segoe UI" panose="020B0502040204020203" pitchFamily="34" charset="0"/>
              </a:rPr>
              <a:t>Receive status alerts from connected assets when attention is needed</a:t>
            </a:r>
          </a:p>
          <a:p>
            <a:pPr marL="342900" indent="-231775" algn="l" defTabSz="932472" rtl="0" eaLnBrk="1" fontAlgn="base" latinLnBrk="0" hangingPunct="1">
              <a:lnSpc>
                <a:spcPct val="90000"/>
              </a:lnSpc>
              <a:spcBef>
                <a:spcPts val="300"/>
              </a:spcBef>
              <a:spcAft>
                <a:spcPts val="300"/>
              </a:spcAft>
              <a:buFont typeface="Arial" panose="020B0604020202020204" pitchFamily="34" charset="0"/>
              <a:buChar char="•"/>
            </a:pPr>
            <a:r>
              <a:rPr lang="en-US" sz="900" kern="1200" dirty="0">
                <a:solidFill>
                  <a:schemeClr val="tx1"/>
                </a:solidFill>
                <a:latin typeface="Segoe UI Light" pitchFamily="34" charset="0"/>
                <a:ea typeface="Segoe UI" pitchFamily="34" charset="0"/>
                <a:cs typeface="Segoe UI" panose="020B0502040204020203" pitchFamily="34" charset="0"/>
              </a:rPr>
              <a:t>Deploy updates and promotions to connected devices </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Fix issues remotely</a:t>
            </a:r>
          </a:p>
          <a:p>
            <a:pPr marL="0" indent="0" defTabSz="932472" fontAlgn="base">
              <a:spcBef>
                <a:spcPts val="300"/>
              </a:spcBef>
              <a:spcAft>
                <a:spcPts val="300"/>
              </a:spcAft>
              <a:buFont typeface="Arial" panose="020B0604020202020204" pitchFamily="34" charset="0"/>
              <a:buNone/>
            </a:pPr>
            <a:r>
              <a:rPr lang="en-US" sz="900" dirty="0">
                <a:solidFill>
                  <a:schemeClr val="tx1"/>
                </a:solidFill>
                <a:ea typeface="Segoe UI" pitchFamily="34" charset="0"/>
                <a:cs typeface="Segoe UI" pitchFamily="34" charset="0"/>
              </a:rPr>
              <a:t>Additional readiness</a:t>
            </a:r>
          </a:p>
          <a:p>
            <a:pPr marL="342900" marR="0" indent="-231775" algn="l" defTabSz="932472" rtl="0" eaLnBrk="1" fontAlgn="base" latinLnBrk="0" hangingPunct="1">
              <a:lnSpc>
                <a:spcPct val="90000"/>
              </a:lnSpc>
              <a:spcBef>
                <a:spcPts val="300"/>
              </a:spcBef>
              <a:spcAft>
                <a:spcPts val="300"/>
              </a:spcAft>
              <a:buClrTx/>
              <a:buSzTx/>
              <a:buFont typeface="Arial" panose="020B0604020202020204" pitchFamily="34" charset="0"/>
              <a:buChar char="•"/>
              <a:tabLst/>
              <a:defRPr/>
            </a:pPr>
            <a:r>
              <a:rPr lang="en-US" sz="900" kern="1200" dirty="0">
                <a:solidFill>
                  <a:schemeClr val="tx1"/>
                </a:solidFill>
                <a:latin typeface="Segoe UI Light" pitchFamily="34" charset="0"/>
                <a:ea typeface="Segoe UI" pitchFamily="34" charset="0"/>
                <a:cs typeface="Segoe UI" panose="020B0502040204020203" pitchFamily="34" charset="0"/>
              </a:rPr>
              <a:t>An idea of the kinds of asset monitoring and management tasks you want to perform </a:t>
            </a:r>
          </a:p>
          <a:p>
            <a:pPr marL="171450" indent="-171450" defTabSz="932472" fontAlgn="base">
              <a:spcBef>
                <a:spcPts val="300"/>
              </a:spcBef>
              <a:spcAft>
                <a:spcPts val="300"/>
              </a:spcAft>
              <a:buFont typeface="Arial" panose="020B0604020202020204" pitchFamily="34" charset="0"/>
              <a:buChar char="•"/>
            </a:pPr>
            <a:endParaRPr lang="en-US" sz="900" dirty="0">
              <a:solidFill>
                <a:schemeClr val="tx1"/>
              </a:solidFill>
              <a:ea typeface="Segoe UI" pitchFamily="34" charset="0"/>
              <a:cs typeface="Segoe UI" pitchFamily="34" charset="0"/>
            </a:endParaRPr>
          </a:p>
          <a:p>
            <a:pPr marL="0" indent="0">
              <a:buFont typeface="Arial" panose="020B0604020202020204" pitchFamily="34" charset="0"/>
              <a:buNone/>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4493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An innovation initiative aims to:</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Enable employees to make informed decisions</a:t>
            </a:r>
            <a:endParaRPr lang="en-US" dirty="0">
              <a:solidFill>
                <a:schemeClr val="tx1"/>
              </a:solidFill>
              <a:ea typeface="Segoe UI" pitchFamily="34" charset="0"/>
              <a:cs typeface="Segoe UI Semibold" panose="020B0702040204020203" pitchFamily="34" charset="0"/>
            </a:endParaRP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Design better, smarter, differentiated products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Deliver a better customer experience</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latin typeface="Segoe UI" panose="020B0502040204020203" pitchFamily="34" charset="0"/>
                <a:ea typeface="Segoe UI" pitchFamily="34" charset="0"/>
                <a:cs typeface="Segoe UI" panose="020B0502040204020203" pitchFamily="34" charset="0"/>
              </a:rPr>
              <a:t>Anticipate market trends and accelerate new product development</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latin typeface="Segoe UI" panose="020B0502040204020203" pitchFamily="34" charset="0"/>
                <a:ea typeface="Segoe UI" pitchFamily="34" charset="0"/>
                <a:cs typeface="Segoe UI" panose="020B0502040204020203" pitchFamily="34" charset="0"/>
              </a:rPr>
              <a:t>Improve customer service and loyalty with real-time insights and tailored offers</a:t>
            </a:r>
            <a:endParaRPr lang="en-US" sz="900" kern="1200" dirty="0">
              <a:solidFill>
                <a:schemeClr val="tx1"/>
              </a:solidFill>
              <a:latin typeface="Segoe UI Light" pitchFamily="34" charset="0"/>
              <a:ea typeface="Segoe UI" pitchFamily="34" charset="0"/>
              <a:cs typeface="Segoe UI" pitchFamily="34" charset="0"/>
            </a:endParaRPr>
          </a:p>
          <a:p>
            <a:pPr marL="0" indent="0">
              <a:buFont typeface="Arial" panose="020B0604020202020204" pitchFamily="34" charset="0"/>
              <a:buNone/>
            </a:pPr>
            <a:r>
              <a:rPr lang="en-US" baseline="0" dirty="0"/>
              <a:t>Additional readiness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 strong baseline of historical data (e.g. usage trends, maintenance records, etc.) </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Accessible BI tools and resources that bring all data together into one view</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An organizational commitment to data-driven operations and decision-making</a:t>
            </a: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78715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spcBef>
                <a:spcPts val="600"/>
              </a:spcBef>
              <a:spcAft>
                <a:spcPts val="300"/>
              </a:spcAft>
            </a:pPr>
            <a:r>
              <a:rPr lang="en-US" sz="1000" dirty="0">
                <a:solidFill>
                  <a:schemeClr val="tx1"/>
                </a:solidFill>
                <a:ea typeface="Segoe UI" pitchFamily="34" charset="0"/>
                <a:cs typeface="Segoe UI Semibold" panose="020B0702040204020203" pitchFamily="34" charset="0"/>
              </a:rPr>
              <a:t>A business transformation initiative aims to:</a:t>
            </a:r>
          </a:p>
          <a:p>
            <a:pPr marL="342900" lvl="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Optimize operations with automated actions based on predictive insights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Pursue new revenue streams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Target new customers and markets</a:t>
            </a:r>
          </a:p>
          <a:p>
            <a:pPr marL="342900" indent="-231775" defTabSz="932472" fontAlgn="base">
              <a:spcBef>
                <a:spcPts val="300"/>
              </a:spcBef>
              <a:spcAft>
                <a:spcPts val="300"/>
              </a:spcAft>
              <a:buFont typeface="Arial" panose="020B0604020202020204" pitchFamily="34" charset="0"/>
              <a:buChar char="•"/>
            </a:pPr>
            <a:r>
              <a:rPr lang="en-US" dirty="0">
                <a:solidFill>
                  <a:schemeClr val="tx1"/>
                </a:solidFill>
                <a:ea typeface="Segoe UI" pitchFamily="34" charset="0"/>
                <a:cs typeface="Segoe UI" panose="020B0502040204020203" pitchFamily="34" charset="0"/>
              </a:rPr>
              <a:t>Develop profitable new business models</a:t>
            </a:r>
            <a:endParaRPr lang="en-US" baseline="0" dirty="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ea typeface="Segoe UI" pitchFamily="34" charset="0"/>
                <a:cs typeface="Segoe UI" pitchFamily="34" charset="0"/>
              </a:rPr>
              <a:t>Deliver value-added services, or a product-as-a-service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chemeClr val="tx1"/>
                </a:solidFill>
                <a:ea typeface="Segoe UI" pitchFamily="34" charset="0"/>
                <a:cs typeface="Segoe UI" pitchFamily="34" charset="0"/>
              </a:rPr>
              <a:t>Monetize the data you collect</a:t>
            </a:r>
          </a:p>
          <a:p>
            <a:pPr marL="0" indent="0">
              <a:buFont typeface="Arial" panose="020B0604020202020204" pitchFamily="34" charset="0"/>
              <a:buNone/>
            </a:pPr>
            <a:r>
              <a:rPr lang="en-US" baseline="0" dirty="0"/>
              <a:t>Additional readiness</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A defined business objective</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An understanding of your target market </a:t>
            </a:r>
          </a:p>
          <a:p>
            <a:pPr marL="231775" indent="-231775" defTabSz="932472" fontAlgn="base">
              <a:spcBef>
                <a:spcPts val="300"/>
              </a:spcBef>
              <a:spcAft>
                <a:spcPts val="300"/>
              </a:spcAft>
              <a:buFont typeface="Arial" panose="020B0604020202020204" pitchFamily="34" charset="0"/>
              <a:buChar char="•"/>
            </a:pPr>
            <a:r>
              <a:rPr lang="en-US" sz="900" dirty="0">
                <a:solidFill>
                  <a:schemeClr val="tx1"/>
                </a:solidFill>
                <a:ea typeface="Segoe UI" pitchFamily="34" charset="0"/>
                <a:cs typeface="Segoe UI" pitchFamily="34" charset="0"/>
              </a:rPr>
              <a:t>The ability to gather data from and manage connected assets</a:t>
            </a: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37278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63886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67617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 b="1" u="sng" dirty="0"/>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00" b="1" u="sng"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 kern="1200" dirty="0">
                <a:solidFill>
                  <a:schemeClr val="tx1"/>
                </a:solidFill>
                <a:effectLst/>
                <a:latin typeface="Segoe UI" panose="020B0502040204020203" pitchFamily="34" charset="0"/>
                <a:ea typeface="+mn-ea"/>
                <a:cs typeface="Segoe UI" panose="020B0502040204020203" pitchFamily="34" charset="0"/>
              </a:rPr>
              <a:t>Another</a:t>
            </a:r>
            <a:r>
              <a:rPr lang="en-US" sz="400" kern="1200" baseline="0" dirty="0">
                <a:solidFill>
                  <a:schemeClr val="tx1"/>
                </a:solidFill>
                <a:effectLst/>
                <a:latin typeface="Segoe UI" panose="020B0502040204020203" pitchFamily="34" charset="0"/>
                <a:ea typeface="+mn-ea"/>
                <a:cs typeface="Segoe UI" panose="020B0502040204020203" pitchFamily="34" charset="0"/>
              </a:rPr>
              <a:t> area of our focus, a point of differentiators, are the preconfigured solutions. </a:t>
            </a:r>
            <a:endParaRPr lang="en-US" sz="9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baseline="0" dirty="0">
                <a:solidFill>
                  <a:schemeClr val="tx1"/>
                </a:solidFill>
                <a:effectLst/>
                <a:latin typeface="Segoe UI Light" pitchFamily="34" charset="0"/>
                <a:ea typeface="+mn-ea"/>
                <a:cs typeface="+mn-cs"/>
              </a:rPr>
              <a:t>Within Azure IoT Suite, we’ve provided preconfigured solutions that allow you to get started very quickly for common IoT scenarios such as remote monitoring and predictive maintenance.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1200" baseline="0" dirty="0">
                <a:solidFill>
                  <a:schemeClr val="tx1"/>
                </a:solidFill>
                <a:effectLst/>
                <a:latin typeface="Segoe UI Light" pitchFamily="34" charset="0"/>
                <a:ea typeface="+mn-ea"/>
                <a:cs typeface="+mn-cs"/>
              </a:rPr>
              <a:t>You basically get a curated experience for these scenarios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With a pre-provisioned dashboard, rules and events engines and a device registry.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You can add new devices, change rules and quickly get started to </a:t>
            </a:r>
            <a:r>
              <a:rPr lang="en-US" sz="900" kern="1200" baseline="0" dirty="0" err="1">
                <a:solidFill>
                  <a:schemeClr val="tx1"/>
                </a:solidFill>
                <a:effectLst/>
                <a:latin typeface="Segoe UI Light" pitchFamily="34" charset="0"/>
                <a:ea typeface="+mn-ea"/>
                <a:cs typeface="+mn-cs"/>
              </a:rPr>
              <a:t>PoC</a:t>
            </a:r>
            <a:r>
              <a:rPr lang="en-US" sz="900" kern="1200" baseline="0" dirty="0">
                <a:solidFill>
                  <a:schemeClr val="tx1"/>
                </a:solidFill>
                <a:effectLst/>
                <a:latin typeface="Segoe UI Light" pitchFamily="34"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This really allows you to get the end point, i.e. building your IoT 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 For example, you get started quickly with the remote monitoring solution that you then tailor to your needs and convert it into a fleet management solution.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n-ea"/>
                <a:cs typeface="+mn-cs"/>
              </a:rPr>
              <a:t>This solution is finely tuned for your needs, etc.</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9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1" u="sng" kern="1200" baseline="0" dirty="0">
                <a:solidFill>
                  <a:schemeClr val="tx1"/>
                </a:solidFill>
                <a:effectLst/>
                <a:latin typeface="Segoe UI Light" pitchFamily="34" charset="0"/>
                <a:ea typeface="+mn-ea"/>
                <a:cs typeface="+mn-cs"/>
              </a:rPr>
              <a:t>Transition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1"/>
                </a:solidFill>
                <a:effectLst/>
                <a:latin typeface="Segoe UI Light" pitchFamily="34" charset="0"/>
                <a:ea typeface="+mn-ea"/>
                <a:cs typeface="+mn-cs"/>
              </a:rPr>
              <a:t>Our goal with these preconfigured solutions is to help you accelerate time to value and reach your end point much faster because we’ll give you a good base to start building from.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9/6/2016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7679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How does it work? As mentioned; the solution is a combination of multiple back-end components. This architecture diagram shows the individual Microsoft products and services that are utilized.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Reference Architecture for Remote Monitoring solution, what products are used and why? -&gt;</a:t>
            </a:r>
          </a:p>
          <a:p>
            <a:pPr marL="0" indent="0">
              <a:buFont typeface="Arial" panose="020B0604020202020204" pitchFamily="34" charset="0"/>
              <a:buNone/>
            </a:pPr>
            <a:endParaRPr lang="en-US" baseline="0" dirty="0"/>
          </a:p>
          <a:p>
            <a:pPr marL="171450" indent="-171450">
              <a:buFontTx/>
              <a:buChar char="-"/>
            </a:pPr>
            <a:r>
              <a:rPr lang="en-US" baseline="0" dirty="0"/>
              <a:t>Provision simulated devices with a C# device emulator running </a:t>
            </a:r>
            <a:r>
              <a:rPr lang="en-US" baseline="0" dirty="0" err="1"/>
              <a:t>.Net</a:t>
            </a:r>
            <a:r>
              <a:rPr lang="en-US" baseline="0" dirty="0"/>
              <a:t>. Create agents for Linux, iOS, Android and other platforms with C and Java language support. </a:t>
            </a:r>
          </a:p>
          <a:p>
            <a:pPr marL="171450" indent="-171450">
              <a:buFontTx/>
              <a:buChar char="-"/>
            </a:pPr>
            <a:endParaRPr lang="en-US" baseline="0" dirty="0"/>
          </a:p>
          <a:p>
            <a:pPr marL="171450" indent="-171450">
              <a:buFontTx/>
              <a:buChar char="-"/>
            </a:pPr>
            <a:r>
              <a:rPr lang="en-US" baseline="0" dirty="0"/>
              <a:t>IoT Hub manages the two way communication between cloud and device and creates a secure command and control channel. </a:t>
            </a:r>
          </a:p>
          <a:p>
            <a:pPr marL="171450" indent="-171450">
              <a:buFontTx/>
              <a:buChar char="-"/>
            </a:pPr>
            <a:endParaRPr lang="en-US" baseline="0" dirty="0"/>
          </a:p>
          <a:p>
            <a:pPr marL="171450" indent="-171450">
              <a:buFontTx/>
              <a:buChar char="-"/>
            </a:pPr>
            <a:r>
              <a:rPr lang="en-US" baseline="0" dirty="0"/>
              <a:t>Azure Stream Analytics creates and manages jobs to recognize threshold values or detect alarm triggers, sending this information where it needs to be escalated. </a:t>
            </a:r>
          </a:p>
          <a:p>
            <a:pPr marL="171450" indent="-171450">
              <a:buFontTx/>
              <a:buChar char="-"/>
            </a:pPr>
            <a:endParaRPr lang="en-US" baseline="0" dirty="0"/>
          </a:p>
          <a:p>
            <a:pPr marL="171450" indent="-171450">
              <a:buFontTx/>
              <a:buChar char="-"/>
            </a:pPr>
            <a:r>
              <a:rPr lang="en-US" baseline="0" dirty="0"/>
              <a:t>Event Hub is queried by a web job running an event processor host to determine </a:t>
            </a:r>
            <a:r>
              <a:rPr lang="en-US" i="1" baseline="0" dirty="0"/>
              <a:t>where</a:t>
            </a:r>
            <a:r>
              <a:rPr lang="en-US" i="0" baseline="0" dirty="0"/>
              <a:t> and alarm or alert needs to be pushed – such as sending an alert to dashboard for a human operator to take action. </a:t>
            </a:r>
          </a:p>
          <a:p>
            <a:pPr marL="171450" indent="-171450">
              <a:buFontTx/>
              <a:buChar char="-"/>
            </a:pPr>
            <a:endParaRPr lang="en-US" i="0" baseline="0" dirty="0"/>
          </a:p>
          <a:p>
            <a:pPr marL="171450" indent="-171450">
              <a:buFontTx/>
              <a:buChar char="-"/>
            </a:pPr>
            <a:r>
              <a:rPr lang="en-US" i="0" baseline="0" dirty="0"/>
              <a:t>Logic Apps are used to create more complex work loads and integrate into line of business and other proprietary applications. </a:t>
            </a:r>
          </a:p>
          <a:p>
            <a:pPr marL="171450" indent="-171450">
              <a:buFontTx/>
              <a:buChar char="-"/>
            </a:pPr>
            <a:endParaRPr lang="en-US" i="0" baseline="0" dirty="0"/>
          </a:p>
          <a:p>
            <a:pPr marL="171450" indent="-171450">
              <a:buFontTx/>
              <a:buChar char="-"/>
            </a:pPr>
            <a:r>
              <a:rPr lang="en-US" i="0" baseline="0" dirty="0"/>
              <a:t>Document DB stores all the metadata and device properties for each connected device. </a:t>
            </a:r>
          </a:p>
          <a:p>
            <a:pPr marL="171450" indent="-171450">
              <a:buFontTx/>
              <a:buChar char="-"/>
            </a:pPr>
            <a:endParaRPr lang="en-US" i="0" baseline="0" dirty="0"/>
          </a:p>
          <a:p>
            <a:pPr marL="171450" indent="-171450">
              <a:buFontTx/>
              <a:buChar char="-"/>
            </a:pPr>
            <a:r>
              <a:rPr lang="en-US" i="0" baseline="0" dirty="0"/>
              <a:t>Blobs store telemetry information and telemetry data. Other tools such as Azure Machine Learning and </a:t>
            </a:r>
            <a:r>
              <a:rPr lang="en-US" i="0" baseline="0" dirty="0" err="1"/>
              <a:t>PowerBI</a:t>
            </a:r>
            <a:r>
              <a:rPr lang="en-US" i="0" baseline="0" dirty="0"/>
              <a:t> can access this information for data visualization or processing advanced analytics. </a:t>
            </a:r>
          </a:p>
          <a:p>
            <a:pPr marL="171450" indent="-171450">
              <a:buFontTx/>
              <a:buChar char="-"/>
            </a:pPr>
            <a:endParaRPr lang="en-US" i="0" baseline="0" dirty="0"/>
          </a:p>
          <a:p>
            <a:pPr marL="171450" indent="-171450">
              <a:buFontTx/>
              <a:buChar char="-"/>
            </a:pPr>
            <a:r>
              <a:rPr lang="en-US" i="0" baseline="0" dirty="0" err="1"/>
              <a:t>Webapp</a:t>
            </a:r>
            <a:r>
              <a:rPr lang="en-US" i="0" baseline="0" dirty="0"/>
              <a:t> – Dashboard code is available in </a:t>
            </a:r>
            <a:r>
              <a:rPr lang="en-US" i="0" baseline="0" dirty="0" err="1"/>
              <a:t>Github</a:t>
            </a:r>
            <a:r>
              <a:rPr lang="en-US" i="0" baseline="0" dirty="0"/>
              <a:t> allowing it to be fully customized by the user to align with a scenario or be relevant for an enterprise application. </a:t>
            </a:r>
          </a:p>
          <a:p>
            <a:pPr marL="171450" indent="-171450">
              <a:buFontTx/>
              <a:buChar char="-"/>
            </a:pPr>
            <a:endParaRPr lang="en-US" i="0" baseline="0" dirty="0"/>
          </a:p>
          <a:p>
            <a:pPr marL="171450" indent="-171450">
              <a:buFontTx/>
              <a:buChar char="-"/>
            </a:pPr>
            <a:r>
              <a:rPr lang="en-US" i="0" baseline="0" dirty="0"/>
              <a:t>Azure Active Directory controls user ID’s and access, allowing the service to be shared with relevant decision makers within the business but restrict access to certain controls or devices. </a:t>
            </a:r>
          </a:p>
          <a:p>
            <a:pPr marL="171450" indent="-171450">
              <a:buFontTx/>
              <a:buChar char="-"/>
            </a:pPr>
            <a:endParaRPr lang="en-US" i="0" baseline="0" dirty="0"/>
          </a:p>
          <a:p>
            <a:pPr marL="171450" indent="-171450">
              <a:buFontTx/>
              <a:buChar char="-"/>
            </a:pPr>
            <a:r>
              <a:rPr lang="en-US" i="0" baseline="0" dirty="0" err="1"/>
              <a:t>PowerBI</a:t>
            </a:r>
            <a:r>
              <a:rPr lang="en-US" i="0" baseline="0" dirty="0"/>
              <a:t> is used for both open-source embedded components within the dashboard and also for complex external analytics of trends and patterns across all stored data. </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9/6/2016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7286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9899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i="1" dirty="0">
                <a:solidFill>
                  <a:srgbClr val="505050"/>
                </a:solidFill>
              </a:rPr>
              <a:t> </a:t>
            </a:r>
            <a:endParaRPr lang="en-US" sz="900" dirty="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F63B0C6A-A196-48B8-BB82-EDCAAEA055DC}" type="slidenum">
              <a:rPr lang="en-US" smtClean="0"/>
              <a:t>28</a:t>
            </a:fld>
            <a:endParaRPr lang="en-US" dirty="0"/>
          </a:p>
        </p:txBody>
      </p:sp>
    </p:spTree>
    <p:extLst>
      <p:ext uri="{BB962C8B-B14F-4D97-AF65-F5344CB8AC3E}">
        <p14:creationId xmlns:p14="http://schemas.microsoft.com/office/powerpoint/2010/main" val="3670443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6B7DB5-1EF4-4A8E-8550-9A55D4C4AAD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9/6/2016 2:01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6266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Notes: Microsoft CEO Satya Nadella presented this slide at convergence last month and I really love this slide as it puts the IoT wave in context with simplicity.</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Let us start with the graph – if you go by different market research studies, by 2019 it is expected by more than 26B devices (machines, sensors, gateways etc.) are expected to be connected to cloud. These “things” are expected to generate 44ZB of data. To put things in perspective, 1 zettabyte = 1Billion gigabytes. </a:t>
            </a:r>
          </a:p>
          <a:p>
            <a:r>
              <a:rPr lang="en-US" sz="900" kern="1200" dirty="0">
                <a:solidFill>
                  <a:schemeClr val="tx1"/>
                </a:solidFill>
                <a:effectLst/>
                <a:latin typeface="Segoe UI Light" pitchFamily="34" charset="0"/>
                <a:ea typeface="+mn-ea"/>
                <a:cs typeface="+mn-cs"/>
              </a:rPr>
              <a:t>&lt;Add Yottabyte=1000 ZB if useful&gt;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current hypothesis is that the intelligence gleaned from this data (there is a big if”) can</a:t>
            </a:r>
            <a:r>
              <a:rPr lang="en-US" sz="900" kern="1200" baseline="0" dirty="0">
                <a:solidFill>
                  <a:schemeClr val="tx1"/>
                </a:solidFill>
                <a:effectLst/>
                <a:latin typeface="Segoe UI Light" pitchFamily="34" charset="0"/>
                <a:ea typeface="+mn-ea"/>
                <a:cs typeface="+mn-cs"/>
              </a:rPr>
              <a:t> help create new business models akin to software with 80% gross margin</a:t>
            </a:r>
            <a:r>
              <a:rPr lang="en-US" sz="900" kern="1200" dirty="0">
                <a:solidFill>
                  <a:schemeClr val="tx1"/>
                </a:solidFill>
                <a:effectLst/>
                <a:latin typeface="Segoe UI Light" pitchFamily="34" charset="0"/>
                <a:ea typeface="+mn-ea"/>
                <a:cs typeface="+mn-cs"/>
              </a:rPr>
              <a:t>. This for me in way translates to the fact that Enterprises in any industry will have to manage software/apps as part of their core business portfolio.</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What this all means, there is a shift from systems of record to systems of intelligence. The Internet of Things is a</a:t>
            </a:r>
            <a:r>
              <a:rPr lang="en-US" sz="900" kern="1200" baseline="0" dirty="0">
                <a:solidFill>
                  <a:schemeClr val="tx1"/>
                </a:solidFill>
                <a:effectLst/>
                <a:latin typeface="Segoe UI Light" pitchFamily="34" charset="0"/>
                <a:ea typeface="+mn-ea"/>
                <a:cs typeface="+mn-cs"/>
              </a:rPr>
              <a:t> key element of that shift to systems of intelligence.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IDC details: </a:t>
            </a:r>
            <a:r>
              <a:rPr lang="en-US" dirty="0" err="1"/>
              <a:t>MacGillivray</a:t>
            </a:r>
            <a:r>
              <a:rPr lang="en-US" dirty="0"/>
              <a:t>, Carrie, Worldwide Internet of Things Forecast Update, 2015-2019, International Data Corporation (IDC), February 2016.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9/6/2016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8313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015862-6663-4E96-82D9-691832C5BE93}" type="slidenum">
              <a:rPr lang="en-US" smtClean="0"/>
              <a:t>32</a:t>
            </a:fld>
            <a:endParaRPr lang="en-US"/>
          </a:p>
        </p:txBody>
      </p:sp>
    </p:spTree>
    <p:extLst>
      <p:ext uri="{BB962C8B-B14F-4D97-AF65-F5344CB8AC3E}">
        <p14:creationId xmlns:p14="http://schemas.microsoft.com/office/powerpoint/2010/main" val="2407628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read</a:t>
            </a:r>
          </a:p>
          <a:p>
            <a:endParaRPr lang="en-US" dirty="0"/>
          </a:p>
          <a:p>
            <a:r>
              <a:rPr lang="en-US" dirty="0"/>
              <a:t>But don't just take our word for it. What's hear</a:t>
            </a:r>
            <a:r>
              <a:rPr lang="en-US" baseline="0" dirty="0"/>
              <a:t> firsthand from some of our customers.</a:t>
            </a:r>
            <a:endParaRPr lang="en-US" dirty="0"/>
          </a:p>
        </p:txBody>
      </p:sp>
      <p:sp>
        <p:nvSpPr>
          <p:cNvPr id="4" name="Slide Number Placeholder 3"/>
          <p:cNvSpPr>
            <a:spLocks noGrp="1"/>
          </p:cNvSpPr>
          <p:nvPr>
            <p:ph type="sldNum" sz="quarter" idx="10"/>
          </p:nvPr>
        </p:nvSpPr>
        <p:spPr/>
        <p:txBody>
          <a:bodyPr/>
          <a:lstStyle/>
          <a:p>
            <a:fld id="{B450A5DE-BFA5-44C7-948A-FC36D9BC7A70}" type="slidenum">
              <a:rPr lang="en-US" smtClean="0"/>
              <a:t>33</a:t>
            </a:fld>
            <a:endParaRPr lang="en-US"/>
          </a:p>
        </p:txBody>
      </p:sp>
    </p:spTree>
    <p:extLst>
      <p:ext uri="{BB962C8B-B14F-4D97-AF65-F5344CB8AC3E}">
        <p14:creationId xmlns:p14="http://schemas.microsoft.com/office/powerpoint/2010/main" val="2349682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9/6/2016 2:01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87920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baseline="0" dirty="0"/>
              <a:t>Stats from Sunil:</a:t>
            </a:r>
          </a:p>
          <a:p>
            <a:pPr lvl="0"/>
            <a:r>
              <a:rPr lang="en-US" sz="900" kern="1200" dirty="0">
                <a:solidFill>
                  <a:schemeClr val="tx1"/>
                </a:solidFill>
                <a:effectLst/>
                <a:latin typeface="+mn-lt"/>
                <a:ea typeface="+mn-ea"/>
                <a:cs typeface="+mn-cs"/>
              </a:rPr>
              <a:t>Predictive maintenance – </a:t>
            </a:r>
          </a:p>
          <a:p>
            <a:r>
              <a:rPr lang="en-US" sz="900" kern="1200" dirty="0">
                <a:solidFill>
                  <a:schemeClr val="tx1"/>
                </a:solidFill>
                <a:effectLst/>
                <a:latin typeface="+mn-lt"/>
                <a:ea typeface="+mn-ea"/>
                <a:cs typeface="+mn-cs"/>
              </a:rPr>
              <a:t>Predictive maintenance could reduce factory upkeep cost by 10 percent to 40 percent. It will also foster better maintenance, resulting in a 50 percent reduction in downtime, simultaneously shrinking equipment and capital investment by 3 percent to 5 percent by extending machine life. $630 Billion value.</a:t>
            </a:r>
          </a:p>
          <a:p>
            <a:r>
              <a:rPr lang="en-US" sz="900" u="sng" kern="1200" dirty="0">
                <a:solidFill>
                  <a:schemeClr val="tx1"/>
                </a:solidFill>
                <a:effectLst/>
                <a:latin typeface="+mn-lt"/>
                <a:ea typeface="+mn-ea"/>
                <a:cs typeface="+mn-cs"/>
                <a:hlinkClick r:id="rId3"/>
              </a:rPr>
              <a:t>http://www.iotsolutionprovider.com/industrial/how-iot-can-support-a-dynamic-maintenance-program</a:t>
            </a:r>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 </a:t>
            </a:r>
          </a:p>
          <a:p>
            <a:pPr lvl="0"/>
            <a:r>
              <a:rPr lang="en-US" sz="900" kern="1200" dirty="0">
                <a:solidFill>
                  <a:schemeClr val="tx1"/>
                </a:solidFill>
                <a:effectLst/>
                <a:latin typeface="+mn-lt"/>
                <a:ea typeface="+mn-ea"/>
                <a:cs typeface="+mn-cs"/>
              </a:rPr>
              <a:t>This may be old but IDC has said 90% data will be in cloud for IoT</a:t>
            </a:r>
          </a:p>
          <a:p>
            <a:r>
              <a:rPr lang="en-US" sz="900" u="sng" kern="1200" dirty="0">
                <a:solidFill>
                  <a:schemeClr val="tx1"/>
                </a:solidFill>
                <a:effectLst/>
                <a:latin typeface="+mn-lt"/>
                <a:ea typeface="+mn-ea"/>
                <a:cs typeface="+mn-cs"/>
                <a:hlinkClick r:id="rId4"/>
              </a:rPr>
              <a:t>https://www.idc.com/getdoc.jsp?containerId=prUS25291514</a:t>
            </a:r>
            <a:endParaRPr lang="en-US" sz="900" u="sng" kern="1200" dirty="0">
              <a:solidFill>
                <a:schemeClr val="tx1"/>
              </a:solidFill>
              <a:effectLst/>
              <a:latin typeface="+mn-lt"/>
              <a:ea typeface="+mn-ea"/>
              <a:cs typeface="+mn-cs"/>
            </a:endParaRPr>
          </a:p>
          <a:p>
            <a:endParaRPr lang="en-US" sz="900" u="sng" kern="1200" dirty="0">
              <a:solidFill>
                <a:schemeClr val="tx1"/>
              </a:solidFill>
              <a:effectLst/>
              <a:latin typeface="+mn-lt"/>
              <a:ea typeface="+mn-ea"/>
              <a:cs typeface="+mn-cs"/>
            </a:endParaRPr>
          </a:p>
          <a:p>
            <a:r>
              <a:rPr lang="en-US" sz="900" u="none" kern="1200" dirty="0">
                <a:solidFill>
                  <a:schemeClr val="tx1"/>
                </a:solidFill>
                <a:effectLst/>
                <a:latin typeface="+mn-lt"/>
                <a:ea typeface="+mn-ea"/>
                <a:cs typeface="+mn-cs"/>
              </a:rPr>
              <a:t>Colin M also</a:t>
            </a:r>
            <a:r>
              <a:rPr lang="en-US" sz="900" u="none" kern="1200" baseline="0" dirty="0">
                <a:solidFill>
                  <a:schemeClr val="tx1"/>
                </a:solidFill>
                <a:effectLst/>
                <a:latin typeface="+mn-lt"/>
                <a:ea typeface="+mn-ea"/>
                <a:cs typeface="+mn-cs"/>
              </a:rPr>
              <a:t> has some stats</a:t>
            </a:r>
            <a:endParaRPr lang="en-US" sz="900" u="none" kern="1200" dirty="0">
              <a:solidFill>
                <a:schemeClr val="tx1"/>
              </a:solidFill>
              <a:effectLst/>
              <a:latin typeface="+mn-lt"/>
              <a:ea typeface="+mn-ea"/>
              <a:cs typeface="+mn-cs"/>
            </a:endParaRPr>
          </a:p>
          <a:p>
            <a:pPr marL="0" indent="0">
              <a:buFont typeface="Arial" panose="020B0604020202020204" pitchFamily="34" charset="0"/>
              <a:buNone/>
            </a:pPr>
            <a:endParaRPr lang="en-US" b="0" i="0"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21005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50" kern="1200" dirty="0">
                <a:solidFill>
                  <a:schemeClr val="tx1"/>
                </a:solidFill>
                <a:latin typeface="Segoe UI Light" pitchFamily="34" charset="0"/>
                <a:ea typeface="+mn-ea"/>
                <a:cs typeface="+mn-cs"/>
              </a:rPr>
              <a:t>Transformation requires rich systems of intelligence. And it isn’t simply about technology…systems of intelligence represent the combination of technology, people and process that enable these feedback loops, and define an organization’s competitiveness and ability to change the entire landscape of the industries in which it participates. </a:t>
            </a:r>
          </a:p>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9/6/2016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446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latin typeface="+mn-lt"/>
                <a:ea typeface="+mn-ea"/>
                <a:cs typeface="+mn-cs"/>
              </a:rPr>
              <a:t>Goal: instill sense of urgency</a:t>
            </a:r>
            <a:r>
              <a:rPr lang="en-US" sz="1050" kern="1200" baseline="0" dirty="0">
                <a:solidFill>
                  <a:schemeClr val="tx1"/>
                </a:solidFill>
                <a:effectLst/>
                <a:latin typeface="+mn-lt"/>
                <a:ea typeface="+mn-ea"/>
                <a:cs typeface="+mn-cs"/>
              </a:rPr>
              <a:t>. Customers are all moving into IoT. Get on the bus.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9/6/2016 2:01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9105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a lot of interesting IoT scenarios unfolding in the consumer space, based on our experience in working with customers and partners we see the majority of IoT value being enabled in the commercial space. </a:t>
            </a:r>
          </a:p>
          <a:p>
            <a:pPr marL="171450" indent="-171450">
              <a:buFont typeface="Arial" panose="020B0604020202020204" pitchFamily="34" charset="0"/>
              <a:buChar char="•"/>
            </a:pPr>
            <a:r>
              <a:rPr lang="en-US" baseline="0" dirty="0"/>
              <a:t>This is backed by a recently released McKinsey report that states that 70% of the </a:t>
            </a:r>
            <a:r>
              <a:rPr lang="en-US" b="1" baseline="0" dirty="0"/>
              <a:t>value</a:t>
            </a:r>
            <a:r>
              <a:rPr lang="en-US" baseline="0" dirty="0"/>
              <a:t> enabled by IoT will come from B2B scenarios.</a:t>
            </a:r>
          </a:p>
          <a:p>
            <a:pPr marL="171450" indent="-171450">
              <a:buFont typeface="Arial" panose="020B0604020202020204" pitchFamily="34" charset="0"/>
              <a:buChar char="•"/>
            </a:pPr>
            <a:r>
              <a:rPr lang="en-US" baseline="0" dirty="0"/>
              <a:t>Whether its Rockwell Automation, from whom you'll hear from later on today,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IoT to continuously monitor various sensors of the linear accelerator to anticipate problems, take action and prevent failure; organization of all types are starting to harness the value of IoT to transform themselves. </a:t>
            </a:r>
          </a:p>
          <a:p>
            <a:pPr marL="171450" indent="-171450">
              <a:buFont typeface="Arial" panose="020B0604020202020204" pitchFamily="34" charset="0"/>
              <a:buChar char="•"/>
            </a:pPr>
            <a:r>
              <a:rPr lang="en-US" baseline="0" dirty="0"/>
              <a:t>Of course, as a solution provider you could very well be working with a customer that's creating a consumer product, let's say a car manufacturer. However, the value you'll be providing in this B2B2C scenario is helping that organization build an enterprise grade IoT solution so they can launch their products.</a:t>
            </a:r>
          </a:p>
          <a:p>
            <a:pPr marL="171450" indent="-171450">
              <a:buFont typeface="Arial" panose="020B0604020202020204" pitchFamily="34" charset="0"/>
              <a:buChar char="•"/>
            </a:pPr>
            <a:r>
              <a:rPr lang="en-US" baseline="0" dirty="0"/>
              <a:t>Our focus here is simply to enable build enterprise grade internet of their things solutions for your customers. Our goal is to provide you the best platform to do this.</a:t>
            </a:r>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222604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a lot of interesting IoT scenarios unfolding in the consumer space, based on our experience in working with customers and partners we see the majority of IoT value being enabled in the commercial space. </a:t>
            </a:r>
          </a:p>
          <a:p>
            <a:pPr marL="171450" indent="-171450">
              <a:buFont typeface="Arial" panose="020B0604020202020204" pitchFamily="34" charset="0"/>
              <a:buChar char="•"/>
            </a:pPr>
            <a:r>
              <a:rPr lang="en-US" baseline="0" dirty="0"/>
              <a:t>This is backed by a recently released McKinsey report that states that 70% of the </a:t>
            </a:r>
            <a:r>
              <a:rPr lang="en-US" b="1" baseline="0" dirty="0"/>
              <a:t>value</a:t>
            </a:r>
            <a:r>
              <a:rPr lang="en-US" baseline="0" dirty="0"/>
              <a:t> enabled by IoT will come from B2B scenarios.</a:t>
            </a:r>
          </a:p>
          <a:p>
            <a:pPr marL="171450" indent="-171450">
              <a:buFont typeface="Arial" panose="020B0604020202020204" pitchFamily="34" charset="0"/>
              <a:buChar char="•"/>
            </a:pPr>
            <a:r>
              <a:rPr lang="en-US" baseline="0" dirty="0"/>
              <a:t>Whether its Rockwell Automation, from whom you'll hear from later on today,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IoT to continuously monitor various sensors of the linear accelerator to anticipate problems, take action and prevent failure; organization of all types are starting to harness the value of IoT to transform themselves. </a:t>
            </a:r>
          </a:p>
          <a:p>
            <a:pPr marL="171450" indent="-171450">
              <a:buFont typeface="Arial" panose="020B0604020202020204" pitchFamily="34" charset="0"/>
              <a:buChar char="•"/>
            </a:pPr>
            <a:r>
              <a:rPr lang="en-US" baseline="0" dirty="0"/>
              <a:t>Of course, as a solution provider you could very well be working with a customer that's creating a consumer product, let's say a car manufacturer. However, the value you'll be providing in this B2B2C scenario is helping that organization build an enterprise grade IoT solution so they can launch their products.</a:t>
            </a:r>
          </a:p>
          <a:p>
            <a:pPr marL="171450" indent="-171450">
              <a:buFont typeface="Arial" panose="020B0604020202020204" pitchFamily="34" charset="0"/>
              <a:buChar char="•"/>
            </a:pPr>
            <a:r>
              <a:rPr lang="en-US" baseline="0" dirty="0"/>
              <a:t>Our focus here is simply to enable build enterprise grade internet of their things solutions for your customers. Our goal is to provide you the best platform to do this.</a:t>
            </a:r>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63435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While</a:t>
            </a:r>
            <a:r>
              <a:rPr lang="en-US" baseline="0" dirty="0"/>
              <a:t> there are a lot of interesting IoT scenarios unfolding in the consumer space, based on our experience in working with customers and partners we see the majority of IoT value being enabled in the commercial space. </a:t>
            </a:r>
          </a:p>
          <a:p>
            <a:pPr marL="171450" indent="-171450">
              <a:buFont typeface="Arial" panose="020B0604020202020204" pitchFamily="34" charset="0"/>
              <a:buChar char="•"/>
            </a:pPr>
            <a:r>
              <a:rPr lang="en-US" baseline="0" dirty="0"/>
              <a:t>This is backed by a recently released McKinsey report that states that 70% of the </a:t>
            </a:r>
            <a:r>
              <a:rPr lang="en-US" b="1" baseline="0" dirty="0"/>
              <a:t>value</a:t>
            </a:r>
            <a:r>
              <a:rPr lang="en-US" baseline="0" dirty="0"/>
              <a:t> enabled by IoT will come from B2B scenarios.</a:t>
            </a:r>
          </a:p>
          <a:p>
            <a:pPr marL="171450" indent="-171450">
              <a:buFont typeface="Arial" panose="020B0604020202020204" pitchFamily="34" charset="0"/>
              <a:buChar char="•"/>
            </a:pPr>
            <a:r>
              <a:rPr lang="en-US" baseline="0" dirty="0"/>
              <a:t>Whether its Rockwell Automation, from whom you'll hear from later on today,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IoT to continuously monitor various sensors of the linear accelerator to anticipate problems, take action and prevent failure; organization of all types are starting to harness the value of IoT to transform themselves. </a:t>
            </a:r>
          </a:p>
          <a:p>
            <a:pPr marL="171450" indent="-171450">
              <a:buFont typeface="Arial" panose="020B0604020202020204" pitchFamily="34" charset="0"/>
              <a:buChar char="•"/>
            </a:pPr>
            <a:r>
              <a:rPr lang="en-US" baseline="0" dirty="0"/>
              <a:t>Of course, as a solution provider you could very well be working with a customer that's creating a consumer product, let's say a car manufacturer. However, the value you'll be providing in this B2B2C scenario is helping that organization build an enterprise grade IoT solution so they can launch their products.</a:t>
            </a:r>
          </a:p>
          <a:p>
            <a:pPr marL="171450" indent="-171450">
              <a:buFont typeface="Arial" panose="020B0604020202020204" pitchFamily="34" charset="0"/>
              <a:buChar char="•"/>
            </a:pPr>
            <a:r>
              <a:rPr lang="en-US" baseline="0" dirty="0"/>
              <a:t>Our focus here is simply to enable build enterprise grade internet of their things solutions for your customers. Our goal is to provide you the best platform to do this.</a:t>
            </a:r>
          </a:p>
        </p:txBody>
      </p:sp>
      <p:sp>
        <p:nvSpPr>
          <p:cNvPr id="4" name="Slide Number Placeholder 3"/>
          <p:cNvSpPr>
            <a:spLocks noGrp="1"/>
          </p:cNvSpPr>
          <p:nvPr>
            <p:ph type="sldNum" sz="quarter" idx="10"/>
          </p:nvPr>
        </p:nvSpPr>
        <p:spPr/>
        <p:txBody>
          <a:bodyPr/>
          <a:lstStyle/>
          <a:p>
            <a:fld id="{DBFE3E14-271A-4190-AAD9-CD1F1C3096AA}"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9907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NOTE: </a:t>
            </a:r>
            <a:r>
              <a:rPr lang="en-US" sz="900" b="0" kern="1200" dirty="0">
                <a:solidFill>
                  <a:schemeClr val="tx1"/>
                </a:solidFill>
                <a:effectLst/>
                <a:latin typeface="Segoe UI Light" pitchFamily="34" charset="0"/>
                <a:ea typeface="+mn-ea"/>
                <a:cs typeface="+mn-cs"/>
              </a:rPr>
              <a:t>Conversations with banking customers are</a:t>
            </a:r>
            <a:r>
              <a:rPr lang="en-US" sz="900" b="0" kern="1200" baseline="0" dirty="0">
                <a:solidFill>
                  <a:schemeClr val="tx1"/>
                </a:solidFill>
                <a:effectLst/>
                <a:latin typeface="Segoe UI Light" pitchFamily="34" charset="0"/>
                <a:ea typeface="+mn-ea"/>
                <a:cs typeface="+mn-cs"/>
              </a:rPr>
              <a:t> really more about big data and advanced analytics. Even if you are in an IoT presentation, shift the conversation in the big data and advanced analytics direction, as it will be more relevant. </a:t>
            </a:r>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9/6/2016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3686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932563" eaLnBrk="1" fontAlgn="auto" latinLnBrk="0" hangingPunct="1">
              <a:lnSpc>
                <a:spcPct val="90000"/>
              </a:lnSpc>
              <a:spcBef>
                <a:spcPts val="0"/>
              </a:spcBef>
              <a:spcAft>
                <a:spcPts val="600"/>
              </a:spcAft>
              <a:buClrTx/>
              <a:buSzTx/>
              <a:buFontTx/>
              <a:buNone/>
              <a:tabLst/>
            </a:pPr>
            <a:r>
              <a:rPr kumimoji="0" lang="en-US" sz="900" b="1" i="0" u="none" strike="noStrike" kern="0" cap="none" spc="0" normalizeH="0" baseline="0" noProof="0" dirty="0">
                <a:ln>
                  <a:noFill/>
                </a:ln>
                <a:effectLst/>
                <a:uLnTx/>
                <a:uFillTx/>
                <a:cs typeface="Segoe UI Semibold" panose="020B0702040204020203" pitchFamily="34" charset="0"/>
              </a:rPr>
              <a:t>Connect all your devices – </a:t>
            </a:r>
            <a:r>
              <a:rPr kumimoji="0" lang="en-US" sz="1000" i="0" u="none" strike="noStrike" kern="0" cap="none" spc="0" normalizeH="0" baseline="0" noProof="0" dirty="0">
                <a:ln>
                  <a:noFill/>
                </a:ln>
                <a:solidFill>
                  <a:schemeClr val="tx1"/>
                </a:solidFill>
                <a:effectLst/>
                <a:uLnTx/>
                <a:uFillTx/>
                <a:latin typeface="Segoe UI Light" pitchFamily="34" charset="0"/>
                <a:ea typeface="+mn-ea"/>
                <a:cs typeface="Segoe UI Semibold" panose="020B0702040204020203" pitchFamily="34" charset="0"/>
              </a:rPr>
              <a:t>Efficiency</a:t>
            </a:r>
            <a:r>
              <a:rPr kumimoji="0" lang="en-US" sz="1050" i="0" u="none" strike="noStrike" kern="0" cap="none" spc="0" normalizeH="0" baseline="0" noProof="0" dirty="0">
                <a:ln>
                  <a:noFill/>
                </a:ln>
                <a:solidFill>
                  <a:schemeClr val="tx1"/>
                </a:solidFill>
                <a:effectLst/>
                <a:uLnTx/>
                <a:uFillTx/>
                <a:latin typeface="Segoe UI Light" pitchFamily="34" charset="0"/>
                <a:ea typeface="+mn-ea"/>
                <a:cs typeface="Segoe UI Semibold" panose="020B0702040204020203" pitchFamily="34" charset="0"/>
              </a:rPr>
              <a:t> - </a:t>
            </a:r>
            <a:r>
              <a:rPr kumimoji="0" lang="en-US" sz="90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r</a:t>
            </a:r>
            <a:r>
              <a:rPr lang="en-US" sz="900" kern="0" dirty="0">
                <a:latin typeface="Segoe UI Semibold" panose="020B0702040204020203" pitchFamily="34" charset="0"/>
                <a:cs typeface="Segoe UI Semibold" panose="020B0702040204020203" pitchFamily="34" charset="0"/>
              </a:rPr>
              <a:t>educe cost</a:t>
            </a:r>
          </a:p>
          <a:p>
            <a:pPr marL="0" marR="0" indent="0" defTabSz="932563" eaLnBrk="1" fontAlgn="auto" latinLnBrk="0" hangingPunct="1">
              <a:lnSpc>
                <a:spcPct val="90000"/>
              </a:lnSpc>
              <a:spcBef>
                <a:spcPts val="0"/>
              </a:spcBef>
              <a:spcAft>
                <a:spcPts val="600"/>
              </a:spcAft>
              <a:buClrTx/>
              <a:buSzTx/>
              <a:buFontTx/>
              <a:buNone/>
              <a:tabLst/>
            </a:pPr>
            <a:endParaRPr kumimoji="0" lang="en-US" sz="90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defTabSz="932563">
              <a:lnSpc>
                <a:spcPct val="90000"/>
              </a:lnSpc>
              <a:spcAft>
                <a:spcPts val="600"/>
              </a:spcAft>
            </a:pPr>
            <a:r>
              <a:rPr lang="en-US" sz="900" b="1" i="1" kern="0" dirty="0">
                <a:cs typeface="Segoe UI Semibold" panose="020B0702040204020203" pitchFamily="34" charset="0"/>
              </a:rPr>
              <a:t>Something about data management and transformation, actionable. – </a:t>
            </a:r>
            <a:r>
              <a:rPr lang="en-US" sz="1000" kern="0" dirty="0">
                <a:solidFill>
                  <a:schemeClr val="tx1"/>
                </a:solidFill>
                <a:latin typeface="Segoe UI Light" pitchFamily="34" charset="0"/>
                <a:ea typeface="+mn-ea"/>
                <a:cs typeface="Segoe UI Semibold" panose="020B0702040204020203" pitchFamily="34" charset="0"/>
              </a:rPr>
              <a:t>Innovation -</a:t>
            </a:r>
            <a:r>
              <a:rPr lang="en-US" sz="1050" kern="0" baseline="0" dirty="0">
                <a:solidFill>
                  <a:schemeClr val="tx1"/>
                </a:solidFill>
                <a:latin typeface="Segoe UI Light" pitchFamily="34" charset="0"/>
                <a:ea typeface="+mn-ea"/>
                <a:cs typeface="Segoe UI Semibold" panose="020B0702040204020203" pitchFamily="34" charset="0"/>
              </a:rPr>
              <a:t> </a:t>
            </a:r>
            <a:r>
              <a:rPr lang="en-US" sz="900" kern="0" baseline="0" dirty="0">
                <a:solidFill>
                  <a:schemeClr val="tx1"/>
                </a:solidFill>
                <a:latin typeface="Segoe UI Semibold" panose="020B0702040204020203" pitchFamily="34" charset="0"/>
                <a:ea typeface="+mn-ea"/>
                <a:cs typeface="Segoe UI Semibold" panose="020B0702040204020203" pitchFamily="34" charset="0"/>
              </a:rPr>
              <a:t>i</a:t>
            </a:r>
            <a:r>
              <a:rPr lang="en-US" sz="900" kern="0" dirty="0">
                <a:latin typeface="Segoe UI Semibold" panose="020B0702040204020203" pitchFamily="34" charset="0"/>
                <a:cs typeface="Segoe UI Semibold" panose="020B0702040204020203" pitchFamily="34" charset="0"/>
              </a:rPr>
              <a:t>mprove offerings</a:t>
            </a:r>
          </a:p>
          <a:p>
            <a:pPr marL="0" marR="0" indent="0" algn="l" defTabSz="932563" rtl="0" eaLnBrk="1" fontAlgn="auto" latinLnBrk="0" hangingPunct="1">
              <a:lnSpc>
                <a:spcPct val="90000"/>
              </a:lnSpc>
              <a:spcBef>
                <a:spcPts val="0"/>
              </a:spcBef>
              <a:spcAft>
                <a:spcPts val="600"/>
              </a:spcAft>
              <a:buClrTx/>
              <a:buSzTx/>
              <a:buFontTx/>
              <a:buNone/>
              <a:tabLst/>
              <a:defRPr/>
            </a:pPr>
            <a:endParaRPr lang="en-US" sz="900" b="1" i="1" kern="0" dirty="0">
              <a:cs typeface="Segoe UI Semibold" panose="020B0702040204020203" pitchFamily="34" charset="0"/>
            </a:endParaRPr>
          </a:p>
          <a:p>
            <a:pPr defTabSz="932563">
              <a:lnSpc>
                <a:spcPct val="90000"/>
              </a:lnSpc>
              <a:spcAft>
                <a:spcPts val="600"/>
              </a:spcAft>
            </a:pPr>
            <a:r>
              <a:rPr lang="en-US" sz="900" b="1" kern="0" dirty="0">
                <a:cs typeface="Segoe UI Semibold" panose="020B0702040204020203" pitchFamily="34" charset="0"/>
              </a:rPr>
              <a:t>Engage advanced analytics – </a:t>
            </a:r>
            <a:r>
              <a:rPr lang="en-US" sz="1000" kern="0" dirty="0">
                <a:solidFill>
                  <a:schemeClr val="tx1"/>
                </a:solidFill>
                <a:latin typeface="Segoe UI Light" pitchFamily="34" charset="0"/>
                <a:ea typeface="+mn-ea"/>
                <a:cs typeface="Segoe UI Semibold" panose="020B0702040204020203" pitchFamily="34" charset="0"/>
              </a:rPr>
              <a:t>Transformation</a:t>
            </a:r>
            <a:r>
              <a:rPr lang="en-US" sz="1000" kern="0" baseline="0" dirty="0">
                <a:solidFill>
                  <a:schemeClr val="tx1"/>
                </a:solidFill>
                <a:latin typeface="Segoe UI Light" pitchFamily="34" charset="0"/>
                <a:ea typeface="+mn-ea"/>
                <a:cs typeface="Segoe UI Semibold" panose="020B0702040204020203" pitchFamily="34" charset="0"/>
              </a:rPr>
              <a:t> - </a:t>
            </a:r>
            <a:r>
              <a:rPr lang="en-US" sz="900" kern="0" dirty="0">
                <a:latin typeface="Segoe UI Semibold" panose="020B0702040204020203" pitchFamily="34" charset="0"/>
                <a:cs typeface="Segoe UI Semibold" panose="020B0702040204020203" pitchFamily="34" charset="0"/>
              </a:rPr>
              <a:t>Add new business models </a:t>
            </a:r>
          </a:p>
          <a:p>
            <a:endParaRPr lang="en-US" dirty="0"/>
          </a:p>
          <a:p>
            <a:r>
              <a:rPr lang="en-US" dirty="0"/>
              <a:t>Connect</a:t>
            </a:r>
            <a:r>
              <a:rPr lang="en-US" baseline="0" dirty="0"/>
              <a:t> = collect insights from devices</a:t>
            </a:r>
          </a:p>
          <a:p>
            <a:r>
              <a:rPr lang="en-US" baseline="0" dirty="0"/>
              <a:t>Get insights = get data and visualize it</a:t>
            </a:r>
          </a:p>
          <a:p>
            <a:r>
              <a:rPr lang="en-US" baseline="0" dirty="0"/>
              <a:t>Predict the next step = perform predictive outcome analysis, look at trends, guess what’s going to happen </a:t>
            </a:r>
            <a:endParaRPr lang="en-US" dirty="0"/>
          </a:p>
          <a:p>
            <a:r>
              <a:rPr lang="en-US" dirty="0"/>
              <a:t>Take action</a:t>
            </a:r>
            <a:r>
              <a:rPr lang="en-US" baseline="0" dirty="0"/>
              <a:t> = transform back-end business processes, line of business integration. Based on the predictions, you can integrate with LOB solutions that take some kind of action – e.g. customer support.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CE7A804-444E-46E5-99B7-4022D2CC4A8B}" type="datetime8">
              <a:rPr lang="en-US" smtClean="0">
                <a:solidFill>
                  <a:prstClr val="black"/>
                </a:solidFill>
              </a:rPr>
              <a:t>9/6/2016 2:01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522593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60" y="432150"/>
            <a:ext cx="1669246" cy="415375"/>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294803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263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2326511" y="1024465"/>
            <a:ext cx="9682926" cy="5672952"/>
            <a:chOff x="1235636" y="385352"/>
            <a:chExt cx="10773801" cy="6312065"/>
          </a:xfrm>
        </p:grpSpPr>
        <p:pic>
          <p:nvPicPr>
            <p:cNvPr id="33" name="Picture 32"/>
            <p:cNvPicPr>
              <a:picLocks noChangeAspect="1"/>
            </p:cNvPicPr>
            <p:nvPr userDrawn="1"/>
          </p:nvPicPr>
          <p:blipFill>
            <a:blip r:embed="rId2"/>
            <a:stretch>
              <a:fillRect/>
            </a:stretch>
          </p:blipFill>
          <p:spPr>
            <a:xfrm>
              <a:off x="1235636" y="385352"/>
              <a:ext cx="10773801" cy="6312065"/>
            </a:xfrm>
            <a:prstGeom prst="rect">
              <a:avLst/>
            </a:prstGeom>
          </p:spPr>
        </p:pic>
        <p:sp>
          <p:nvSpPr>
            <p:cNvPr id="5" name="Oval 4"/>
            <p:cNvSpPr/>
            <p:nvPr userDrawn="1"/>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Oval 5"/>
            <p:cNvSpPr/>
            <p:nvPr userDrawn="1"/>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Oval 6"/>
            <p:cNvSpPr/>
            <p:nvPr userDrawn="1"/>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Oval 7"/>
            <p:cNvSpPr/>
            <p:nvPr userDrawn="1"/>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val 8"/>
            <p:cNvSpPr/>
            <p:nvPr userDrawn="1"/>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Oval 9"/>
            <p:cNvSpPr/>
            <p:nvPr userDrawn="1"/>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Oval 10"/>
            <p:cNvSpPr/>
            <p:nvPr userDrawn="1"/>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p:cNvSpPr/>
            <p:nvPr userDrawn="1"/>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Oval 12"/>
            <p:cNvSpPr/>
            <p:nvPr userDrawn="1"/>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p:cNvSpPr/>
            <p:nvPr userDrawn="1"/>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p:cNvSpPr/>
            <p:nvPr userDrawn="1"/>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p:cNvSpPr/>
            <p:nvPr userDrawn="1"/>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p:cNvSpPr/>
            <p:nvPr userDrawn="1"/>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Oval 17"/>
            <p:cNvSpPr/>
            <p:nvPr userDrawn="1"/>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Oval 18"/>
            <p:cNvSpPr/>
            <p:nvPr userDrawn="1"/>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userDrawn="1"/>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userDrawn="1"/>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userDrawn="1"/>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p:cNvSpPr/>
            <p:nvPr userDrawn="1"/>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p:cNvSpPr/>
            <p:nvPr userDrawn="1"/>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p:cNvSpPr/>
            <p:nvPr userDrawn="1"/>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p:cNvSpPr/>
            <p:nvPr userDrawn="1"/>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p:cNvSpPr/>
            <p:nvPr userDrawn="1"/>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p:cNvSpPr/>
            <p:nvPr userDrawn="1"/>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p:cNvSpPr/>
            <p:nvPr userDrawn="1"/>
          </p:nvSpPr>
          <p:spPr bwMode="auto">
            <a:xfrm>
              <a:off x="6035004" y="187543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Oval 29"/>
            <p:cNvSpPr/>
            <p:nvPr userDrawn="1"/>
          </p:nvSpPr>
          <p:spPr bwMode="auto">
            <a:xfrm>
              <a:off x="6366601" y="191354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Oval 30"/>
            <p:cNvSpPr/>
            <p:nvPr userDrawn="1"/>
          </p:nvSpPr>
          <p:spPr bwMode="auto">
            <a:xfrm>
              <a:off x="6275861" y="224979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Oval 31"/>
            <p:cNvSpPr/>
            <p:nvPr userDrawn="1"/>
          </p:nvSpPr>
          <p:spPr bwMode="auto">
            <a:xfrm>
              <a:off x="6234920" y="182365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9927060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extLst>
              <p:ext uri="{D42A27DB-BD31-4B8C-83A1-F6EECF244321}">
                <p14:modId xmlns:p14="http://schemas.microsoft.com/office/powerpoint/2010/main" val="36388400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476" name="think-cell Slide" r:id="rId11" imgW="378" imgH="377" progId="TCLayout.ActiveDocument.1">
                  <p:embed/>
                </p:oleObj>
              </mc:Choice>
              <mc:Fallback>
                <p:oleObj name="think-cell Slide" r:id="rId11" imgW="378" imgH="377"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377837" y="296897"/>
            <a:ext cx="11735118" cy="91757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378157" y="1212851"/>
            <a:ext cx="11734798" cy="2228302"/>
          </a:xfrm>
          <a:prstGeom prst="rect">
            <a:avLst/>
          </a:prstGeom>
        </p:spPr>
        <p:txBody>
          <a:bodyPr vert="horz" wrap="square" lIns="0"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5" r:id="rId2"/>
    <p:sldLayoutId id="2147484282" r:id="rId3"/>
    <p:sldLayoutId id="2147484289" r:id="rId4"/>
    <p:sldLayoutId id="2147484294" r:id="rId5"/>
    <p:sldLayoutId id="2147484295" r:id="rId6"/>
    <p:sldLayoutId id="2147484345" r:id="rId7"/>
  </p:sldLayoutIdLst>
  <p:transition>
    <p:fade/>
  </p:transition>
  <p:hf sldNum="0" hd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427"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guide id="23" pos="270" userDrawn="1">
          <p15:clr>
            <a:srgbClr val="F26B43"/>
          </p15:clr>
        </p15:guide>
        <p15:guide id="24" pos="7565" userDrawn="1">
          <p15:clr>
            <a:srgbClr val="F26B43"/>
          </p15:clr>
        </p15:guide>
        <p15:guide id="25" orient="horz" pos="852" userDrawn="1">
          <p15:clr>
            <a:srgbClr val="F26B43"/>
          </p15:clr>
        </p15:guide>
        <p15:guide id="26" orient="horz" pos="1003" userDrawn="1">
          <p15:clr>
            <a:srgbClr val="F26B43"/>
          </p15:clr>
        </p15:guide>
        <p15:guide id="27" orient="horz" pos="41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jpeg"/><Relationship Id="rId7" Type="http://schemas.openxmlformats.org/officeDocument/2006/relationships/image" Target="../media/image44.png"/><Relationship Id="rId2"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hyperlink" Target="http://blogs.microsoft.com/transform/2015/10/27/transforming-the-urban-landscape-thyssenkrupp-elevator-takes-building-efficiency-to-new-heights/#sm.0000pd331k2qldpvtut11oxk6s3xv" TargetMode="External"/><Relationship Id="rId4" Type="http://schemas.openxmlformats.org/officeDocument/2006/relationships/image" Target="../media/image42.jpe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9.png"/><Relationship Id="rId2" Type="http://schemas.openxmlformats.org/officeDocument/2006/relationships/image" Target="../media/image46.jpe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hyperlink" Target="https://www.microsoft.com/en-us/server-cloud/customer-stories/kwik-chek.aspx" TargetMode="External"/><Relationship Id="rId4" Type="http://schemas.openxmlformats.org/officeDocument/2006/relationships/hyperlink" Target="http://enterprise.microsoft.com/en-us/industries/retail-and-consumer-goods/big-data-boosts-business-for-beverage-company/"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enterprise.microsoft.com/en-us/industries/banking-and-capital-markets/" TargetMode="External"/><Relationship Id="rId3" Type="http://schemas.openxmlformats.org/officeDocument/2006/relationships/image" Target="../media/image50.jpe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s://customers.microsoft.com/Pages/CustomerStory.aspx?recid=14594" TargetMode="External"/><Relationship Id="rId4" Type="http://schemas.openxmlformats.org/officeDocument/2006/relationships/image" Target="../media/image51.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jpeg"/><Relationship Id="rId2" Type="http://schemas.openxmlformats.org/officeDocument/2006/relationships/image" Target="../media/image55.jpe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hyperlink" Target="http://blogs.microsoft.com/iot/2015/09/03/making-the-internet-of-farm-things-real-in-montgomery-county-md/" TargetMode="External"/><Relationship Id="rId4" Type="http://schemas.openxmlformats.org/officeDocument/2006/relationships/hyperlink" Target="https://customers.microsoft.com/Pages/CustomerStory.aspx?recid=20375"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60.jpeg"/><Relationship Id="rId7" Type="http://schemas.openxmlformats.org/officeDocument/2006/relationships/hyperlink" Target="http://download.microsoft.com/download/6/2/0/62006002-FCD0-4E04-AADF-B6A8A44E891E/Internet_of_Things_Great_River_Health_Systems_impact_slide.pdf" TargetMode="External"/><Relationship Id="rId2" Type="http://schemas.openxmlformats.org/officeDocument/2006/relationships/image" Target="../media/image59.jpeg"/><Relationship Id="rId1" Type="http://schemas.openxmlformats.org/officeDocument/2006/relationships/slideLayout" Target="../slideLayouts/slideLayout3.xml"/><Relationship Id="rId6" Type="http://schemas.openxmlformats.org/officeDocument/2006/relationships/hyperlink" Target="https://customers.microsoft.com/Pages/CustomerStory.aspx?recid=2256" TargetMode="External"/><Relationship Id="rId5" Type="http://schemas.openxmlformats.org/officeDocument/2006/relationships/hyperlink" Target="https://customers.microsoft.com/Pages/CustomerStory.aspx?recid=23444" TargetMode="External"/><Relationship Id="rId10" Type="http://schemas.openxmlformats.org/officeDocument/2006/relationships/image" Target="../media/image64.png"/><Relationship Id="rId4" Type="http://schemas.openxmlformats.org/officeDocument/2006/relationships/image" Target="../media/image61.jpeg"/><Relationship Id="rId9" Type="http://schemas.openxmlformats.org/officeDocument/2006/relationships/image" Target="../media/image63.jpeg"/></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jpe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png"/></Relationships>
</file>

<file path=ppt/slides/_rels/slide3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jpe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notesSlide" Target="../notesSlides/notesSlide22.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jpe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eg"/><Relationship Id="rId7" Type="http://schemas.openxmlformats.org/officeDocument/2006/relationships/hyperlink" Target="http://enterprise.microsoft.com/en-us/industries/discrete-manufacturing/rolls-royce-and-microsoft-collaborate-to-create-new-digital-capabilities-2/"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www.microsoft.com/en-us/server-cloud/customer-stories/rockwell-automation.aspx" TargetMode="External"/><Relationship Id="rId5" Type="http://schemas.openxmlformats.org/officeDocument/2006/relationships/image" Target="../media/image36.jpe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nchor="ctr"/>
          <a:lstStyle/>
          <a:p>
            <a:pPr marL="336080" lvl="0" indent="-336080" defTabSz="914192"/>
            <a:r>
              <a:rPr lang="en-US" spc="-60" dirty="0">
                <a:latin typeface="Segoe UI Light" pitchFamily="34" charset="0"/>
              </a:rPr>
              <a:t>DELETE THIS SLIDE BEFORE PRESENTING</a:t>
            </a:r>
          </a:p>
        </p:txBody>
      </p:sp>
      <p:sp>
        <p:nvSpPr>
          <p:cNvPr id="3" name="Title 2"/>
          <p:cNvSpPr>
            <a:spLocks noGrp="1"/>
          </p:cNvSpPr>
          <p:nvPr>
            <p:ph type="title"/>
          </p:nvPr>
        </p:nvSpPr>
        <p:spPr/>
        <p:txBody>
          <a:bodyPr/>
          <a:lstStyle/>
          <a:p>
            <a:r>
              <a:rPr lang="en-US" dirty="0">
                <a:latin typeface="+mj-lt"/>
              </a:rPr>
              <a:t>SELLER GUIDANCE</a:t>
            </a:r>
          </a:p>
        </p:txBody>
      </p:sp>
      <p:sp>
        <p:nvSpPr>
          <p:cNvPr id="9" name="Text Placeholder 3"/>
          <p:cNvSpPr txBox="1">
            <a:spLocks/>
          </p:cNvSpPr>
          <p:nvPr/>
        </p:nvSpPr>
        <p:spPr bwMode="white">
          <a:xfrm>
            <a:off x="274640" y="1212850"/>
            <a:ext cx="6153055" cy="2782300"/>
          </a:xfrm>
          <a:prstGeom prst="rect">
            <a:avLst/>
          </a:prstGeom>
        </p:spPr>
        <p:txBody>
          <a:bodyPr vert="horz" wrap="square" lIns="146304" tIns="91440" rIns="146304" bIns="91440" rtlCol="0">
            <a:spAutoFit/>
          </a:bodyPr>
          <a:lstStyle>
            <a:lvl1pPr marL="290513" marR="0" indent="-290513" algn="l" defTabSz="932742" rtl="0" eaLnBrk="1" fontAlgn="auto" latinLnBrk="0" hangingPunct="1">
              <a:lnSpc>
                <a:spcPct val="90000"/>
              </a:lnSpc>
              <a:spcBef>
                <a:spcPct val="20000"/>
              </a:spcBef>
              <a:spcAft>
                <a:spcPts val="0"/>
              </a:spcAft>
              <a:buClr>
                <a:schemeClr val="tx1"/>
              </a:buClr>
              <a:buSzPct val="90000"/>
              <a:buFont typeface="Arial" pitchFamily="34" charset="0"/>
              <a:buChar char="•"/>
              <a:tabLst/>
              <a:defRPr sz="3600" kern="1200" spc="0" baseline="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marR="0" indent="-280988" algn="l" defTabSz="932742" rtl="0" eaLnBrk="1" fontAlgn="auto" latinLnBrk="0" hangingPunct="1">
              <a:lnSpc>
                <a:spcPct val="90000"/>
              </a:lnSpc>
              <a:spcBef>
                <a:spcPct val="20000"/>
              </a:spcBef>
              <a:spcAft>
                <a:spcPts val="0"/>
              </a:spcAft>
              <a:buClr>
                <a:schemeClr val="tx1"/>
              </a:buClr>
              <a:buSzPct val="90000"/>
              <a:buFont typeface="Arial" pitchFamily="34" charset="0"/>
              <a:buChar char="•"/>
              <a:tabLst/>
              <a:defRPr sz="3200" kern="1200" spc="0" baseline="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marR="0" indent="-290513" algn="l" defTabSz="932742" rtl="0" eaLnBrk="1" fontAlgn="auto" latinLnBrk="0" hangingPunct="1">
              <a:lnSpc>
                <a:spcPct val="90000"/>
              </a:lnSpc>
              <a:spcBef>
                <a:spcPct val="20000"/>
              </a:spcBef>
              <a:spcAft>
                <a:spcPts val="0"/>
              </a:spcAft>
              <a:buClr>
                <a:schemeClr val="tx1"/>
              </a:buClr>
              <a:buSzPct val="90000"/>
              <a:buFont typeface="Arial" pitchFamily="34" charset="0"/>
              <a:buChar char="•"/>
              <a:tabLst/>
              <a:defRPr sz="2800" kern="1200" spc="0" baseline="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marR="0" indent="-228600" algn="l" defTabSz="932742" rtl="0" eaLnBrk="1" fontAlgn="auto" latinLnBrk="0" hangingPunct="1">
              <a:lnSpc>
                <a:spcPct val="90000"/>
              </a:lnSpc>
              <a:spcBef>
                <a:spcPct val="20000"/>
              </a:spcBef>
              <a:spcAft>
                <a:spcPts val="0"/>
              </a:spcAft>
              <a:buClr>
                <a:schemeClr val="tx1"/>
              </a:buClr>
              <a:buSzPct val="90000"/>
              <a:buFont typeface="Arial" pitchFamily="34" charset="0"/>
              <a:buChar char="•"/>
              <a:tabLst/>
              <a:defRPr sz="2400" kern="1200" spc="0" baseline="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marR="0" indent="-228600" algn="l" defTabSz="932742" rtl="0" eaLnBrk="1" fontAlgn="auto" latinLnBrk="0" hangingPunct="1">
              <a:lnSpc>
                <a:spcPct val="90000"/>
              </a:lnSpc>
              <a:spcBef>
                <a:spcPct val="20000"/>
              </a:spcBef>
              <a:spcAft>
                <a:spcPts val="0"/>
              </a:spcAft>
              <a:buClr>
                <a:schemeClr val="tx1"/>
              </a:buClr>
              <a:buSzPct val="90000"/>
              <a:buFont typeface="Arial" pitchFamily="34" charset="0"/>
              <a:buChar char="•"/>
              <a:tabLst/>
              <a:defRPr sz="2000" kern="1200" spc="0" baseline="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itchFamily="34" charset="0"/>
              <a:buNone/>
            </a:pPr>
            <a:r>
              <a:rPr lang="en-US" sz="1200" b="1" dirty="0"/>
              <a:t>Deck Overview</a:t>
            </a:r>
          </a:p>
          <a:p>
            <a:pPr>
              <a:spcBef>
                <a:spcPts val="0"/>
              </a:spcBef>
              <a:spcAft>
                <a:spcPts val="600"/>
              </a:spcAft>
            </a:pPr>
            <a:r>
              <a:rPr lang="en-US" sz="1200" b="1" dirty="0"/>
              <a:t>Purpose: </a:t>
            </a:r>
          </a:p>
          <a:p>
            <a:pPr>
              <a:spcBef>
                <a:spcPts val="0"/>
              </a:spcBef>
              <a:spcAft>
                <a:spcPts val="600"/>
              </a:spcAft>
            </a:pPr>
            <a:r>
              <a:rPr lang="en-US" sz="1200" b="1" dirty="0"/>
              <a:t>Audience: </a:t>
            </a:r>
          </a:p>
          <a:p>
            <a:pPr>
              <a:spcBef>
                <a:spcPts val="0"/>
              </a:spcBef>
              <a:spcAft>
                <a:spcPts val="600"/>
              </a:spcAft>
            </a:pPr>
            <a:endParaRPr lang="en-US" sz="1200" b="1" dirty="0"/>
          </a:p>
          <a:p>
            <a:pPr marL="0" indent="0">
              <a:spcBef>
                <a:spcPts val="0"/>
              </a:spcBef>
              <a:spcAft>
                <a:spcPts val="600"/>
              </a:spcAft>
              <a:buNone/>
            </a:pPr>
            <a:r>
              <a:rPr lang="en-US" sz="1200" b="1" dirty="0"/>
              <a:t>Deck Usage Guidance</a:t>
            </a:r>
          </a:p>
          <a:p>
            <a:pPr>
              <a:spcBef>
                <a:spcPts val="0"/>
              </a:spcBef>
              <a:spcAft>
                <a:spcPts val="600"/>
              </a:spcAft>
            </a:pPr>
            <a:r>
              <a:rPr lang="en-US" sz="1200" b="1" dirty="0"/>
              <a:t>Customer roles:</a:t>
            </a:r>
            <a:endParaRPr lang="en-US" sz="1200" dirty="0"/>
          </a:p>
          <a:p>
            <a:pPr>
              <a:spcBef>
                <a:spcPts val="0"/>
              </a:spcBef>
              <a:spcAft>
                <a:spcPts val="600"/>
              </a:spcAft>
            </a:pPr>
            <a:r>
              <a:rPr lang="en-US" sz="1200" b="1" dirty="0"/>
              <a:t>Benefits: </a:t>
            </a:r>
          </a:p>
          <a:p>
            <a:pPr>
              <a:spcBef>
                <a:spcPts val="0"/>
              </a:spcBef>
              <a:spcAft>
                <a:spcPts val="600"/>
              </a:spcAft>
            </a:pPr>
            <a:r>
              <a:rPr lang="en-US" sz="1200" b="1" dirty="0"/>
              <a:t>Case studies:</a:t>
            </a:r>
            <a:endParaRPr lang="en-US" sz="1200" dirty="0"/>
          </a:p>
          <a:p>
            <a:pPr marL="0" indent="0">
              <a:spcBef>
                <a:spcPts val="0"/>
              </a:spcBef>
              <a:spcAft>
                <a:spcPts val="600"/>
              </a:spcAft>
              <a:buNone/>
            </a:pPr>
            <a:r>
              <a:rPr lang="en-US" sz="1200" b="1" dirty="0"/>
              <a:t>Additional Resources</a:t>
            </a:r>
          </a:p>
          <a:p>
            <a:pPr>
              <a:spcBef>
                <a:spcPts val="0"/>
              </a:spcBef>
              <a:spcAft>
                <a:spcPts val="600"/>
              </a:spcAft>
            </a:pPr>
            <a:r>
              <a:rPr lang="en-US" sz="1200" b="1" dirty="0"/>
              <a:t>Other industries: </a:t>
            </a:r>
            <a:endParaRPr lang="en-US" sz="1200" dirty="0"/>
          </a:p>
          <a:p>
            <a:pPr>
              <a:spcBef>
                <a:spcPts val="0"/>
              </a:spcBef>
              <a:spcAft>
                <a:spcPts val="1200"/>
              </a:spcAft>
            </a:pPr>
            <a:r>
              <a:rPr lang="en-US" sz="1200" b="1" dirty="0"/>
              <a:t>For more information</a:t>
            </a:r>
            <a:r>
              <a:rPr lang="en-US" sz="1200" dirty="0">
                <a:solidFill>
                  <a:schemeClr val="tx1"/>
                </a:solidFill>
              </a:rPr>
              <a:t>: </a:t>
            </a:r>
            <a:r>
              <a:rPr lang="en-US" sz="1200" dirty="0"/>
              <a:t>contact</a:t>
            </a:r>
          </a:p>
        </p:txBody>
      </p:sp>
    </p:spTree>
    <p:extLst>
      <p:ext uri="{BB962C8B-B14F-4D97-AF65-F5344CB8AC3E}">
        <p14:creationId xmlns:p14="http://schemas.microsoft.com/office/powerpoint/2010/main" val="9333562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Manufacturing (2 of 2)</a:t>
            </a:r>
          </a:p>
        </p:txBody>
      </p:sp>
      <p:pic>
        <p:nvPicPr>
          <p:cNvPr id="27" name="Picture 26" descr="http://blog.schneider-electric.com/wp-content/uploads/2013/06/iStock_000015267443Medium-Resized.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308742"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8" name="Picture 27" descr="http://i2.dailyrecord.co.uk/incoming/article4562929.ece/ALTERNATES/s615/Weir-Group-pump-assembly.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89652"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7832" y="1592264"/>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29" name="Rectangle 28"/>
          <p:cNvSpPr/>
          <p:nvPr/>
        </p:nvSpPr>
        <p:spPr bwMode="auto">
          <a:xfrm>
            <a:off x="427832"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0" name="Rectangle 29"/>
          <p:cNvSpPr/>
          <p:nvPr/>
        </p:nvSpPr>
        <p:spPr bwMode="auto">
          <a:xfrm>
            <a:off x="4308476"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1" name="Rectangle 30"/>
          <p:cNvSpPr/>
          <p:nvPr/>
        </p:nvSpPr>
        <p:spPr bwMode="auto">
          <a:xfrm>
            <a:off x="8189120"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2" name="Rectangle 31"/>
          <p:cNvSpPr/>
          <p:nvPr/>
        </p:nvSpPr>
        <p:spPr bwMode="auto">
          <a:xfrm>
            <a:off x="427832"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b="1" dirty="0">
                <a:solidFill>
                  <a:srgbClr val="34A5D8"/>
                </a:solidFill>
                <a:latin typeface="Segoe UI Semibold" panose="020B0702040204020203" pitchFamily="34" charset="0"/>
                <a:ea typeface="Segoe UI" pitchFamily="34" charset="0"/>
                <a:cs typeface="Segoe UI Semibold" panose="020B0702040204020203" pitchFamily="34" charset="0"/>
              </a:rPr>
              <a:t>Transforming the urban landscape</a:t>
            </a:r>
          </a:p>
          <a:p>
            <a:pPr lvl="0" defTabSz="932472" fontAlgn="base">
              <a:spcBef>
                <a:spcPts val="300"/>
              </a:spcBef>
            </a:pPr>
            <a:r>
              <a:rPr lang="en-US" sz="1400" dirty="0">
                <a:solidFill>
                  <a:srgbClr val="505050"/>
                </a:solidFill>
              </a:rPr>
              <a:t>Gathered data from sensors and systems to create valuable business intelligence and shift from reactive to proactive maintenance.</a:t>
            </a:r>
          </a:p>
          <a:p>
            <a:pPr lvl="0" defTabSz="932472" fontAlgn="base">
              <a:spcBef>
                <a:spcPts val="600"/>
              </a:spcBef>
            </a:pPr>
            <a:r>
              <a:rPr lang="en-US" sz="1400" dirty="0">
                <a:solidFill>
                  <a:srgbClr val="505050"/>
                </a:solidFill>
                <a:hlinkClick r:id="rId5"/>
              </a:rPr>
              <a:t>Click</a:t>
            </a:r>
            <a:r>
              <a:rPr lang="en-US" sz="1400" dirty="0">
                <a:solidFill>
                  <a:srgbClr val="505050"/>
                </a:solidFill>
              </a:rPr>
              <a:t> to learn more</a:t>
            </a:r>
          </a:p>
        </p:txBody>
      </p:sp>
      <p:sp>
        <p:nvSpPr>
          <p:cNvPr id="33" name="Rectangle 32"/>
          <p:cNvSpPr/>
          <p:nvPr/>
        </p:nvSpPr>
        <p:spPr bwMode="auto">
          <a:xfrm>
            <a:off x="4308476" y="4673600"/>
            <a:ext cx="3819525" cy="1892301"/>
          </a:xfrm>
          <a:prstGeom prst="rect">
            <a:avLst/>
          </a:prstGeom>
          <a:solidFill>
            <a:srgbClr val="FFFF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dirty="0">
                <a:solidFill>
                  <a:srgbClr val="1BA55C"/>
                </a:solidFill>
                <a:latin typeface="Segoe UI Semibold" panose="020B0702040204020203" pitchFamily="34" charset="0"/>
                <a:ea typeface="Segoe UI" pitchFamily="34" charset="0"/>
                <a:cs typeface="Segoe UI Semibold" panose="020B0702040204020203" pitchFamily="34" charset="0"/>
              </a:rPr>
              <a:t>Empowering global operations</a:t>
            </a:r>
          </a:p>
          <a:p>
            <a:pPr defTabSz="932472" fontAlgn="base">
              <a:spcBef>
                <a:spcPts val="300"/>
              </a:spcBef>
            </a:pPr>
            <a:r>
              <a:rPr lang="en-US" sz="1400" dirty="0">
                <a:solidFill>
                  <a:srgbClr val="505050"/>
                </a:solidFill>
              </a:rPr>
              <a:t>Collected data from 40,000 sensors around the world to create a best-in-class forecast that helps customers make critical operational decisions.</a:t>
            </a:r>
          </a:p>
        </p:txBody>
      </p:sp>
      <p:sp>
        <p:nvSpPr>
          <p:cNvPr id="34" name="Rectangle 33"/>
          <p:cNvSpPr/>
          <p:nvPr/>
        </p:nvSpPr>
        <p:spPr bwMode="auto">
          <a:xfrm>
            <a:off x="8189120"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300"/>
              </a:spcBef>
              <a:spcAft>
                <a:spcPct val="0"/>
              </a:spcAft>
            </a:pPr>
            <a:r>
              <a:rPr lang="en-US" sz="2000" dirty="0">
                <a:solidFill>
                  <a:srgbClr val="1E59AE"/>
                </a:solidFill>
                <a:latin typeface="Segoe UI Semibold" panose="020B0702040204020203" pitchFamily="34" charset="0"/>
                <a:ea typeface="Segoe UI" pitchFamily="34" charset="0"/>
                <a:cs typeface="Segoe UI Semibold" panose="020B0702040204020203" pitchFamily="34" charset="0"/>
              </a:rPr>
              <a:t>Improving equipment to weather the storm</a:t>
            </a:r>
          </a:p>
          <a:p>
            <a:pPr lvl="0" defTabSz="932472" fontAlgn="base">
              <a:spcBef>
                <a:spcPts val="300"/>
              </a:spcBef>
              <a:spcAft>
                <a:spcPct val="0"/>
              </a:spcAft>
            </a:pPr>
            <a:r>
              <a:rPr lang="en-US" sz="1400" dirty="0">
                <a:solidFill>
                  <a:srgbClr val="505050"/>
                </a:solidFill>
              </a:rPr>
              <a:t>Gained visibility into equipment usage and a path to predictive maintenance using machine </a:t>
            </a:r>
            <a:br>
              <a:rPr lang="en-US" sz="1400" dirty="0">
                <a:solidFill>
                  <a:srgbClr val="505050"/>
                </a:solidFill>
              </a:rPr>
            </a:br>
            <a:r>
              <a:rPr lang="en-US" sz="1400" dirty="0">
                <a:solidFill>
                  <a:srgbClr val="505050"/>
                </a:solidFill>
              </a:rPr>
              <a:t>learning.</a:t>
            </a:r>
          </a:p>
        </p:txBody>
      </p:sp>
      <p:pic>
        <p:nvPicPr>
          <p:cNvPr id="12" name="Picture 2" descr="ThyssenKrupp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308350" y="1621665"/>
            <a:ext cx="868429" cy="673034"/>
          </a:xfrm>
          <a:prstGeom prst="rect">
            <a:avLst/>
          </a:prstGeom>
          <a:noFill/>
          <a:extLst>
            <a:ext uri="{909E8E84-426E-40DD-AFC4-6F175D3DCCD1}">
              <a14:hiddenFill xmlns:a14="http://schemas.microsoft.com/office/drawing/2010/main">
                <a:solidFill>
                  <a:srgbClr val="FFFFFF"/>
                </a:solidFill>
              </a14:hiddenFill>
            </a:ext>
          </a:extLst>
        </p:spPr>
      </p:pic>
      <p:pic>
        <p:nvPicPr>
          <p:cNvPr id="138242" name="Picture 2" descr="https://upload.wikimedia.org/wikipedia/en/thumb/d/dd/Schneider_Electric.svg/1024px-Schneider_Electric.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169106" y="1676517"/>
            <a:ext cx="1866832" cy="563331"/>
          </a:xfrm>
          <a:prstGeom prst="rect">
            <a:avLst/>
          </a:prstGeom>
          <a:noFill/>
          <a:extLst>
            <a:ext uri="{909E8E84-426E-40DD-AFC4-6F175D3DCCD1}">
              <a14:hiddenFill xmlns:a14="http://schemas.microsoft.com/office/drawing/2010/main">
                <a:solidFill>
                  <a:srgbClr val="FFFFFF"/>
                </a:solidFill>
              </a14:hiddenFill>
            </a:ext>
          </a:extLst>
        </p:spPr>
      </p:pic>
      <p:pic>
        <p:nvPicPr>
          <p:cNvPr id="138244" name="Picture 4" descr="https://upload.wikimedia.org/wikipedia/commons/thumb/b/b8/Weir-Logo.svg/2000px-Weir-Logo.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894011" y="1629666"/>
            <a:ext cx="2069390" cy="65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634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arandasoft.com/wp-content/uploads/2015/07/fachada-arca-continental.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264600" y="1592262"/>
            <a:ext cx="5629492" cy="49736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c.s-microsoft.com/en-us/CMSImages/CP_SideMediaWithCopy_2_customer-stories_Kwik_Chek_590x590_2_Img.jpg?version=f9100636-765a-6aac-36c0-f9c9b15e117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7832" y="1592265"/>
            <a:ext cx="5744841" cy="4973637"/>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a:t>Retail</a:t>
            </a:r>
            <a:endParaRPr lang="en-US" dirty="0"/>
          </a:p>
        </p:txBody>
      </p:sp>
      <p:sp>
        <p:nvSpPr>
          <p:cNvPr id="21" name="Freeform: Shape 20"/>
          <p:cNvSpPr/>
          <p:nvPr/>
        </p:nvSpPr>
        <p:spPr bwMode="auto">
          <a:xfrm>
            <a:off x="6264599"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427832"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25" name="Freeform: Shape 24"/>
          <p:cNvSpPr/>
          <p:nvPr/>
        </p:nvSpPr>
        <p:spPr bwMode="auto">
          <a:xfrm>
            <a:off x="6264599"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ts val="300"/>
              </a:spcBef>
            </a:pPr>
            <a:r>
              <a:rPr lang="en-US" sz="2000" b="1" dirty="0">
                <a:solidFill>
                  <a:srgbClr val="C72B40"/>
                </a:solidFill>
                <a:latin typeface="Segoe UI Semibold" panose="020B0702040204020203" pitchFamily="34" charset="0"/>
                <a:ea typeface="Segoe UI" pitchFamily="34" charset="0"/>
                <a:cs typeface="Segoe UI Semibold" panose="020B0702040204020203" pitchFamily="34" charset="0"/>
              </a:rPr>
              <a:t>Data transforms beverage business</a:t>
            </a:r>
          </a:p>
          <a:p>
            <a:pPr defTabSz="932472" fontAlgn="base">
              <a:spcBef>
                <a:spcPts val="300"/>
              </a:spcBef>
            </a:pPr>
            <a:r>
              <a:rPr lang="en-US" sz="1400" dirty="0">
                <a:solidFill>
                  <a:srgbClr val="505050"/>
                </a:solidFill>
              </a:rPr>
              <a:t>Increased the actionable insight pulled from company data across all areas of the company by deploying Microsoft Azure Machine Learning. </a:t>
            </a:r>
          </a:p>
          <a:p>
            <a:pPr lvl="0" defTabSz="932472" fontAlgn="base">
              <a:spcBef>
                <a:spcPts val="600"/>
              </a:spcBef>
              <a:spcAft>
                <a:spcPts val="1200"/>
              </a:spcAft>
            </a:pPr>
            <a:r>
              <a:rPr lang="en-US" sz="1400" dirty="0">
                <a:solidFill>
                  <a:srgbClr val="505050"/>
                </a:solidFill>
                <a:hlinkClick r:id="rId4"/>
              </a:rPr>
              <a:t>Click</a:t>
            </a:r>
            <a:r>
              <a:rPr lang="en-US" sz="1400" dirty="0">
                <a:solidFill>
                  <a:srgbClr val="505050"/>
                </a:solidFill>
              </a:rPr>
              <a:t> to learn more</a:t>
            </a:r>
          </a:p>
        </p:txBody>
      </p:sp>
      <p:sp>
        <p:nvSpPr>
          <p:cNvPr id="26" name="Freeform: Shape 25"/>
          <p:cNvSpPr/>
          <p:nvPr/>
        </p:nvSpPr>
        <p:spPr bwMode="auto">
          <a:xfrm>
            <a:off x="427832"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ts val="300"/>
              </a:spcBef>
            </a:pPr>
            <a:r>
              <a:rPr lang="en-US" sz="2000" b="1" dirty="0">
                <a:solidFill>
                  <a:srgbClr val="452877"/>
                </a:solidFill>
                <a:latin typeface="Segoe UI Semibold" panose="020B0702040204020203" pitchFamily="34" charset="0"/>
                <a:ea typeface="Segoe UI" pitchFamily="34" charset="0"/>
                <a:cs typeface="Segoe UI Semibold" panose="020B0702040204020203" pitchFamily="34" charset="0"/>
              </a:rPr>
              <a:t>Connecting the unconnected </a:t>
            </a:r>
          </a:p>
          <a:p>
            <a:pPr lvl="0" defTabSz="932472" fontAlgn="base">
              <a:spcBef>
                <a:spcPts val="300"/>
              </a:spcBef>
            </a:pPr>
            <a:r>
              <a:rPr lang="en-US" sz="1400" dirty="0">
                <a:solidFill>
                  <a:srgbClr val="505050"/>
                </a:solidFill>
              </a:rPr>
              <a:t>Gathered data from sensors and systems to create valuable business intelligence and shift from reactive to proactive maintenance.</a:t>
            </a:r>
          </a:p>
          <a:p>
            <a:pPr defTabSz="932472" fontAlgn="base">
              <a:spcBef>
                <a:spcPts val="600"/>
              </a:spcBef>
              <a:spcAft>
                <a:spcPts val="1200"/>
              </a:spcAft>
            </a:pPr>
            <a:r>
              <a:rPr lang="en-US" sz="1400" dirty="0">
                <a:solidFill>
                  <a:srgbClr val="505050"/>
                </a:solidFill>
                <a:hlinkClick r:id="rId5"/>
              </a:rPr>
              <a:t>Click</a:t>
            </a:r>
            <a:r>
              <a:rPr lang="en-US" sz="1400" dirty="0">
                <a:solidFill>
                  <a:srgbClr val="505050"/>
                </a:solidFill>
              </a:rPr>
              <a:t> to learn more</a:t>
            </a:r>
          </a:p>
        </p:txBody>
      </p:sp>
      <p:pic>
        <p:nvPicPr>
          <p:cNvPr id="79874" name="Picture 2" descr="http://kwikchekstores.com/img/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70354" y="1624698"/>
            <a:ext cx="671189" cy="666968"/>
          </a:xfrm>
          <a:prstGeom prst="rect">
            <a:avLst/>
          </a:prstGeom>
          <a:extLst>
            <a:ext uri="{909E8E84-426E-40DD-AFC4-6F175D3DCCD1}">
              <a14:hiddenFill xmlns:a14="http://schemas.microsoft.com/office/drawing/2010/main">
                <a:solidFill>
                  <a:srgbClr val="FFFFFF"/>
                </a:solidFill>
              </a14:hiddenFill>
            </a:ext>
          </a:extLst>
        </p:spPr>
      </p:pic>
      <p:pic>
        <p:nvPicPr>
          <p:cNvPr id="79878" name="Picture 6" descr="https://upload.wikimedia.org/wikipedia/commons/3/36/Arca_continental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627934" y="1538990"/>
            <a:ext cx="1266157" cy="84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084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Banking</a:t>
            </a:r>
            <a:endParaRPr lang="en-US" dirty="0"/>
          </a:p>
        </p:txBody>
      </p:sp>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7832" y="1592267"/>
            <a:ext cx="5744841" cy="4973637"/>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64601" y="1592265"/>
            <a:ext cx="5744841" cy="4973637"/>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p:spPr>
      </p:pic>
      <p:sp>
        <p:nvSpPr>
          <p:cNvPr id="21" name="Freeform: Shape 20"/>
          <p:cNvSpPr/>
          <p:nvPr/>
        </p:nvSpPr>
        <p:spPr bwMode="auto">
          <a:xfrm>
            <a:off x="427832"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23" name="Freeform: Shape 22"/>
          <p:cNvSpPr/>
          <p:nvPr/>
        </p:nvSpPr>
        <p:spPr bwMode="auto">
          <a:xfrm>
            <a:off x="427832"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ts val="300"/>
              </a:spcBef>
            </a:pPr>
            <a:r>
              <a:rPr lang="en-US" sz="2000" b="1" dirty="0">
                <a:solidFill>
                  <a:srgbClr val="F58426"/>
                </a:solidFill>
                <a:latin typeface="Segoe UI Semibold" panose="020B0702040204020203" pitchFamily="34" charset="0"/>
                <a:ea typeface="Segoe UI" pitchFamily="34" charset="0"/>
                <a:cs typeface="Segoe UI Semibold" panose="020B0702040204020203" pitchFamily="34" charset="0"/>
              </a:rPr>
              <a:t>A growing bank's new approach</a:t>
            </a:r>
          </a:p>
          <a:p>
            <a:pPr lvl="0" defTabSz="932472" fontAlgn="base">
              <a:spcBef>
                <a:spcPts val="300"/>
              </a:spcBef>
            </a:pPr>
            <a:r>
              <a:rPr lang="en-US" sz="1400" dirty="0">
                <a:solidFill>
                  <a:srgbClr val="505050"/>
                </a:solidFill>
              </a:rPr>
              <a:t>Leveraged company wide data to predict how likely customers are to go to other financial institution and drive better product features.</a:t>
            </a:r>
          </a:p>
          <a:p>
            <a:pPr defTabSz="932472" fontAlgn="base">
              <a:spcBef>
                <a:spcPts val="600"/>
              </a:spcBef>
              <a:spcAft>
                <a:spcPts val="1200"/>
              </a:spcAft>
            </a:pPr>
            <a:r>
              <a:rPr lang="en-US" sz="1400" dirty="0">
                <a:solidFill>
                  <a:srgbClr val="505050"/>
                </a:solidFill>
                <a:hlinkClick r:id="rId5"/>
              </a:rPr>
              <a:t>Click</a:t>
            </a:r>
            <a:r>
              <a:rPr lang="en-US" sz="1400" dirty="0">
                <a:solidFill>
                  <a:srgbClr val="505050"/>
                </a:solidFill>
              </a:rPr>
              <a:t> to learn more</a:t>
            </a:r>
          </a:p>
        </p:txBody>
      </p:sp>
      <p:pic>
        <p:nvPicPr>
          <p:cNvPr id="99336" name="Picture 8" descr="Tangerine Bank logo.sv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46613" y="1726537"/>
            <a:ext cx="2504469" cy="5122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64599" y="1592265"/>
            <a:ext cx="5744841" cy="4973636"/>
          </a:xfrm>
          <a:prstGeom prst="rect">
            <a:avLst/>
          </a:prstGeom>
        </p:spPr>
      </p:pic>
      <p:sp>
        <p:nvSpPr>
          <p:cNvPr id="20" name="Freeform: Shape 19"/>
          <p:cNvSpPr/>
          <p:nvPr/>
        </p:nvSpPr>
        <p:spPr bwMode="auto">
          <a:xfrm>
            <a:off x="6264599"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22" name="Freeform: Shape 21"/>
          <p:cNvSpPr/>
          <p:nvPr/>
        </p:nvSpPr>
        <p:spPr bwMode="auto">
          <a:xfrm>
            <a:off x="6264599"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ts val="300"/>
              </a:spcBef>
            </a:pPr>
            <a:r>
              <a:rPr lang="en-US" sz="2000" b="1" dirty="0">
                <a:solidFill>
                  <a:srgbClr val="C72B40"/>
                </a:solidFill>
                <a:latin typeface="Segoe UI Semibold" panose="020B0702040204020203" pitchFamily="34" charset="0"/>
                <a:ea typeface="Segoe UI" pitchFamily="34" charset="0"/>
                <a:cs typeface="Segoe UI Semibold" panose="020B0702040204020203" pitchFamily="34" charset="0"/>
              </a:rPr>
              <a:t>Fast, friendly, and reliable banking</a:t>
            </a:r>
          </a:p>
          <a:p>
            <a:pPr defTabSz="932472" fontAlgn="base">
              <a:spcBef>
                <a:spcPts val="300"/>
              </a:spcBef>
            </a:pPr>
            <a:r>
              <a:rPr lang="en-US" sz="1400" dirty="0">
                <a:solidFill>
                  <a:srgbClr val="505050"/>
                </a:solidFill>
              </a:rPr>
              <a:t>Developed a complete business intelligence suite to track company data in under a week in order to drive up engagement and accounts </a:t>
            </a:r>
            <a:r>
              <a:rPr lang="en-US" sz="1400" dirty="0" err="1">
                <a:solidFill>
                  <a:srgbClr val="505050"/>
                </a:solidFill>
              </a:rPr>
              <a:t>sharehold</a:t>
            </a:r>
            <a:r>
              <a:rPr lang="en-US" sz="1400" dirty="0">
                <a:solidFill>
                  <a:srgbClr val="505050"/>
                </a:solidFill>
              </a:rPr>
              <a:t>.</a:t>
            </a:r>
          </a:p>
          <a:p>
            <a:pPr lvl="0" defTabSz="932472" fontAlgn="base">
              <a:spcBef>
                <a:spcPts val="600"/>
              </a:spcBef>
              <a:spcAft>
                <a:spcPts val="1200"/>
              </a:spcAft>
            </a:pPr>
            <a:r>
              <a:rPr lang="en-US" sz="1400" dirty="0">
                <a:solidFill>
                  <a:srgbClr val="505050"/>
                </a:solidFill>
                <a:hlinkClick r:id="rId8"/>
              </a:rPr>
              <a:t>Click</a:t>
            </a:r>
            <a:r>
              <a:rPr lang="en-US" sz="1400" dirty="0">
                <a:solidFill>
                  <a:srgbClr val="505050"/>
                </a:solidFill>
              </a:rPr>
              <a:t> to learn more</a:t>
            </a:r>
          </a:p>
        </p:txBody>
      </p:sp>
      <p:pic>
        <p:nvPicPr>
          <p:cNvPr id="99334" name="Picture 6" descr="https://customers.microsoft.com/Assets/dbf52fd6-1639-e411-9b3b-acdc0af5c1c3/Metro%20Bank%20logo.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131705" y="1657724"/>
            <a:ext cx="1640762" cy="60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7159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6" name="Picture 4" descr="https://upload.wikimedia.org/wikipedia/commons/4/46/NRCSMD83008_-_Maryland_(4535)(NRCS_Photo_Gallery).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7830" y="1593033"/>
            <a:ext cx="5554176" cy="49728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Government</a:t>
            </a:r>
          </a:p>
        </p:txBody>
      </p:sp>
      <p:pic>
        <p:nvPicPr>
          <p:cNvPr id="16" name="Picture 15" descr="https://customers.microsoft.com/Pages/Download.aspx?id=20376"/>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264601" y="1592265"/>
            <a:ext cx="5744841" cy="4973637"/>
          </a:xfrm>
          <a:custGeom>
            <a:avLst/>
            <a:gdLst>
              <a:gd name="connsiteX0" fmla="*/ 0 w 5744841"/>
              <a:gd name="connsiteY0" fmla="*/ 0 h 4973637"/>
              <a:gd name="connsiteX1" fmla="*/ 5744841 w 5744841"/>
              <a:gd name="connsiteY1" fmla="*/ 0 h 4973637"/>
              <a:gd name="connsiteX2" fmla="*/ 5744841 w 5744841"/>
              <a:gd name="connsiteY2" fmla="*/ 4973637 h 4973637"/>
              <a:gd name="connsiteX3" fmla="*/ 0 w 5744841"/>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5744841" h="4973637">
                <a:moveTo>
                  <a:pt x="0" y="0"/>
                </a:moveTo>
                <a:lnTo>
                  <a:pt x="5744841" y="0"/>
                </a:lnTo>
                <a:lnTo>
                  <a:pt x="5744841"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17" name="Freeform: Shape 16"/>
          <p:cNvSpPr/>
          <p:nvPr/>
        </p:nvSpPr>
        <p:spPr bwMode="auto">
          <a:xfrm>
            <a:off x="6264599"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18" name="Freeform: Shape 17"/>
          <p:cNvSpPr/>
          <p:nvPr/>
        </p:nvSpPr>
        <p:spPr bwMode="auto">
          <a:xfrm>
            <a:off x="427832" y="1592265"/>
            <a:ext cx="5744841" cy="731835"/>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19" name="Freeform: Shape 18"/>
          <p:cNvSpPr/>
          <p:nvPr/>
        </p:nvSpPr>
        <p:spPr bwMode="auto">
          <a:xfrm>
            <a:off x="6264599"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lvl="0" defTabSz="932472" fontAlgn="base">
              <a:spcBef>
                <a:spcPts val="300"/>
              </a:spcBef>
            </a:pPr>
            <a:r>
              <a:rPr lang="en-US" sz="2000" b="1" dirty="0">
                <a:solidFill>
                  <a:srgbClr val="00625D"/>
                </a:solidFill>
                <a:latin typeface="Segoe UI Semibold" panose="020B0702040204020203" pitchFamily="34" charset="0"/>
                <a:ea typeface="Segoe UI" pitchFamily="34" charset="0"/>
                <a:cs typeface="Segoe UI Semibold" panose="020B0702040204020203" pitchFamily="34" charset="0"/>
              </a:rPr>
              <a:t>How Glasgow is reinventing itself</a:t>
            </a:r>
          </a:p>
          <a:p>
            <a:pPr lvl="0" defTabSz="932472" fontAlgn="base">
              <a:spcBef>
                <a:spcPts val="300"/>
              </a:spcBef>
            </a:pPr>
            <a:r>
              <a:rPr lang="en-US" sz="1400" dirty="0">
                <a:solidFill>
                  <a:srgbClr val="505050"/>
                </a:solidFill>
              </a:rPr>
              <a:t>Developed apps to help citizens use services and business find growth opportunities using data from IoT sensors across the city.</a:t>
            </a:r>
          </a:p>
          <a:p>
            <a:pPr defTabSz="932472" fontAlgn="base">
              <a:spcBef>
                <a:spcPts val="600"/>
              </a:spcBef>
              <a:spcAft>
                <a:spcPts val="1200"/>
              </a:spcAft>
            </a:pPr>
            <a:r>
              <a:rPr lang="en-US" sz="1400" dirty="0">
                <a:solidFill>
                  <a:srgbClr val="505050"/>
                </a:solidFill>
                <a:hlinkClick r:id="rId4"/>
              </a:rPr>
              <a:t>Click</a:t>
            </a:r>
            <a:r>
              <a:rPr lang="en-US" sz="1400" dirty="0">
                <a:solidFill>
                  <a:srgbClr val="505050"/>
                </a:solidFill>
              </a:rPr>
              <a:t> to see more</a:t>
            </a:r>
          </a:p>
        </p:txBody>
      </p:sp>
      <p:sp>
        <p:nvSpPr>
          <p:cNvPr id="20" name="Freeform: Shape 19"/>
          <p:cNvSpPr/>
          <p:nvPr/>
        </p:nvSpPr>
        <p:spPr bwMode="auto">
          <a:xfrm>
            <a:off x="427832" y="4673600"/>
            <a:ext cx="5744841" cy="1892301"/>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 name="connsiteX4" fmla="*/ 0 w 3819787"/>
              <a:gd name="connsiteY4" fmla="*/ 0 h 4973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9787" h="4973637">
                <a:moveTo>
                  <a:pt x="0" y="0"/>
                </a:moveTo>
                <a:lnTo>
                  <a:pt x="3819787" y="0"/>
                </a:lnTo>
                <a:lnTo>
                  <a:pt x="3819787" y="4973637"/>
                </a:lnTo>
                <a:lnTo>
                  <a:pt x="0" y="4973637"/>
                </a:lnTo>
                <a:lnTo>
                  <a:pt x="0" y="0"/>
                </a:lnTo>
                <a:close/>
              </a:path>
            </a:pathLst>
          </a:cu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ts val="300"/>
              </a:spcBef>
            </a:pPr>
            <a:r>
              <a:rPr lang="en-US" sz="2000" b="1" dirty="0">
                <a:solidFill>
                  <a:srgbClr val="065102"/>
                </a:solidFill>
                <a:latin typeface="Segoe UI Semibold" panose="020B0702040204020203" pitchFamily="34" charset="0"/>
                <a:ea typeface="Segoe UI" pitchFamily="34" charset="0"/>
                <a:cs typeface="Segoe UI Semibold" panose="020B0702040204020203" pitchFamily="34" charset="0"/>
              </a:rPr>
              <a:t>The Internet of (Farm) Things</a:t>
            </a:r>
          </a:p>
          <a:p>
            <a:pPr defTabSz="932472" fontAlgn="base">
              <a:spcBef>
                <a:spcPts val="300"/>
              </a:spcBef>
            </a:pPr>
            <a:r>
              <a:rPr lang="en-US" sz="1400" dirty="0">
                <a:solidFill>
                  <a:srgbClr val="505050"/>
                </a:solidFill>
              </a:rPr>
              <a:t>Deployed IoT sensors in different farms to learn how to optimize use of Maryland’s 93,000 acres of the farmland and maximize production. </a:t>
            </a:r>
          </a:p>
          <a:p>
            <a:pPr defTabSz="932472" fontAlgn="base">
              <a:spcBef>
                <a:spcPts val="600"/>
              </a:spcBef>
              <a:spcAft>
                <a:spcPts val="1200"/>
              </a:spcAft>
            </a:pPr>
            <a:r>
              <a:rPr lang="en-US" sz="1400" dirty="0">
                <a:solidFill>
                  <a:srgbClr val="505050"/>
                </a:solidFill>
                <a:hlinkClick r:id="rId5"/>
              </a:rPr>
              <a:t>Click</a:t>
            </a:r>
            <a:r>
              <a:rPr lang="en-US" sz="1400" dirty="0">
                <a:solidFill>
                  <a:srgbClr val="505050"/>
                </a:solidFill>
              </a:rPr>
              <a:t> to see more</a:t>
            </a:r>
          </a:p>
        </p:txBody>
      </p:sp>
      <p:pic>
        <p:nvPicPr>
          <p:cNvPr id="27" name="Picture 2" descr="http://www.thingstitute.com/images/box.gif"/>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488575" y="1635876"/>
            <a:ext cx="493430" cy="644682"/>
          </a:xfrm>
          <a:prstGeom prst="rect">
            <a:avLst/>
          </a:prstGeom>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11357658" y="1632291"/>
            <a:ext cx="651783" cy="651783"/>
          </a:xfrm>
          <a:prstGeom prst="rect">
            <a:avLst/>
          </a:prstGeom>
        </p:spPr>
      </p:pic>
    </p:spTree>
    <p:extLst>
      <p:ext uri="{BB962C8B-B14F-4D97-AF65-F5344CB8AC3E}">
        <p14:creationId xmlns:p14="http://schemas.microsoft.com/office/powerpoint/2010/main" val="6111300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Health</a:t>
            </a:r>
            <a:endParaRPr lang="en-US" dirty="0"/>
          </a:p>
        </p:txBody>
      </p:sp>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7833" y="1592265"/>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pic>
        <p:nvPicPr>
          <p:cNvPr id="28" name="Picture 27" descr="http://static.independent.co.uk/s3fs-public/styles/article_large/public/thumbnails/image/2016/02/27/17/8-nhs-hospital-afpge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08743"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pic>
        <p:nvPicPr>
          <p:cNvPr id="32" name="Picture 31" descr="https://i.ytimg.com/vi/3iDazJjxz5A/maxresdefault.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189652"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bwMode="auto">
          <a:xfrm>
            <a:off x="427832"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4" name="Rectangle 33"/>
          <p:cNvSpPr/>
          <p:nvPr/>
        </p:nvSpPr>
        <p:spPr bwMode="auto">
          <a:xfrm>
            <a:off x="4308476"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5" name="Rectangle 34"/>
          <p:cNvSpPr/>
          <p:nvPr/>
        </p:nvSpPr>
        <p:spPr bwMode="auto">
          <a:xfrm>
            <a:off x="8189120"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36" name="Rectangle 35"/>
          <p:cNvSpPr/>
          <p:nvPr/>
        </p:nvSpPr>
        <p:spPr bwMode="auto">
          <a:xfrm>
            <a:off x="427832"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b="1" dirty="0">
                <a:solidFill>
                  <a:srgbClr val="025B57"/>
                </a:solidFill>
                <a:latin typeface="Segoe UI Semibold" panose="020B0702040204020203" pitchFamily="34" charset="0"/>
                <a:ea typeface="Segoe UI" pitchFamily="34" charset="0"/>
                <a:cs typeface="Segoe UI Semibold" panose="020B0702040204020203" pitchFamily="34" charset="0"/>
              </a:rPr>
              <a:t>Creating proactive, personalized healthcare</a:t>
            </a:r>
          </a:p>
          <a:p>
            <a:pPr lvl="0" defTabSz="932472" fontAlgn="base">
              <a:spcBef>
                <a:spcPts val="300"/>
              </a:spcBef>
            </a:pPr>
            <a:r>
              <a:rPr lang="en-US" sz="1400" dirty="0">
                <a:solidFill>
                  <a:srgbClr val="505050"/>
                </a:solidFill>
              </a:rPr>
              <a:t>Using data from blood-pressure cuffs, pulse oximeters, and other devices, staff know to respond before the patient knows something is wrong.</a:t>
            </a:r>
          </a:p>
          <a:p>
            <a:pPr defTabSz="932472" fontAlgn="base">
              <a:spcBef>
                <a:spcPts val="300"/>
              </a:spcBef>
              <a:spcAft>
                <a:spcPct val="0"/>
              </a:spcAft>
            </a:pPr>
            <a:r>
              <a:rPr lang="en-US" sz="1400" dirty="0">
                <a:solidFill>
                  <a:schemeClr val="tx1"/>
                </a:solidFill>
                <a:hlinkClick r:id="rId5"/>
              </a:rPr>
              <a:t>Click</a:t>
            </a:r>
            <a:r>
              <a:rPr lang="en-US" sz="1400" dirty="0">
                <a:solidFill>
                  <a:schemeClr val="tx1"/>
                </a:solidFill>
              </a:rPr>
              <a:t> to see more</a:t>
            </a:r>
          </a:p>
        </p:txBody>
      </p:sp>
      <p:sp>
        <p:nvSpPr>
          <p:cNvPr id="37" name="Rectangle 36"/>
          <p:cNvSpPr/>
          <p:nvPr/>
        </p:nvSpPr>
        <p:spPr bwMode="auto">
          <a:xfrm>
            <a:off x="4308476"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dirty="0">
                <a:solidFill>
                  <a:srgbClr val="0065B8"/>
                </a:solidFill>
                <a:latin typeface="Segoe UI Semibold" panose="020B0702040204020203" pitchFamily="34" charset="0"/>
                <a:ea typeface="Segoe UI" pitchFamily="34" charset="0"/>
                <a:cs typeface="Segoe UI Semibold" panose="020B0702040204020203" pitchFamily="34" charset="0"/>
              </a:rPr>
              <a:t>Transforming healthcare with faster access</a:t>
            </a:r>
          </a:p>
          <a:p>
            <a:pPr defTabSz="932472" fontAlgn="base">
              <a:spcBef>
                <a:spcPts val="300"/>
              </a:spcBef>
            </a:pPr>
            <a:r>
              <a:rPr lang="en-US" sz="1400" dirty="0">
                <a:solidFill>
                  <a:srgbClr val="505050"/>
                </a:solidFill>
              </a:rPr>
              <a:t>By capturing and analyzing data recorded in medical charts, staff were able to improve treatments techniques by tracking return visits.</a:t>
            </a:r>
          </a:p>
          <a:p>
            <a:pPr defTabSz="932472" fontAlgn="base">
              <a:spcBef>
                <a:spcPts val="200"/>
              </a:spcBef>
            </a:pPr>
            <a:r>
              <a:rPr lang="en-US" sz="1400" dirty="0">
                <a:solidFill>
                  <a:schemeClr val="tx1"/>
                </a:solidFill>
                <a:hlinkClick r:id="rId6"/>
              </a:rPr>
              <a:t>Click</a:t>
            </a:r>
            <a:r>
              <a:rPr lang="en-US" sz="1400" dirty="0">
                <a:solidFill>
                  <a:schemeClr val="tx1"/>
                </a:solidFill>
              </a:rPr>
              <a:t> to see more</a:t>
            </a:r>
          </a:p>
        </p:txBody>
      </p:sp>
      <p:sp>
        <p:nvSpPr>
          <p:cNvPr id="38" name="Rectangle 37"/>
          <p:cNvSpPr/>
          <p:nvPr/>
        </p:nvSpPr>
        <p:spPr bwMode="auto">
          <a:xfrm>
            <a:off x="8189120"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300"/>
              </a:spcBef>
              <a:spcAft>
                <a:spcPct val="0"/>
              </a:spcAft>
            </a:pPr>
            <a:r>
              <a:rPr lang="en-US" sz="2000" dirty="0">
                <a:solidFill>
                  <a:srgbClr val="005DAB"/>
                </a:solidFill>
                <a:latin typeface="Segoe UI Semibold" panose="020B0702040204020203" pitchFamily="34" charset="0"/>
                <a:ea typeface="Segoe UI" pitchFamily="34" charset="0"/>
                <a:cs typeface="Segoe UI Semibold" panose="020B0702040204020203" pitchFamily="34" charset="0"/>
              </a:rPr>
              <a:t>Building a connected hospital</a:t>
            </a:r>
          </a:p>
          <a:p>
            <a:pPr lvl="0" defTabSz="932472" fontAlgn="base">
              <a:spcBef>
                <a:spcPts val="300"/>
              </a:spcBef>
              <a:spcAft>
                <a:spcPct val="0"/>
              </a:spcAft>
            </a:pPr>
            <a:r>
              <a:rPr lang="en-US" sz="1400" dirty="0">
                <a:solidFill>
                  <a:srgbClr val="505050"/>
                </a:solidFill>
              </a:rPr>
              <a:t>Reduce medication delivery </a:t>
            </a:r>
            <a:br>
              <a:rPr lang="en-US" sz="1400" dirty="0">
                <a:solidFill>
                  <a:srgbClr val="505050"/>
                </a:solidFill>
              </a:rPr>
            </a:br>
            <a:r>
              <a:rPr lang="en-US" sz="1400" dirty="0">
                <a:solidFill>
                  <a:srgbClr val="505050"/>
                </a:solidFill>
              </a:rPr>
              <a:t>times and inventory costs by connecting dispensary devices with electronic medical records.</a:t>
            </a:r>
          </a:p>
          <a:p>
            <a:pPr defTabSz="932472" fontAlgn="base">
              <a:spcBef>
                <a:spcPts val="300"/>
              </a:spcBef>
            </a:pPr>
            <a:r>
              <a:rPr lang="en-US" sz="1400" dirty="0">
                <a:solidFill>
                  <a:schemeClr val="tx1"/>
                </a:solidFill>
                <a:hlinkClick r:id="rId7"/>
              </a:rPr>
              <a:t>Click</a:t>
            </a:r>
            <a:r>
              <a:rPr lang="en-US" sz="1400" dirty="0">
                <a:solidFill>
                  <a:schemeClr val="tx1"/>
                </a:solidFill>
              </a:rPr>
              <a:t> to see more</a:t>
            </a:r>
          </a:p>
        </p:txBody>
      </p:sp>
      <p:pic>
        <p:nvPicPr>
          <p:cNvPr id="81924" name="Picture 4" descr="https://jobs.bmj.com/getasset/5e286beb-b4d6-4b69-a654-7506bf62d7fc/"/>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978013" y="1639505"/>
            <a:ext cx="2083396" cy="637354"/>
          </a:xfrm>
          <a:prstGeom prst="rect">
            <a:avLst/>
          </a:prstGeom>
          <a:noFill/>
          <a:extLst>
            <a:ext uri="{909E8E84-426E-40DD-AFC4-6F175D3DCCD1}">
              <a14:hiddenFill xmlns:a14="http://schemas.microsoft.com/office/drawing/2010/main">
                <a:solidFill>
                  <a:srgbClr val="FFFFFF"/>
                </a:solidFill>
              </a14:hiddenFill>
            </a:ext>
          </a:extLst>
        </p:spPr>
      </p:pic>
      <p:pic>
        <p:nvPicPr>
          <p:cNvPr id="81926" name="Picture 6" descr="https://customers.microsoft.com/Assets/0ebe2d95-22a0-e411-b20a-6c3be5a8e740/G.R.%20Medical%20Center%20logo.jpg"/>
          <p:cNvPicPr>
            <a:picLocks noChangeAspect="1" noChangeArrowheads="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562891" y="1727827"/>
            <a:ext cx="2318754" cy="4607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clrChange>
              <a:clrFrom>
                <a:srgbClr val="FEFEFE"/>
              </a:clrFrom>
              <a:clrTo>
                <a:srgbClr val="FEFEFE">
                  <a:alpha val="0"/>
                </a:srgbClr>
              </a:clrTo>
            </a:clrChange>
          </a:blip>
          <a:stretch>
            <a:fillRect/>
          </a:stretch>
        </p:blipFill>
        <p:spPr>
          <a:xfrm>
            <a:off x="1161334" y="1738332"/>
            <a:ext cx="2991530" cy="439700"/>
          </a:xfrm>
          <a:prstGeom prst="rect">
            <a:avLst/>
          </a:prstGeom>
        </p:spPr>
      </p:pic>
    </p:spTree>
    <p:extLst>
      <p:ext uri="{BB962C8B-B14F-4D97-AF65-F5344CB8AC3E}">
        <p14:creationId xmlns:p14="http://schemas.microsoft.com/office/powerpoint/2010/main" val="21968375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81" y="-1"/>
            <a:ext cx="12434711" cy="6994525"/>
          </a:xfrm>
          <a:prstGeom prst="rect">
            <a:avLst/>
          </a:prstGeom>
        </p:spPr>
      </p:pic>
      <p:sp>
        <p:nvSpPr>
          <p:cNvPr id="25" name="Rectangle 24"/>
          <p:cNvSpPr/>
          <p:nvPr/>
        </p:nvSpPr>
        <p:spPr bwMode="auto">
          <a:xfrm>
            <a:off x="881" y="-1"/>
            <a:ext cx="12436475" cy="6994526"/>
          </a:xfrm>
          <a:prstGeom prst="rect">
            <a:avLst/>
          </a:prstGeom>
          <a:solidFill>
            <a:srgbClr val="FFFFFF">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a:xfrm>
            <a:off x="4566723" y="3353293"/>
            <a:ext cx="3240102" cy="1439261"/>
          </a:xfrm>
          <a:prstGeom prst="rect">
            <a:avLst/>
          </a:prstGeom>
        </p:spPr>
        <p:txBody>
          <a:bodyPr wrap="square" lIns="0" tIns="0" rIns="0" bIns="0" anchor="ctr">
            <a:noAutofit/>
          </a:bodyPr>
          <a:lstStyle/>
          <a:p>
            <a:pPr algn="ctr"/>
            <a:r>
              <a:rPr lang="en-US" sz="4800" dirty="0">
                <a:solidFill>
                  <a:schemeClr val="accent5"/>
                </a:solidFill>
                <a:latin typeface="+mj-lt"/>
              </a:rPr>
              <a:t>Capitalizing </a:t>
            </a:r>
            <a:br>
              <a:rPr lang="en-US" sz="4800" dirty="0">
                <a:solidFill>
                  <a:schemeClr val="accent5"/>
                </a:solidFill>
                <a:latin typeface="+mj-lt"/>
              </a:rPr>
            </a:br>
            <a:r>
              <a:rPr lang="en-US" sz="4800" dirty="0">
                <a:solidFill>
                  <a:schemeClr val="accent5"/>
                </a:solidFill>
                <a:latin typeface="+mj-lt"/>
              </a:rPr>
              <a:t>on IoT</a:t>
            </a:r>
          </a:p>
        </p:txBody>
      </p:sp>
      <p:sp>
        <p:nvSpPr>
          <p:cNvPr id="32" name="Freeform: Shape 31"/>
          <p:cNvSpPr/>
          <p:nvPr/>
        </p:nvSpPr>
        <p:spPr bwMode="auto">
          <a:xfrm rot="2631744">
            <a:off x="367845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4757728" y="527225"/>
            <a:ext cx="2869841" cy="775597"/>
          </a:xfrm>
          <a:prstGeom prst="rect">
            <a:avLst/>
          </a:prstGeom>
          <a:noFill/>
        </p:spPr>
        <p:txBody>
          <a:bodyPr wrap="squar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Connect</a:t>
            </a:r>
            <a:r>
              <a:rPr kumimoji="0" lang="en-US" sz="2800" b="0" i="0" u="none" strike="noStrike" kern="0" cap="none" spc="0" normalizeH="0" noProof="0" dirty="0">
                <a:ln>
                  <a:noFill/>
                </a:ln>
                <a:solidFill>
                  <a:schemeClr val="accent5"/>
                </a:solidFill>
                <a:effectLst/>
                <a:uLnTx/>
                <a:uFillTx/>
                <a:latin typeface="Segoe UI Light"/>
              </a:rPr>
              <a:t> </a:t>
            </a:r>
            <a:br>
              <a:rPr kumimoji="0" lang="en-US" sz="2800" b="0" i="0" u="none" strike="noStrike" kern="0" cap="none" spc="0" normalizeH="0" noProof="0" dirty="0">
                <a:ln>
                  <a:noFill/>
                </a:ln>
                <a:solidFill>
                  <a:schemeClr val="accent5"/>
                </a:solidFill>
                <a:effectLst/>
                <a:uLnTx/>
                <a:uFillTx/>
                <a:latin typeface="Segoe UI Light"/>
              </a:rPr>
            </a:br>
            <a:r>
              <a:rPr kumimoji="0" lang="en-US" sz="2800" b="0" i="0" u="none" strike="noStrike" kern="0" cap="none" spc="0" normalizeH="0" noProof="0" dirty="0">
                <a:ln>
                  <a:noFill/>
                </a:ln>
                <a:solidFill>
                  <a:schemeClr val="accent5"/>
                </a:solidFill>
                <a:effectLst/>
                <a:uLnTx/>
                <a:uFillTx/>
                <a:latin typeface="Segoe UI Light"/>
              </a:rPr>
              <a:t>your things</a:t>
            </a:r>
            <a:endParaRPr kumimoji="0" lang="en-US" sz="2800" b="0" i="0" u="none" strike="noStrike" kern="0" cap="none" spc="0" normalizeH="0" baseline="0" noProof="0" dirty="0">
              <a:ln>
                <a:noFill/>
              </a:ln>
              <a:solidFill>
                <a:schemeClr val="accent5"/>
              </a:solidFill>
              <a:effectLst/>
              <a:uLnTx/>
              <a:uFillTx/>
              <a:latin typeface="Segoe UI Light"/>
            </a:endParaRPr>
          </a:p>
        </p:txBody>
      </p:sp>
      <p:grpSp>
        <p:nvGrpSpPr>
          <p:cNvPr id="10" name="Group 9"/>
          <p:cNvGrpSpPr/>
          <p:nvPr/>
        </p:nvGrpSpPr>
        <p:grpSpPr>
          <a:xfrm>
            <a:off x="5837983" y="1424586"/>
            <a:ext cx="790363" cy="790363"/>
            <a:chOff x="5837983" y="1424586"/>
            <a:chExt cx="790363" cy="790363"/>
          </a:xfrm>
        </p:grpSpPr>
        <p:sp>
          <p:nvSpPr>
            <p:cNvPr id="58" name="Oval 57"/>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9" name="Group 58"/>
            <p:cNvGrpSpPr/>
            <p:nvPr/>
          </p:nvGrpSpPr>
          <p:grpSpPr>
            <a:xfrm>
              <a:off x="6030154" y="1611807"/>
              <a:ext cx="347460" cy="347460"/>
              <a:chOff x="5212256" y="3177412"/>
              <a:chExt cx="657029" cy="643889"/>
            </a:xfrm>
            <a:solidFill>
              <a:schemeClr val="accent5"/>
            </a:solidFill>
          </p:grpSpPr>
          <p:sp>
            <p:nvSpPr>
              <p:cNvPr id="60"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1"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2"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63"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77" name="TextBox 76"/>
          <p:cNvSpPr txBox="1"/>
          <p:nvPr/>
        </p:nvSpPr>
        <p:spPr>
          <a:xfrm>
            <a:off x="7931191" y="3281282"/>
            <a:ext cx="3819759" cy="775597"/>
          </a:xfrm>
          <a:prstGeom prst="rect">
            <a:avLst/>
          </a:prstGeom>
          <a:noFill/>
        </p:spPr>
        <p:txBody>
          <a:bodyPr wrap="non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Turn data </a:t>
            </a:r>
            <a:br>
              <a:rPr kumimoji="0" lang="en-US" sz="2800" b="0" i="0" u="none" strike="noStrike" kern="0" cap="none" spc="0" normalizeH="0" baseline="0" noProof="0" dirty="0">
                <a:ln>
                  <a:noFill/>
                </a:ln>
                <a:solidFill>
                  <a:schemeClr val="accent5"/>
                </a:solidFill>
                <a:effectLst/>
                <a:uLnTx/>
                <a:uFillTx/>
                <a:latin typeface="Segoe UI Light"/>
              </a:rPr>
            </a:br>
            <a:r>
              <a:rPr kumimoji="0" lang="en-US" sz="2800" b="0" i="0" u="none" strike="noStrike" kern="0" cap="none" spc="0" normalizeH="0" baseline="0" noProof="0" dirty="0">
                <a:ln>
                  <a:noFill/>
                </a:ln>
                <a:solidFill>
                  <a:schemeClr val="accent5"/>
                </a:solidFill>
                <a:effectLst/>
                <a:uLnTx/>
                <a:uFillTx/>
                <a:latin typeface="Segoe UI Light"/>
              </a:rPr>
              <a:t>into insights</a:t>
            </a:r>
          </a:p>
        </p:txBody>
      </p:sp>
      <p:grpSp>
        <p:nvGrpSpPr>
          <p:cNvPr id="5" name="Group 4"/>
          <p:cNvGrpSpPr/>
          <p:nvPr/>
        </p:nvGrpSpPr>
        <p:grpSpPr>
          <a:xfrm>
            <a:off x="7653902" y="4914721"/>
            <a:ext cx="790363" cy="790363"/>
            <a:chOff x="7653902" y="4914721"/>
            <a:chExt cx="790363" cy="790363"/>
          </a:xfrm>
        </p:grpSpPr>
        <p:sp>
          <p:nvSpPr>
            <p:cNvPr id="33" name="Oval 32"/>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73" name="TextBox 72"/>
          <p:cNvSpPr txBox="1"/>
          <p:nvPr/>
        </p:nvSpPr>
        <p:spPr>
          <a:xfrm>
            <a:off x="557243" y="3281282"/>
            <a:ext cx="3819759" cy="775597"/>
          </a:xfrm>
          <a:prstGeom prst="rect">
            <a:avLst/>
          </a:prstGeom>
          <a:noFill/>
        </p:spPr>
        <p:txBody>
          <a:bodyPr wrap="none" lIns="0" tIns="0" rIns="0" bIns="0" rtlCol="0" anchor="ctr">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0" i="0" u="none" strike="noStrike" kern="0" cap="none" spc="0" normalizeH="0" baseline="0" noProof="0" dirty="0">
                <a:ln>
                  <a:noFill/>
                </a:ln>
                <a:solidFill>
                  <a:schemeClr val="accent5"/>
                </a:solidFill>
                <a:effectLst/>
                <a:uLnTx/>
                <a:uFillTx/>
                <a:latin typeface="Segoe UI Light"/>
              </a:rPr>
              <a:t>Transform your </a:t>
            </a:r>
            <a:br>
              <a:rPr kumimoji="0" lang="en-US" sz="2800" b="0" i="0" u="none" strike="noStrike" kern="0" cap="none" spc="0" normalizeH="0" baseline="0" noProof="0" dirty="0">
                <a:ln>
                  <a:noFill/>
                </a:ln>
                <a:solidFill>
                  <a:schemeClr val="accent5"/>
                </a:solidFill>
                <a:effectLst/>
                <a:uLnTx/>
                <a:uFillTx/>
                <a:latin typeface="Segoe UI Light"/>
              </a:rPr>
            </a:br>
            <a:r>
              <a:rPr kumimoji="0" lang="en-US" sz="2800" b="0" i="0" u="none" strike="noStrike" kern="0" cap="none" spc="0" normalizeH="0" baseline="0" noProof="0" dirty="0">
                <a:ln>
                  <a:noFill/>
                </a:ln>
                <a:solidFill>
                  <a:schemeClr val="accent5"/>
                </a:solidFill>
                <a:effectLst/>
                <a:uLnTx/>
                <a:uFillTx/>
                <a:latin typeface="Segoe UI Light"/>
              </a:rPr>
              <a:t>business</a:t>
            </a:r>
          </a:p>
        </p:txBody>
      </p:sp>
      <p:grpSp>
        <p:nvGrpSpPr>
          <p:cNvPr id="8" name="Group 7"/>
          <p:cNvGrpSpPr/>
          <p:nvPr/>
        </p:nvGrpSpPr>
        <p:grpSpPr>
          <a:xfrm>
            <a:off x="3938652" y="4914721"/>
            <a:ext cx="790363" cy="790363"/>
            <a:chOff x="3938652" y="4914721"/>
            <a:chExt cx="790363" cy="790363"/>
          </a:xfrm>
        </p:grpSpPr>
        <p:sp>
          <p:nvSpPr>
            <p:cNvPr id="71" name="Oval 70"/>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4" name="Group 43"/>
            <p:cNvGrpSpPr>
              <a:grpSpLocks noChangeAspect="1"/>
            </p:cNvGrpSpPr>
            <p:nvPr/>
          </p:nvGrpSpPr>
          <p:grpSpPr>
            <a:xfrm>
              <a:off x="4169768" y="5105368"/>
              <a:ext cx="328133" cy="415428"/>
              <a:chOff x="2425165" y="4255211"/>
              <a:chExt cx="587874" cy="743970"/>
            </a:xfrm>
            <a:solidFill>
              <a:schemeClr val="accent5"/>
            </a:solidFill>
          </p:grpSpPr>
          <p:sp>
            <p:nvSpPr>
              <p:cNvPr id="45" name="Rectangle 4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8028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heel(1)">
                                      <p:cBhvr>
                                        <p:cTn id="11" dur="40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16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nodeType="withEffect">
                                  <p:stCondLst>
                                    <p:cond delay="325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325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2" grpId="0" animBg="1"/>
      <p:bldP spid="7" grpId="0"/>
      <p:bldP spid="77" grpId="0"/>
      <p:bldP spid="7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0" y="1"/>
            <a:ext cx="12436474" cy="6994208"/>
          </a:xfrm>
          <a:prstGeom prst="rect">
            <a:avLst/>
          </a:prstGeom>
        </p:spPr>
      </p:pic>
      <p:sp>
        <p:nvSpPr>
          <p:cNvPr id="17" name="Rectangle 16"/>
          <p:cNvSpPr/>
          <p:nvPr/>
        </p:nvSpPr>
        <p:spPr bwMode="auto">
          <a:xfrm>
            <a:off x="0" y="316"/>
            <a:ext cx="12436475" cy="6994526"/>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defTabSz="932472" fontAlgn="base">
              <a:spcAft>
                <a:spcPts val="1000"/>
              </a:spcAft>
            </a:pPr>
            <a:r>
              <a:rPr lang="en-US" sz="3200" dirty="0">
                <a:solidFill>
                  <a:schemeClr val="accent5"/>
                </a:solidFill>
                <a:latin typeface="+mj-lt"/>
                <a:ea typeface="Segoe UI" pitchFamily="34" charset="0"/>
                <a:cs typeface="Segoe UI Semibold" panose="020B0702040204020203" pitchFamily="34" charset="0"/>
              </a:rPr>
              <a:t>Objective</a:t>
            </a:r>
          </a:p>
          <a:p>
            <a:pPr defTabSz="932472" fontAlgn="base">
              <a:spcAft>
                <a:spcPts val="1000"/>
              </a:spcAft>
            </a:pPr>
            <a:r>
              <a:rPr lang="en-US" sz="2000" dirty="0">
                <a:solidFill>
                  <a:schemeClr val="tx1"/>
                </a:solidFill>
                <a:latin typeface="+mj-lt"/>
                <a:ea typeface="Segoe UI" pitchFamily="34" charset="0"/>
                <a:cs typeface="Segoe UI Semibold" panose="020B0702040204020203" pitchFamily="34" charset="0"/>
              </a:rPr>
              <a:t>Increase efficiency by reducing costs and eliminating bottlenecks</a:t>
            </a:r>
          </a:p>
          <a:p>
            <a:pPr defTabSz="932472" fontAlgn="base">
              <a:spcAft>
                <a:spcPts val="1000"/>
              </a:spcAft>
            </a:pPr>
            <a:r>
              <a:rPr lang="en-US" sz="3200" dirty="0">
                <a:solidFill>
                  <a:schemeClr val="accent5"/>
                </a:solidFill>
                <a:latin typeface="+mj-lt"/>
                <a:ea typeface="Segoe UI" pitchFamily="34" charset="0"/>
                <a:cs typeface="Segoe UI Semibold" panose="020B0702040204020203" pitchFamily="34" charset="0"/>
              </a:rPr>
              <a:t>Organizational readiness</a:t>
            </a:r>
          </a:p>
          <a:p>
            <a:pPr defTabSz="932472" fontAlgn="base">
              <a:spcAft>
                <a:spcPts val="500"/>
              </a:spcAft>
            </a:pPr>
            <a:r>
              <a:rPr lang="en-US" sz="2000" dirty="0">
                <a:solidFill>
                  <a:schemeClr val="tx1"/>
                </a:solidFill>
                <a:latin typeface="+mj-lt"/>
                <a:ea typeface="Segoe UI" pitchFamily="34" charset="0"/>
                <a:cs typeface="Segoe UI Semibold" panose="020B0702040204020203" pitchFamily="34" charset="0"/>
              </a:rPr>
              <a:t>This is a great place to start if you have: </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An identified business process you want to gain visibility into</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An understanding of the kind of data you need in order to support your business objective</a:t>
            </a:r>
          </a:p>
          <a:p>
            <a:pPr marL="342900" indent="-231775" defTabSz="932472" fontAlgn="base">
              <a:spcBef>
                <a:spcPts val="300"/>
              </a:spcBef>
              <a:spcAft>
                <a:spcPts val="500"/>
              </a:spcAft>
              <a:buFont typeface="Arial" panose="020B0604020202020204" pitchFamily="34" charset="0"/>
              <a:buChar char="•"/>
            </a:pPr>
            <a:r>
              <a:rPr lang="en-US" dirty="0">
                <a:solidFill>
                  <a:schemeClr val="tx1"/>
                </a:solidFill>
                <a:latin typeface="+mj-lt"/>
                <a:ea typeface="Segoe UI" pitchFamily="34" charset="0"/>
                <a:cs typeface="Segoe UI" panose="020B0502040204020203" pitchFamily="34" charset="0"/>
              </a:rPr>
              <a:t>Devices capable of providing the </a:t>
            </a:r>
            <a:br>
              <a:rPr lang="en-US" dirty="0">
                <a:solidFill>
                  <a:schemeClr val="tx1"/>
                </a:solidFill>
                <a:latin typeface="+mj-lt"/>
                <a:ea typeface="Segoe UI" pitchFamily="34" charset="0"/>
                <a:cs typeface="Segoe UI" panose="020B0502040204020203" pitchFamily="34" charset="0"/>
              </a:rPr>
            </a:br>
            <a:r>
              <a:rPr lang="en-US" dirty="0">
                <a:solidFill>
                  <a:schemeClr val="tx1"/>
                </a:solidFill>
                <a:latin typeface="+mj-lt"/>
                <a:ea typeface="Segoe UI" pitchFamily="34" charset="0"/>
                <a:cs typeface="Segoe UI" panose="020B0502040204020203" pitchFamily="34" charset="0"/>
              </a:rPr>
              <a:t>type of data required</a:t>
            </a:r>
          </a:p>
        </p:txBody>
      </p:sp>
      <p:sp>
        <p:nvSpPr>
          <p:cNvPr id="2" name="Title 1"/>
          <p:cNvSpPr>
            <a:spLocks noGrp="1"/>
          </p:cNvSpPr>
          <p:nvPr>
            <p:ph type="title"/>
          </p:nvPr>
        </p:nvSpPr>
        <p:spPr/>
        <p:txBody>
          <a:bodyPr/>
          <a:lstStyle/>
          <a:p>
            <a:r>
              <a:rPr lang="en-US" dirty="0"/>
              <a:t>Connect your things</a:t>
            </a:r>
          </a:p>
        </p:txBody>
      </p:sp>
      <p:sp>
        <p:nvSpPr>
          <p:cNvPr id="29" name="Rectangle 28"/>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30" name="Freeform: Shape 29"/>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3016963" y="1424586"/>
            <a:ext cx="790363" cy="790363"/>
            <a:chOff x="5837983" y="1424586"/>
            <a:chExt cx="790363" cy="790363"/>
          </a:xfrm>
        </p:grpSpPr>
        <p:sp>
          <p:nvSpPr>
            <p:cNvPr id="34" name="Oval 33"/>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6" name="Group 35"/>
            <p:cNvGrpSpPr/>
            <p:nvPr/>
          </p:nvGrpSpPr>
          <p:grpSpPr>
            <a:xfrm>
              <a:off x="6030154" y="1611807"/>
              <a:ext cx="347460" cy="347460"/>
              <a:chOff x="5212256" y="3177412"/>
              <a:chExt cx="657029" cy="643889"/>
            </a:xfrm>
            <a:solidFill>
              <a:schemeClr val="accent5"/>
            </a:solidFill>
          </p:grpSpPr>
          <p:sp>
            <p:nvSpPr>
              <p:cNvPr id="38"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39"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0"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1"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grpSp>
        <p:nvGrpSpPr>
          <p:cNvPr id="44" name="Group 43"/>
          <p:cNvGrpSpPr/>
          <p:nvPr/>
        </p:nvGrpSpPr>
        <p:grpSpPr>
          <a:xfrm>
            <a:off x="4832882" y="4914721"/>
            <a:ext cx="786384" cy="786384"/>
            <a:chOff x="7653902" y="4914721"/>
            <a:chExt cx="790363" cy="790363"/>
          </a:xfrm>
        </p:grpSpPr>
        <p:sp>
          <p:nvSpPr>
            <p:cNvPr id="46" name="Oval 45"/>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1" name="Group 50"/>
          <p:cNvGrpSpPr/>
          <p:nvPr/>
        </p:nvGrpSpPr>
        <p:grpSpPr>
          <a:xfrm>
            <a:off x="1117632" y="4914721"/>
            <a:ext cx="786384" cy="786384"/>
            <a:chOff x="3938652" y="4914721"/>
            <a:chExt cx="790363" cy="790363"/>
          </a:xfrm>
        </p:grpSpPr>
        <p:sp>
          <p:nvSpPr>
            <p:cNvPr id="53" name="Oval 52"/>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54" name="Group 53"/>
            <p:cNvGrpSpPr>
              <a:grpSpLocks noChangeAspect="1"/>
            </p:cNvGrpSpPr>
            <p:nvPr/>
          </p:nvGrpSpPr>
          <p:grpSpPr>
            <a:xfrm>
              <a:off x="4169768" y="5105368"/>
              <a:ext cx="328133" cy="415428"/>
              <a:chOff x="2425165" y="4255211"/>
              <a:chExt cx="587874" cy="743970"/>
            </a:xfrm>
            <a:solidFill>
              <a:schemeClr val="accent5"/>
            </a:solidFill>
          </p:grpSpPr>
          <p:sp>
            <p:nvSpPr>
              <p:cNvPr id="55" name="Rectangle 5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Oval 2"/>
          <p:cNvSpPr/>
          <p:nvPr/>
        </p:nvSpPr>
        <p:spPr bwMode="auto">
          <a:xfrm>
            <a:off x="483288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111763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2818913" y="1226536"/>
            <a:ext cx="1186464" cy="1186464"/>
            <a:chOff x="5837983" y="1424586"/>
            <a:chExt cx="790363" cy="790363"/>
          </a:xfrm>
        </p:grpSpPr>
        <p:sp>
          <p:nvSpPr>
            <p:cNvPr id="32" name="Oval 31"/>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5" name="Group 34"/>
            <p:cNvGrpSpPr/>
            <p:nvPr/>
          </p:nvGrpSpPr>
          <p:grpSpPr>
            <a:xfrm>
              <a:off x="6030154" y="1611807"/>
              <a:ext cx="347460" cy="347460"/>
              <a:chOff x="5212256" y="3177412"/>
              <a:chExt cx="657029" cy="643889"/>
            </a:xfrm>
            <a:solidFill>
              <a:schemeClr val="accent5"/>
            </a:solidFill>
          </p:grpSpPr>
          <p:sp>
            <p:nvSpPr>
              <p:cNvPr id="37"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2"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3"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45"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Tree>
    <p:extLst>
      <p:ext uri="{BB962C8B-B14F-4D97-AF65-F5344CB8AC3E}">
        <p14:creationId xmlns:p14="http://schemas.microsoft.com/office/powerpoint/2010/main" val="314113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
                                        <p:tgtEl>
                                          <p:spTgt spid="31"/>
                                        </p:tgtEl>
                                      </p:cBhvr>
                                    </p:animEffect>
                                  </p:childTnLst>
                                </p:cTn>
                              </p:par>
                              <p:par>
                                <p:cTn id="8" presetID="42" presetClass="path" presetSubtype="0" accel="50000" decel="50000" fill="hold" nodeType="withEffect">
                                  <p:stCondLst>
                                    <p:cond delay="0"/>
                                  </p:stCondLst>
                                  <p:childTnLst>
                                    <p:animMotion origin="layout" path="M -0.37644 0.02973 L -0.3795 0.26464 " pathEditMode="relative" rAng="0" ptsTypes="AA">
                                      <p:cBhvr>
                                        <p:cTn id="9" dur="10" fill="hold"/>
                                        <p:tgtEl>
                                          <p:spTgt spid="31"/>
                                        </p:tgtEl>
                                        <p:attrNameLst>
                                          <p:attrName>ppt_x</p:attrName>
                                          <p:attrName>ppt_y</p:attrName>
                                        </p:attrNameLst>
                                      </p:cBhvr>
                                      <p:rCtr x="-153" y="11734"/>
                                    </p:animMotion>
                                  </p:childTnLst>
                                </p:cTn>
                              </p:par>
                            </p:childTnLst>
                          </p:cTn>
                        </p:par>
                        <p:par>
                          <p:cTn id="10" fill="hold">
                            <p:stCondLst>
                              <p:cond delay="10"/>
                            </p:stCondLst>
                            <p:childTnLst>
                              <p:par>
                                <p:cTn id="11" presetID="6" presetClass="emph" presetSubtype="0" fill="hold" nodeType="afterEffect">
                                  <p:stCondLst>
                                    <p:cond delay="0"/>
                                  </p:stCondLst>
                                  <p:childTnLst>
                                    <p:animScale>
                                      <p:cBhvr>
                                        <p:cTn id="12" dur="1000" fill="hold"/>
                                        <p:tgtEl>
                                          <p:spTgt spid="33"/>
                                        </p:tgtEl>
                                      </p:cBhvr>
                                      <p:by x="150000" y="150000"/>
                                    </p:animScale>
                                  </p:childTnLst>
                                </p:cTn>
                              </p:par>
                              <p:par>
                                <p:cTn id="13" presetID="10"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000"/>
                                        <p:tgtEl>
                                          <p:spTgt spid="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t="-1"/>
          <a:stretch/>
        </p:blipFill>
        <p:spPr>
          <a:xfrm>
            <a:off x="0" y="0"/>
            <a:ext cx="12436475" cy="6994525"/>
          </a:xfrm>
          <a:prstGeom prst="rect">
            <a:avLst/>
          </a:prstGeom>
        </p:spPr>
      </p:pic>
      <p:sp>
        <p:nvSpPr>
          <p:cNvPr id="14" name="Rectangle 13"/>
          <p:cNvSpPr/>
          <p:nvPr/>
        </p:nvSpPr>
        <p:spPr bwMode="auto">
          <a:xfrm>
            <a:off x="0" y="0"/>
            <a:ext cx="12436475" cy="7006418"/>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Turn data into insights</a:t>
            </a:r>
          </a:p>
        </p:txBody>
      </p:sp>
      <p:sp>
        <p:nvSpPr>
          <p:cNvPr id="46" name="Rectangle 45"/>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Objective</a:t>
            </a:r>
          </a:p>
          <a:p>
            <a:pPr lvl="0" defTabSz="932472" fontAlgn="base">
              <a:spcAft>
                <a:spcPts val="1000"/>
              </a:spcAft>
            </a:pPr>
            <a:r>
              <a:rPr lang="en-US" sz="2000" dirty="0">
                <a:solidFill>
                  <a:srgbClr val="505050"/>
                </a:solidFill>
                <a:latin typeface="Segoe UI Light"/>
                <a:ea typeface="Segoe UI" pitchFamily="34" charset="0"/>
                <a:cs typeface="Segoe UI Semibold" panose="020B0702040204020203" pitchFamily="34" charset="0"/>
              </a:rPr>
              <a:t>Drive innovation and increase revenue using your existing assets</a:t>
            </a:r>
          </a:p>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Organizational readiness</a:t>
            </a:r>
          </a:p>
          <a:p>
            <a:pPr lvl="0" defTabSz="932472" fontAlgn="base">
              <a:spcAft>
                <a:spcPts val="500"/>
              </a:spcAft>
            </a:pPr>
            <a:r>
              <a:rPr lang="en-US" sz="2000" dirty="0">
                <a:solidFill>
                  <a:srgbClr val="505050"/>
                </a:solidFill>
                <a:latin typeface="Segoe UI Light"/>
                <a:ea typeface="Segoe UI" pitchFamily="34" charset="0"/>
                <a:cs typeface="Segoe UI Semibold" panose="020B0702040204020203" pitchFamily="34" charset="0"/>
              </a:rPr>
              <a:t>This is a great place to start if you have : </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The ability to interpret incoming data from devices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An understanding of the impacted business groups and processes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 plan for using data to drive business process improvements</a:t>
            </a:r>
          </a:p>
        </p:txBody>
      </p:sp>
      <p:sp>
        <p:nvSpPr>
          <p:cNvPr id="84" name="Rectangle 83"/>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85" name="Freeform: Shape 84"/>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p:nvPr/>
        </p:nvGrpSpPr>
        <p:grpSpPr>
          <a:xfrm>
            <a:off x="1117632" y="4914721"/>
            <a:ext cx="786384" cy="786384"/>
            <a:chOff x="3938652" y="4914721"/>
            <a:chExt cx="790363" cy="790363"/>
          </a:xfrm>
        </p:grpSpPr>
        <p:sp>
          <p:nvSpPr>
            <p:cNvPr id="97" name="Oval 96"/>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98" name="Group 97"/>
            <p:cNvGrpSpPr>
              <a:grpSpLocks noChangeAspect="1"/>
            </p:cNvGrpSpPr>
            <p:nvPr/>
          </p:nvGrpSpPr>
          <p:grpSpPr>
            <a:xfrm>
              <a:off x="4169768" y="5105368"/>
              <a:ext cx="328133" cy="415428"/>
              <a:chOff x="2425165" y="4255211"/>
              <a:chExt cx="587874" cy="743970"/>
            </a:xfrm>
            <a:solidFill>
              <a:schemeClr val="accent5"/>
            </a:solidFill>
          </p:grpSpPr>
          <p:sp>
            <p:nvSpPr>
              <p:cNvPr id="99" name="Rectangle 98"/>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Oval 104"/>
          <p:cNvSpPr/>
          <p:nvPr/>
        </p:nvSpPr>
        <p:spPr bwMode="auto">
          <a:xfrm>
            <a:off x="111763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p:cNvSpPr/>
          <p:nvPr/>
        </p:nvSpPr>
        <p:spPr bwMode="auto">
          <a:xfrm rot="2631744">
            <a:off x="2811607" y="2341792"/>
            <a:ext cx="3871464" cy="1428699"/>
          </a:xfrm>
          <a:custGeom>
            <a:avLst/>
            <a:gdLst>
              <a:gd name="connsiteX0" fmla="*/ 0 w 3871464"/>
              <a:gd name="connsiteY0" fmla="*/ 661586 h 1428699"/>
              <a:gd name="connsiteX1" fmla="*/ 3033794 w 3871464"/>
              <a:gd name="connsiteY1" fmla="*/ 437789 h 1428699"/>
              <a:gd name="connsiteX2" fmla="*/ 3543931 w 3871464"/>
              <a:gd name="connsiteY2" fmla="*/ 923833 h 1428699"/>
              <a:gd name="connsiteX3" fmla="*/ 3633054 w 3871464"/>
              <a:gd name="connsiteY3" fmla="*/ 1050454 h 1428699"/>
              <a:gd name="connsiteX4" fmla="*/ 3871464 w 3871464"/>
              <a:gd name="connsiteY4" fmla="*/ 936834 h 1428699"/>
              <a:gd name="connsiteX5" fmla="*/ 3672100 w 3871464"/>
              <a:gd name="connsiteY5" fmla="*/ 1428699 h 1428699"/>
              <a:gd name="connsiteX6" fmla="*/ 3164487 w 3871464"/>
              <a:gd name="connsiteY6" fmla="*/ 1273761 h 1428699"/>
              <a:gd name="connsiteX7" fmla="*/ 3343372 w 3871464"/>
              <a:gd name="connsiteY7" fmla="*/ 1188509 h 1428699"/>
              <a:gd name="connsiteX8" fmla="*/ 3294041 w 3871464"/>
              <a:gd name="connsiteY8" fmla="*/ 1118421 h 1428699"/>
              <a:gd name="connsiteX9" fmla="*/ 2851323 w 3871464"/>
              <a:gd name="connsiteY9" fmla="*/ 696612 h 1428699"/>
              <a:gd name="connsiteX10" fmla="*/ 218476 w 3871464"/>
              <a:gd name="connsiteY10" fmla="*/ 890832 h 142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1464" h="1428699">
                <a:moveTo>
                  <a:pt x="0" y="661586"/>
                </a:moveTo>
                <a:cubicBezTo>
                  <a:pt x="828173" y="-127677"/>
                  <a:pt x="2098771" y="-221406"/>
                  <a:pt x="3033794" y="437789"/>
                </a:cubicBezTo>
                <a:cubicBezTo>
                  <a:pt x="3231025" y="576838"/>
                  <a:pt x="3401719" y="741205"/>
                  <a:pt x="3543931" y="923833"/>
                </a:cubicBezTo>
                <a:lnTo>
                  <a:pt x="3633054" y="1050454"/>
                </a:lnTo>
                <a:lnTo>
                  <a:pt x="3871464" y="936834"/>
                </a:lnTo>
                <a:lnTo>
                  <a:pt x="3672100" y="1428699"/>
                </a:lnTo>
                <a:lnTo>
                  <a:pt x="3164487" y="1273761"/>
                </a:lnTo>
                <a:lnTo>
                  <a:pt x="3343372" y="1188509"/>
                </a:lnTo>
                <a:lnTo>
                  <a:pt x="3294041" y="1118421"/>
                </a:lnTo>
                <a:cubicBezTo>
                  <a:pt x="3170624" y="959929"/>
                  <a:pt x="3022489" y="817284"/>
                  <a:pt x="2851323" y="696612"/>
                </a:cubicBezTo>
                <a:cubicBezTo>
                  <a:pt x="2039873" y="124536"/>
                  <a:pt x="937197" y="205878"/>
                  <a:pt x="218476"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4832882" y="4914721"/>
            <a:ext cx="786384" cy="786384"/>
            <a:chOff x="7653902" y="4914721"/>
            <a:chExt cx="790363" cy="790363"/>
          </a:xfrm>
        </p:grpSpPr>
        <p:sp>
          <p:nvSpPr>
            <p:cNvPr id="94" name="Oval 93"/>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5"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3" name="Group 112"/>
          <p:cNvGrpSpPr/>
          <p:nvPr/>
        </p:nvGrpSpPr>
        <p:grpSpPr>
          <a:xfrm>
            <a:off x="2818913" y="1226536"/>
            <a:ext cx="1186464" cy="1186464"/>
            <a:chOff x="5837983" y="1424586"/>
            <a:chExt cx="790363" cy="790363"/>
          </a:xfrm>
        </p:grpSpPr>
        <p:sp>
          <p:nvSpPr>
            <p:cNvPr id="114" name="Oval 113"/>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15" name="Group 114"/>
            <p:cNvGrpSpPr/>
            <p:nvPr/>
          </p:nvGrpSpPr>
          <p:grpSpPr>
            <a:xfrm>
              <a:off x="6030154" y="1611807"/>
              <a:ext cx="347460" cy="347460"/>
              <a:chOff x="5212256" y="3177412"/>
              <a:chExt cx="657029" cy="643889"/>
            </a:xfrm>
            <a:solidFill>
              <a:schemeClr val="accent5"/>
            </a:solidFill>
          </p:grpSpPr>
          <p:sp>
            <p:nvSpPr>
              <p:cNvPr id="116"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7"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8"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119"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104" name="Oval 103"/>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4670589" y="4783986"/>
            <a:ext cx="1186464" cy="1186464"/>
            <a:chOff x="-4297308" y="5374014"/>
            <a:chExt cx="1186464" cy="1186464"/>
          </a:xfrm>
        </p:grpSpPr>
        <p:sp>
          <p:nvSpPr>
            <p:cNvPr id="51" name="Oval 50"/>
            <p:cNvSpPr/>
            <p:nvPr/>
          </p:nvSpPr>
          <p:spPr bwMode="auto">
            <a:xfrm>
              <a:off x="-4297308" y="5374014"/>
              <a:ext cx="1186464" cy="1186464"/>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Donut 15"/>
            <p:cNvSpPr>
              <a:spLocks noChangeAspect="1"/>
            </p:cNvSpPr>
            <p:nvPr/>
          </p:nvSpPr>
          <p:spPr bwMode="auto">
            <a:xfrm>
              <a:off x="-3990969" y="5681708"/>
              <a:ext cx="573787" cy="571077"/>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 name="Group 70"/>
          <p:cNvGrpSpPr/>
          <p:nvPr/>
        </p:nvGrpSpPr>
        <p:grpSpPr>
          <a:xfrm>
            <a:off x="2687319" y="1214471"/>
            <a:ext cx="1538063" cy="1230278"/>
            <a:chOff x="2687319" y="1214471"/>
            <a:chExt cx="1538063" cy="1230278"/>
          </a:xfrm>
        </p:grpSpPr>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687319" y="1214472"/>
              <a:ext cx="1473202" cy="1230277"/>
            </a:xfrm>
            <a:prstGeom prst="rect">
              <a:avLst/>
            </a:prstGeom>
          </p:spPr>
        </p:pic>
        <p:sp>
          <p:nvSpPr>
            <p:cNvPr id="73" name="Rectangle 72"/>
            <p:cNvSpPr/>
            <p:nvPr/>
          </p:nvSpPr>
          <p:spPr bwMode="auto">
            <a:xfrm>
              <a:off x="2687320" y="1214471"/>
              <a:ext cx="1473202" cy="1230277"/>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Shape 73"/>
            <p:cNvSpPr/>
            <p:nvPr/>
          </p:nvSpPr>
          <p:spPr bwMode="auto">
            <a:xfrm rot="2631744">
              <a:off x="3342085" y="1572645"/>
              <a:ext cx="883297" cy="668735"/>
            </a:xfrm>
            <a:custGeom>
              <a:avLst/>
              <a:gdLst>
                <a:gd name="connsiteX0" fmla="*/ 0 w 883297"/>
                <a:gd name="connsiteY0" fmla="*/ 439489 h 668735"/>
                <a:gd name="connsiteX1" fmla="*/ 507381 w 883297"/>
                <a:gd name="connsiteY1" fmla="*/ 69264 h 668735"/>
                <a:gd name="connsiteX2" fmla="*/ 648761 w 883297"/>
                <a:gd name="connsiteY2" fmla="*/ 0 h 668735"/>
                <a:gd name="connsiteX3" fmla="*/ 883297 w 883297"/>
                <a:gd name="connsiteY3" fmla="*/ 244040 h 668735"/>
                <a:gd name="connsiteX4" fmla="*/ 818959 w 883297"/>
                <a:gd name="connsiteY4" fmla="*/ 268975 h 668735"/>
                <a:gd name="connsiteX5" fmla="*/ 218476 w 883297"/>
                <a:gd name="connsiteY5" fmla="*/ 668735 h 6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297" h="668735">
                  <a:moveTo>
                    <a:pt x="0" y="439489"/>
                  </a:moveTo>
                  <a:cubicBezTo>
                    <a:pt x="155283" y="291502"/>
                    <a:pt x="326119" y="167968"/>
                    <a:pt x="507381" y="69264"/>
                  </a:cubicBezTo>
                  <a:lnTo>
                    <a:pt x="648761" y="0"/>
                  </a:lnTo>
                  <a:lnTo>
                    <a:pt x="883297" y="244040"/>
                  </a:lnTo>
                  <a:lnTo>
                    <a:pt x="818959" y="268975"/>
                  </a:lnTo>
                  <a:cubicBezTo>
                    <a:pt x="601834" y="363984"/>
                    <a:pt x="398156" y="497497"/>
                    <a:pt x="218476" y="66873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3018953" y="1426576"/>
              <a:ext cx="786384" cy="786384"/>
              <a:chOff x="5837983" y="1424586"/>
              <a:chExt cx="790363" cy="790363"/>
            </a:xfrm>
          </p:grpSpPr>
          <p:sp>
            <p:nvSpPr>
              <p:cNvPr id="77" name="Oval 76"/>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8" name="Group 77"/>
              <p:cNvGrpSpPr/>
              <p:nvPr/>
            </p:nvGrpSpPr>
            <p:grpSpPr>
              <a:xfrm>
                <a:off x="6030154" y="1611807"/>
                <a:ext cx="347460" cy="347460"/>
                <a:chOff x="5212256" y="3177412"/>
                <a:chExt cx="657029" cy="643889"/>
              </a:xfrm>
              <a:solidFill>
                <a:schemeClr val="accent5"/>
              </a:solidFill>
            </p:grpSpPr>
            <p:sp>
              <p:nvSpPr>
                <p:cNvPr id="79"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0"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1"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82"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76" name="Oval 75"/>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010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10"/>
                                        <p:tgtEl>
                                          <p:spTgt spid="71"/>
                                        </p:tgtEl>
                                      </p:cBhvr>
                                    </p:animEffect>
                                  </p:childTnLst>
                                </p:cTn>
                              </p:par>
                              <p:par>
                                <p:cTn id="11" presetID="42" presetClass="path" presetSubtype="0" accel="50000" decel="50000" fill="hold" nodeType="withEffect">
                                  <p:stCondLst>
                                    <p:cond delay="0"/>
                                  </p:stCondLst>
                                  <p:childTnLst>
                                    <p:animMotion origin="layout" path="M -0.40771 -0.11121 L -0.40924 0.11689 " pathEditMode="relative" rAng="0" ptsTypes="AA">
                                      <p:cBhvr>
                                        <p:cTn id="12" dur="10" fill="hold"/>
                                        <p:tgtEl>
                                          <p:spTgt spid="71"/>
                                        </p:tgtEl>
                                        <p:attrNameLst>
                                          <p:attrName>ppt_x</p:attrName>
                                          <p:attrName>ppt_y</p:attrName>
                                        </p:attrNameLst>
                                      </p:cBhvr>
                                      <p:rCtr x="-77" y="11394"/>
                                    </p:animMotion>
                                  </p:childTnLst>
                                </p:cTn>
                              </p:par>
                              <p:par>
                                <p:cTn id="13" presetID="42" presetClass="path" presetSubtype="0" accel="50000" decel="50000" fill="hold" nodeType="withEffect">
                                  <p:stCondLst>
                                    <p:cond delay="0"/>
                                  </p:stCondLst>
                                  <p:childTnLst>
                                    <p:animMotion origin="layout" path="M -0.56523 -0.16046 L -0.56523 0.11371 " pathEditMode="relative" rAng="0" ptsTypes="AA">
                                      <p:cBhvr>
                                        <p:cTn id="14" dur="10" fill="hold"/>
                                        <p:tgtEl>
                                          <p:spTgt spid="3"/>
                                        </p:tgtEl>
                                        <p:attrNameLst>
                                          <p:attrName>ppt_x</p:attrName>
                                          <p:attrName>ppt_y</p:attrName>
                                        </p:attrNameLst>
                                      </p:cBhvr>
                                      <p:rCtr x="0" y="13709"/>
                                    </p:animMotion>
                                  </p:childTnLst>
                                </p:cTn>
                              </p:par>
                              <p:par>
                                <p:cTn id="15" presetID="6" presetClass="emph" presetSubtype="0" fill="hold" nodeType="withEffect">
                                  <p:stCondLst>
                                    <p:cond delay="0"/>
                                  </p:stCondLst>
                                  <p:childTnLst>
                                    <p:animScale>
                                      <p:cBhvr>
                                        <p:cTn id="16" dur="1000" fill="hold"/>
                                        <p:tgtEl>
                                          <p:spTgt spid="113"/>
                                        </p:tgtEl>
                                      </p:cBhvr>
                                      <p:by x="65000" y="65000"/>
                                    </p:animScale>
                                  </p:childTnLst>
                                </p:cTn>
                              </p:par>
                              <p:par>
                                <p:cTn id="17" presetID="10"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2000"/>
                                        <p:tgtEl>
                                          <p:spTgt spid="104"/>
                                        </p:tgtEl>
                                      </p:cBhvr>
                                    </p:animEffect>
                                  </p:childTnLst>
                                </p:cTn>
                              </p:par>
                              <p:par>
                                <p:cTn id="20" presetID="6" presetClass="emph" presetSubtype="0" fill="hold" nodeType="withEffect">
                                  <p:stCondLst>
                                    <p:cond delay="0"/>
                                  </p:stCondLst>
                                  <p:childTnLst>
                                    <p:animScale>
                                      <p:cBhvr>
                                        <p:cTn id="21" dur="1000" fill="hold"/>
                                        <p:tgtEl>
                                          <p:spTgt spid="93"/>
                                        </p:tgtEl>
                                      </p:cBhvr>
                                      <p:by x="150000" y="150000"/>
                                    </p:animScale>
                                  </p:childTnLst>
                                </p:cTn>
                              </p:par>
                              <p:par>
                                <p:cTn id="22" presetID="22" presetClass="entr" presetSubtype="1"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up)">
                                      <p:cBhvr>
                                        <p:cTn id="24"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0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434711" cy="6994525"/>
          </a:xfrm>
          <a:prstGeom prst="rect">
            <a:avLst/>
          </a:prstGeom>
        </p:spPr>
      </p:pic>
      <p:sp>
        <p:nvSpPr>
          <p:cNvPr id="12" name="Rectangle 11"/>
          <p:cNvSpPr/>
          <p:nvPr/>
        </p:nvSpPr>
        <p:spPr bwMode="auto">
          <a:xfrm>
            <a:off x="0" y="0"/>
            <a:ext cx="12436475" cy="6994526"/>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Transform your business</a:t>
            </a:r>
          </a:p>
        </p:txBody>
      </p:sp>
      <p:sp>
        <p:nvSpPr>
          <p:cNvPr id="80" name="Rectangle 79"/>
          <p:cNvSpPr/>
          <p:nvPr/>
        </p:nvSpPr>
        <p:spPr>
          <a:xfrm>
            <a:off x="1745703" y="3353293"/>
            <a:ext cx="3240102" cy="1439261"/>
          </a:xfrm>
          <a:prstGeom prst="rect">
            <a:avLst/>
          </a:prstGeom>
        </p:spPr>
        <p:txBody>
          <a:bodyPr wrap="square" lIns="0" tIns="0" rIns="0" bIns="0" anchor="ctr">
            <a:noAutofit/>
          </a:bodyPr>
          <a:lstStyle/>
          <a:p>
            <a:pPr lvl="0" algn="ctr"/>
            <a:r>
              <a:rPr lang="en-US" sz="4000" dirty="0">
                <a:solidFill>
                  <a:srgbClr val="505050"/>
                </a:solidFill>
                <a:latin typeface="Segoe UI Light"/>
              </a:rPr>
              <a:t>The IoT </a:t>
            </a:r>
            <a:br>
              <a:rPr lang="en-US" sz="4000" dirty="0">
                <a:solidFill>
                  <a:srgbClr val="505050"/>
                </a:solidFill>
                <a:latin typeface="Segoe UI Light"/>
              </a:rPr>
            </a:br>
            <a:r>
              <a:rPr lang="en-US" sz="4000" dirty="0">
                <a:solidFill>
                  <a:srgbClr val="505050"/>
                </a:solidFill>
                <a:latin typeface="Segoe UI Light"/>
              </a:rPr>
              <a:t>Customer </a:t>
            </a:r>
            <a:br>
              <a:rPr lang="en-US" sz="4000" dirty="0">
                <a:solidFill>
                  <a:srgbClr val="505050"/>
                </a:solidFill>
                <a:latin typeface="Segoe UI Light"/>
              </a:rPr>
            </a:br>
            <a:r>
              <a:rPr lang="en-US" sz="4000" dirty="0">
                <a:solidFill>
                  <a:srgbClr val="505050"/>
                </a:solidFill>
                <a:latin typeface="Segoe UI Light"/>
              </a:rPr>
              <a:t>Journey</a:t>
            </a:r>
          </a:p>
        </p:txBody>
      </p:sp>
      <p:sp>
        <p:nvSpPr>
          <p:cNvPr id="81" name="Freeform: Shape 80"/>
          <p:cNvSpPr/>
          <p:nvPr/>
        </p:nvSpPr>
        <p:spPr bwMode="auto">
          <a:xfrm rot="2631744">
            <a:off x="857434" y="1626667"/>
            <a:ext cx="4937188" cy="4792632"/>
          </a:xfrm>
          <a:custGeom>
            <a:avLst/>
            <a:gdLst>
              <a:gd name="connsiteX0" fmla="*/ 887683 w 4937188"/>
              <a:gd name="connsiteY0" fmla="*/ 661586 h 4792632"/>
              <a:gd name="connsiteX1" fmla="*/ 3921477 w 4937188"/>
              <a:gd name="connsiteY1" fmla="*/ 437789 h 4792632"/>
              <a:gd name="connsiteX2" fmla="*/ 4729979 w 4937188"/>
              <a:gd name="connsiteY2" fmla="*/ 3370418 h 4792632"/>
              <a:gd name="connsiteX3" fmla="*/ 2010102 w 4937188"/>
              <a:gd name="connsiteY3" fmla="*/ 4732862 h 4792632"/>
              <a:gd name="connsiteX4" fmla="*/ 148970 w 4937188"/>
              <a:gd name="connsiteY4" fmla="*/ 2541894 h 4792632"/>
              <a:gd name="connsiteX5" fmla="*/ 145743 w 4937188"/>
              <a:gd name="connsiteY5" fmla="*/ 2340904 h 4792632"/>
              <a:gd name="connsiteX6" fmla="*/ 0 w 4937188"/>
              <a:gd name="connsiteY6" fmla="*/ 2340904 h 4792632"/>
              <a:gd name="connsiteX7" fmla="*/ 347406 w 4937188"/>
              <a:gd name="connsiteY7" fmla="*/ 2029356 h 4792632"/>
              <a:gd name="connsiteX8" fmla="*/ 612082 w 4937188"/>
              <a:gd name="connsiteY8" fmla="*/ 2340904 h 4792632"/>
              <a:gd name="connsiteX9" fmla="*/ 462156 w 4937188"/>
              <a:gd name="connsiteY9" fmla="*/ 2340904 h 4792632"/>
              <a:gd name="connsiteX10" fmla="*/ 465074 w 4937188"/>
              <a:gd name="connsiteY10" fmla="*/ 2522639 h 4792632"/>
              <a:gd name="connsiteX11" fmla="*/ 2080239 w 4937188"/>
              <a:gd name="connsiteY11" fmla="*/ 4424049 h 4792632"/>
              <a:gd name="connsiteX12" fmla="*/ 4440658 w 4937188"/>
              <a:gd name="connsiteY12" fmla="*/ 3241665 h 4792632"/>
              <a:gd name="connsiteX13" fmla="*/ 3739006 w 4937188"/>
              <a:gd name="connsiteY13" fmla="*/ 696612 h 4792632"/>
              <a:gd name="connsiteX14" fmla="*/ 1106159 w 4937188"/>
              <a:gd name="connsiteY14" fmla="*/ 890832 h 47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37188" h="4792632">
                <a:moveTo>
                  <a:pt x="887683" y="661586"/>
                </a:moveTo>
                <a:cubicBezTo>
                  <a:pt x="1715856" y="-127677"/>
                  <a:pt x="2986454" y="-221406"/>
                  <a:pt x="3921477" y="437789"/>
                </a:cubicBezTo>
                <a:cubicBezTo>
                  <a:pt x="4856500" y="1096983"/>
                  <a:pt x="5195113" y="2325211"/>
                  <a:pt x="4729979" y="3370418"/>
                </a:cubicBezTo>
                <a:cubicBezTo>
                  <a:pt x="4264846" y="4415625"/>
                  <a:pt x="3125721" y="4986236"/>
                  <a:pt x="2010102" y="4732862"/>
                </a:cubicBezTo>
                <a:cubicBezTo>
                  <a:pt x="964208" y="4495325"/>
                  <a:pt x="212503" y="3595703"/>
                  <a:pt x="148970" y="2541894"/>
                </a:cubicBezTo>
                <a:lnTo>
                  <a:pt x="145743" y="2340904"/>
                </a:lnTo>
                <a:lnTo>
                  <a:pt x="0" y="2340904"/>
                </a:lnTo>
                <a:lnTo>
                  <a:pt x="347406" y="2029356"/>
                </a:lnTo>
                <a:lnTo>
                  <a:pt x="612082" y="2340904"/>
                </a:lnTo>
                <a:lnTo>
                  <a:pt x="462156" y="2340904"/>
                </a:lnTo>
                <a:lnTo>
                  <a:pt x="465074" y="2522639"/>
                </a:lnTo>
                <a:cubicBezTo>
                  <a:pt x="520210" y="3437177"/>
                  <a:pt x="1172570" y="4217904"/>
                  <a:pt x="2080239" y="4424049"/>
                </a:cubicBezTo>
                <a:cubicBezTo>
                  <a:pt x="3048419" y="4643937"/>
                  <a:pt x="4036997" y="4148737"/>
                  <a:pt x="4440658" y="3241665"/>
                </a:cubicBezTo>
                <a:cubicBezTo>
                  <a:pt x="4844319" y="2334592"/>
                  <a:pt x="4550457" y="1268687"/>
                  <a:pt x="3739006" y="696612"/>
                </a:cubicBezTo>
                <a:cubicBezTo>
                  <a:pt x="2927556" y="124536"/>
                  <a:pt x="1824880" y="205878"/>
                  <a:pt x="1106159" y="890832"/>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1117632" y="4914721"/>
            <a:ext cx="786384" cy="786384"/>
            <a:chOff x="3938652" y="4914721"/>
            <a:chExt cx="790363" cy="790363"/>
          </a:xfrm>
        </p:grpSpPr>
        <p:sp>
          <p:nvSpPr>
            <p:cNvPr id="83" name="Oval 82"/>
            <p:cNvSpPr/>
            <p:nvPr/>
          </p:nvSpPr>
          <p:spPr bwMode="auto">
            <a:xfrm>
              <a:off x="393865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84" name="Group 83"/>
            <p:cNvGrpSpPr>
              <a:grpSpLocks noChangeAspect="1"/>
            </p:cNvGrpSpPr>
            <p:nvPr/>
          </p:nvGrpSpPr>
          <p:grpSpPr>
            <a:xfrm>
              <a:off x="4169768" y="5105368"/>
              <a:ext cx="328133" cy="415428"/>
              <a:chOff x="2425165" y="4255211"/>
              <a:chExt cx="587874" cy="743970"/>
            </a:xfrm>
            <a:solidFill>
              <a:schemeClr val="accent5"/>
            </a:solidFill>
          </p:grpSpPr>
          <p:sp>
            <p:nvSpPr>
              <p:cNvPr id="85" name="Rectangle 8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Freeform: Shape 104"/>
          <p:cNvSpPr/>
          <p:nvPr/>
        </p:nvSpPr>
        <p:spPr bwMode="auto">
          <a:xfrm rot="2631744">
            <a:off x="2556345" y="2298601"/>
            <a:ext cx="4019454" cy="2105875"/>
          </a:xfrm>
          <a:custGeom>
            <a:avLst/>
            <a:gdLst>
              <a:gd name="connsiteX0" fmla="*/ 0 w 4019454"/>
              <a:gd name="connsiteY0" fmla="*/ 661586 h 2105875"/>
              <a:gd name="connsiteX1" fmla="*/ 3033794 w 4019454"/>
              <a:gd name="connsiteY1" fmla="*/ 437789 h 2105875"/>
              <a:gd name="connsiteX2" fmla="*/ 4008620 w 4019454"/>
              <a:gd name="connsiteY2" fmla="*/ 1956467 h 2105875"/>
              <a:gd name="connsiteX3" fmla="*/ 4019454 w 4019454"/>
              <a:gd name="connsiteY3" fmla="*/ 2031892 h 2105875"/>
              <a:gd name="connsiteX4" fmla="*/ 3710430 w 4019454"/>
              <a:gd name="connsiteY4" fmla="*/ 2105875 h 2105875"/>
              <a:gd name="connsiteX5" fmla="*/ 3697317 w 4019454"/>
              <a:gd name="connsiteY5" fmla="*/ 2014581 h 2105875"/>
              <a:gd name="connsiteX6" fmla="*/ 2851323 w 4019454"/>
              <a:gd name="connsiteY6" fmla="*/ 696612 h 2105875"/>
              <a:gd name="connsiteX7" fmla="*/ 218476 w 4019454"/>
              <a:gd name="connsiteY7" fmla="*/ 890832 h 210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454" h="2105875">
                <a:moveTo>
                  <a:pt x="0" y="661586"/>
                </a:moveTo>
                <a:cubicBezTo>
                  <a:pt x="828173" y="-127677"/>
                  <a:pt x="2098771" y="-221406"/>
                  <a:pt x="3033794" y="437789"/>
                </a:cubicBezTo>
                <a:cubicBezTo>
                  <a:pt x="3559744" y="808585"/>
                  <a:pt x="3896987" y="1359428"/>
                  <a:pt x="4008620" y="1956467"/>
                </a:cubicBezTo>
                <a:lnTo>
                  <a:pt x="4019454" y="2031892"/>
                </a:lnTo>
                <a:lnTo>
                  <a:pt x="3710430" y="2105875"/>
                </a:lnTo>
                <a:lnTo>
                  <a:pt x="3697317" y="2014581"/>
                </a:lnTo>
                <a:cubicBezTo>
                  <a:pt x="3600437" y="1496447"/>
                  <a:pt x="3307764" y="1018404"/>
                  <a:pt x="2851323" y="696612"/>
                </a:cubicBezTo>
                <a:cubicBezTo>
                  <a:pt x="2039873" y="124536"/>
                  <a:pt x="937197" y="205878"/>
                  <a:pt x="218476" y="890832"/>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3018953" y="1426576"/>
            <a:ext cx="786384" cy="786384"/>
            <a:chOff x="5837983" y="1424586"/>
            <a:chExt cx="790363" cy="790363"/>
          </a:xfrm>
        </p:grpSpPr>
        <p:sp>
          <p:nvSpPr>
            <p:cNvPr id="93" name="Oval 92"/>
            <p:cNvSpPr/>
            <p:nvPr/>
          </p:nvSpPr>
          <p:spPr bwMode="auto">
            <a:xfrm>
              <a:off x="5837983" y="1424586"/>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94" name="Group 93"/>
            <p:cNvGrpSpPr/>
            <p:nvPr/>
          </p:nvGrpSpPr>
          <p:grpSpPr>
            <a:xfrm>
              <a:off x="6030154" y="1611807"/>
              <a:ext cx="347460" cy="347460"/>
              <a:chOff x="5212256" y="3177412"/>
              <a:chExt cx="657029" cy="643889"/>
            </a:xfrm>
            <a:solidFill>
              <a:schemeClr val="accent5"/>
            </a:solidFill>
          </p:grpSpPr>
          <p:sp>
            <p:nvSpPr>
              <p:cNvPr id="95" name="Oval 5"/>
              <p:cNvSpPr>
                <a:spLocks noChangeArrowheads="1"/>
              </p:cNvSpPr>
              <p:nvPr/>
            </p:nvSpPr>
            <p:spPr bwMode="auto">
              <a:xfrm>
                <a:off x="5700436" y="3655829"/>
                <a:ext cx="166271" cy="1632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6" name="Freeform 6"/>
              <p:cNvSpPr>
                <a:spLocks/>
              </p:cNvSpPr>
              <p:nvPr/>
            </p:nvSpPr>
            <p:spPr bwMode="auto">
              <a:xfrm>
                <a:off x="5517731" y="3477094"/>
                <a:ext cx="351554" cy="344207"/>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7" name="Freeform 7"/>
              <p:cNvSpPr>
                <a:spLocks/>
              </p:cNvSpPr>
              <p:nvPr/>
            </p:nvSpPr>
            <p:spPr bwMode="auto">
              <a:xfrm>
                <a:off x="5364994" y="3327411"/>
                <a:ext cx="504291" cy="49389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sp>
            <p:nvSpPr>
              <p:cNvPr id="98" name="Freeform 8"/>
              <p:cNvSpPr>
                <a:spLocks/>
              </p:cNvSpPr>
              <p:nvPr/>
            </p:nvSpPr>
            <p:spPr bwMode="auto">
              <a:xfrm>
                <a:off x="5212256" y="3177412"/>
                <a:ext cx="657029" cy="643889"/>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sz="2800" dirty="0">
                  <a:solidFill>
                    <a:prstClr val="black"/>
                  </a:solidFill>
                </a:endParaRPr>
              </a:p>
            </p:txBody>
          </p:sp>
        </p:grpSp>
      </p:grpSp>
      <p:sp>
        <p:nvSpPr>
          <p:cNvPr id="99" name="Oval 98"/>
          <p:cNvSpPr/>
          <p:nvPr/>
        </p:nvSpPr>
        <p:spPr bwMode="auto">
          <a:xfrm>
            <a:off x="3018953" y="1426576"/>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7354956" y="1352549"/>
            <a:ext cx="4806882" cy="534511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182880" bIns="182880" numCol="1" spcCol="0" rtlCol="0" fromWordArt="0" anchor="t" anchorCtr="0" forceAA="0" compatLnSpc="1">
            <a:prstTxWarp prst="textNoShape">
              <a:avLst/>
            </a:prstTxWarp>
            <a:noAutofit/>
          </a:bodyPr>
          <a:lstStyle/>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Objective</a:t>
            </a:r>
          </a:p>
          <a:p>
            <a:pPr lvl="0" defTabSz="932472" fontAlgn="base">
              <a:spcAft>
                <a:spcPts val="1000"/>
              </a:spcAft>
            </a:pPr>
            <a:r>
              <a:rPr lang="en-US" sz="2000" dirty="0">
                <a:solidFill>
                  <a:srgbClr val="505050"/>
                </a:solidFill>
                <a:latin typeface="Segoe UI Light"/>
                <a:ea typeface="Segoe UI" pitchFamily="34" charset="0"/>
                <a:cs typeface="Segoe UI Semibold" panose="020B0702040204020203" pitchFamily="34" charset="0"/>
              </a:rPr>
              <a:t>Create new lines of business and new business models</a:t>
            </a:r>
          </a:p>
          <a:p>
            <a:pPr lvl="0" defTabSz="932472" fontAlgn="base">
              <a:spcAft>
                <a:spcPts val="1000"/>
              </a:spcAft>
            </a:pPr>
            <a:r>
              <a:rPr lang="en-US" sz="3200" dirty="0">
                <a:solidFill>
                  <a:srgbClr val="002050"/>
                </a:solidFill>
                <a:latin typeface="Segoe UI Light"/>
                <a:ea typeface="Segoe UI" pitchFamily="34" charset="0"/>
                <a:cs typeface="Segoe UI Semibold" panose="020B0702040204020203" pitchFamily="34" charset="0"/>
              </a:rPr>
              <a:t>Organizational readiness</a:t>
            </a:r>
          </a:p>
          <a:p>
            <a:pPr lvl="0" defTabSz="932472" fontAlgn="base">
              <a:spcAft>
                <a:spcPts val="500"/>
              </a:spcAft>
            </a:pPr>
            <a:r>
              <a:rPr lang="en-US" sz="2000" dirty="0">
                <a:solidFill>
                  <a:srgbClr val="505050"/>
                </a:solidFill>
                <a:latin typeface="Segoe UI Light"/>
                <a:ea typeface="Segoe UI" pitchFamily="34" charset="0"/>
                <a:cs typeface="Segoe UI Semibold" panose="020B0702040204020203" pitchFamily="34" charset="0"/>
              </a:rPr>
              <a:t>This is a great place to start if you have : </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A strong baseline of historical device data (e.g. usage trends, repair records)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Visibility into real-time operational </a:t>
            </a:r>
            <a:br>
              <a:rPr lang="en-US" dirty="0">
                <a:solidFill>
                  <a:srgbClr val="505050"/>
                </a:solidFill>
                <a:latin typeface="Segoe UI Light"/>
                <a:ea typeface="Segoe UI" pitchFamily="34" charset="0"/>
                <a:cs typeface="Segoe UI" panose="020B0502040204020203" pitchFamily="34" charset="0"/>
              </a:rPr>
            </a:br>
            <a:r>
              <a:rPr lang="en-US" dirty="0">
                <a:solidFill>
                  <a:srgbClr val="505050"/>
                </a:solidFill>
                <a:latin typeface="Segoe UI Light"/>
                <a:ea typeface="Segoe UI" pitchFamily="34" charset="0"/>
                <a:cs typeface="Segoe UI" panose="020B0502040204020203" pitchFamily="34" charset="0"/>
              </a:rPr>
              <a:t>status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Predictive capability from advanced analytics</a:t>
            </a:r>
          </a:p>
          <a:p>
            <a:pPr marL="342900" lvl="0" indent="-231775" defTabSz="932472" fontAlgn="base">
              <a:spcBef>
                <a:spcPts val="300"/>
              </a:spcBef>
              <a:spcAft>
                <a:spcPts val="500"/>
              </a:spcAft>
              <a:buFont typeface="Arial" panose="020B0604020202020204" pitchFamily="34" charset="0"/>
              <a:buChar char="•"/>
            </a:pPr>
            <a:r>
              <a:rPr lang="en-US" dirty="0">
                <a:solidFill>
                  <a:srgbClr val="505050"/>
                </a:solidFill>
                <a:latin typeface="Segoe UI Light"/>
                <a:ea typeface="Segoe UI" pitchFamily="34" charset="0"/>
                <a:cs typeface="Segoe UI" panose="020B0502040204020203" pitchFamily="34" charset="0"/>
              </a:rPr>
              <a:t>Stakeholder commitment to support</a:t>
            </a:r>
            <a:br>
              <a:rPr lang="en-US" dirty="0">
                <a:solidFill>
                  <a:srgbClr val="505050"/>
                </a:solidFill>
                <a:latin typeface="Segoe UI Light"/>
                <a:ea typeface="Segoe UI" pitchFamily="34" charset="0"/>
                <a:cs typeface="Segoe UI" panose="020B0502040204020203" pitchFamily="34" charset="0"/>
              </a:rPr>
            </a:br>
            <a:r>
              <a:rPr lang="en-US" dirty="0">
                <a:solidFill>
                  <a:srgbClr val="505050"/>
                </a:solidFill>
                <a:latin typeface="Segoe UI Light"/>
                <a:ea typeface="Segoe UI" pitchFamily="34" charset="0"/>
                <a:cs typeface="Segoe UI" panose="020B0502040204020203" pitchFamily="34" charset="0"/>
              </a:rPr>
              <a:t>change efforts</a:t>
            </a:r>
          </a:p>
        </p:txBody>
      </p:sp>
      <p:sp>
        <p:nvSpPr>
          <p:cNvPr id="58" name="Freeform: Shape 57"/>
          <p:cNvSpPr/>
          <p:nvPr/>
        </p:nvSpPr>
        <p:spPr bwMode="auto">
          <a:xfrm rot="2631744">
            <a:off x="2373621" y="4271271"/>
            <a:ext cx="2279410" cy="2949227"/>
          </a:xfrm>
          <a:custGeom>
            <a:avLst/>
            <a:gdLst>
              <a:gd name="connsiteX0" fmla="*/ 1937813 w 2279410"/>
              <a:gd name="connsiteY0" fmla="*/ 54177 h 2949227"/>
              <a:gd name="connsiteX1" fmla="*/ 2249682 w 2279410"/>
              <a:gd name="connsiteY1" fmla="*/ 0 h 2949227"/>
              <a:gd name="connsiteX2" fmla="*/ 2267330 w 2279410"/>
              <a:gd name="connsiteY2" fmla="*/ 122867 h 2949227"/>
              <a:gd name="connsiteX3" fmla="*/ 2072201 w 2279410"/>
              <a:gd name="connsiteY3" fmla="*/ 1336278 h 2949227"/>
              <a:gd name="connsiteX4" fmla="*/ 473579 w 2279410"/>
              <a:gd name="connsiteY4" fmla="*/ 2684481 h 2949227"/>
              <a:gd name="connsiteX5" fmla="*/ 361042 w 2279410"/>
              <a:gd name="connsiteY5" fmla="*/ 2709599 h 2949227"/>
              <a:gd name="connsiteX6" fmla="*/ 365549 w 2279410"/>
              <a:gd name="connsiteY6" fmla="*/ 2949227 h 2949227"/>
              <a:gd name="connsiteX7" fmla="*/ 0 w 2279410"/>
              <a:gd name="connsiteY7" fmla="*/ 2564453 h 2949227"/>
              <a:gd name="connsiteX8" fmla="*/ 350824 w 2279410"/>
              <a:gd name="connsiteY8" fmla="*/ 2166207 h 2949227"/>
              <a:gd name="connsiteX9" fmla="*/ 354965 w 2279410"/>
              <a:gd name="connsiteY9" fmla="*/ 2386435 h 2949227"/>
              <a:gd name="connsiteX10" fmla="*/ 403540 w 2279410"/>
              <a:gd name="connsiteY10" fmla="*/ 2375492 h 2949227"/>
              <a:gd name="connsiteX11" fmla="*/ 1782880 w 2279410"/>
              <a:gd name="connsiteY11" fmla="*/ 1207525 h 2949227"/>
              <a:gd name="connsiteX12" fmla="*/ 1952220 w 2279410"/>
              <a:gd name="connsiteY12" fmla="*/ 154478 h 29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9410" h="2949227">
                <a:moveTo>
                  <a:pt x="1937813" y="54177"/>
                </a:moveTo>
                <a:lnTo>
                  <a:pt x="2249682" y="0"/>
                </a:lnTo>
                <a:lnTo>
                  <a:pt x="2267330" y="122867"/>
                </a:lnTo>
                <a:cubicBezTo>
                  <a:pt x="2308025" y="526635"/>
                  <a:pt x="2246626" y="944325"/>
                  <a:pt x="2072201" y="1336278"/>
                </a:cubicBezTo>
                <a:cubicBezTo>
                  <a:pt x="1765595" y="2025257"/>
                  <a:pt x="1166128" y="2508016"/>
                  <a:pt x="473579" y="2684481"/>
                </a:cubicBezTo>
                <a:lnTo>
                  <a:pt x="361042" y="2709599"/>
                </a:lnTo>
                <a:lnTo>
                  <a:pt x="365549" y="2949227"/>
                </a:lnTo>
                <a:lnTo>
                  <a:pt x="0" y="2564453"/>
                </a:lnTo>
                <a:lnTo>
                  <a:pt x="350824" y="2166207"/>
                </a:lnTo>
                <a:lnTo>
                  <a:pt x="354965" y="2386435"/>
                </a:lnTo>
                <a:lnTo>
                  <a:pt x="403540" y="2375492"/>
                </a:lnTo>
                <a:cubicBezTo>
                  <a:pt x="1001172" y="2220678"/>
                  <a:pt x="1517977" y="1802791"/>
                  <a:pt x="1782880" y="1207525"/>
                </a:cubicBezTo>
                <a:cubicBezTo>
                  <a:pt x="1934253" y="867373"/>
                  <a:pt x="1987537" y="504884"/>
                  <a:pt x="1952220" y="15447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p:cNvGrpSpPr/>
          <p:nvPr/>
        </p:nvGrpSpPr>
        <p:grpSpPr>
          <a:xfrm>
            <a:off x="4641898" y="4723737"/>
            <a:ext cx="1168352" cy="1168352"/>
            <a:chOff x="7653902" y="4914721"/>
            <a:chExt cx="790363" cy="790363"/>
          </a:xfrm>
        </p:grpSpPr>
        <p:sp>
          <p:nvSpPr>
            <p:cNvPr id="101" name="Oval 100"/>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2"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90" name="Oval 89"/>
          <p:cNvSpPr/>
          <p:nvPr/>
        </p:nvSpPr>
        <p:spPr bwMode="auto">
          <a:xfrm>
            <a:off x="4841212" y="4923051"/>
            <a:ext cx="769724" cy="76972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914448" y="4723737"/>
            <a:ext cx="1168352" cy="1168352"/>
            <a:chOff x="-1136602" y="4723737"/>
            <a:chExt cx="1168352" cy="1168352"/>
          </a:xfrm>
        </p:grpSpPr>
        <p:sp>
          <p:nvSpPr>
            <p:cNvPr id="33" name="Oval 32"/>
            <p:cNvSpPr/>
            <p:nvPr/>
          </p:nvSpPr>
          <p:spPr bwMode="auto">
            <a:xfrm>
              <a:off x="-1136602" y="4723737"/>
              <a:ext cx="1168352" cy="116835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4" name="Group 33"/>
            <p:cNvGrpSpPr>
              <a:grpSpLocks noChangeAspect="1"/>
            </p:cNvGrpSpPr>
            <p:nvPr/>
          </p:nvGrpSpPr>
          <p:grpSpPr>
            <a:xfrm>
              <a:off x="-792591" y="5003855"/>
              <a:ext cx="480330" cy="608116"/>
              <a:chOff x="2425165" y="4255211"/>
              <a:chExt cx="587874" cy="743970"/>
            </a:xfrm>
            <a:solidFill>
              <a:schemeClr val="accent5"/>
            </a:solidFill>
          </p:grpSpPr>
          <p:sp>
            <p:nvSpPr>
              <p:cNvPr id="35" name="Rectangle 34"/>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48"/>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1" name="Group 40"/>
          <p:cNvGrpSpPr/>
          <p:nvPr/>
        </p:nvGrpSpPr>
        <p:grpSpPr>
          <a:xfrm>
            <a:off x="4466138" y="4494171"/>
            <a:ext cx="1474075" cy="1835300"/>
            <a:chOff x="4466138" y="4494171"/>
            <a:chExt cx="1474075" cy="1835300"/>
          </a:xfrm>
        </p:grpSpPr>
        <p:pic>
          <p:nvPicPr>
            <p:cNvPr id="42" name="Picture 41"/>
            <p:cNvPicPr>
              <a:picLocks noChangeAspect="1"/>
            </p:cNvPicPr>
            <p:nvPr/>
          </p:nvPicPr>
          <p:blipFill rotWithShape="1">
            <a:blip r:embed="rId3"/>
            <a:srcRect l="35916" t="65801" r="52229" b="9941"/>
            <a:stretch/>
          </p:blipFill>
          <p:spPr>
            <a:xfrm>
              <a:off x="4466138" y="4602479"/>
              <a:ext cx="1474075" cy="1696710"/>
            </a:xfrm>
            <a:prstGeom prst="rect">
              <a:avLst/>
            </a:prstGeom>
          </p:spPr>
        </p:pic>
        <p:sp>
          <p:nvSpPr>
            <p:cNvPr id="43" name="Rectangle 42"/>
            <p:cNvSpPr/>
            <p:nvPr/>
          </p:nvSpPr>
          <p:spPr bwMode="auto">
            <a:xfrm>
              <a:off x="4466138" y="4602479"/>
              <a:ext cx="1474075" cy="1702713"/>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p:cNvSpPr/>
            <p:nvPr/>
          </p:nvSpPr>
          <p:spPr bwMode="auto">
            <a:xfrm rot="2631744">
              <a:off x="5143248" y="4494171"/>
              <a:ext cx="551078" cy="945933"/>
            </a:xfrm>
            <a:custGeom>
              <a:avLst/>
              <a:gdLst>
                <a:gd name="connsiteX0" fmla="*/ 0 w 551078"/>
                <a:gd name="connsiteY0" fmla="*/ 226143 h 945933"/>
                <a:gd name="connsiteX1" fmla="*/ 235306 w 551078"/>
                <a:gd name="connsiteY1" fmla="*/ 0 h 945933"/>
                <a:gd name="connsiteX2" fmla="*/ 321424 w 551078"/>
                <a:gd name="connsiteY2" fmla="*/ 151404 h 945933"/>
                <a:gd name="connsiteX3" fmla="*/ 540244 w 551078"/>
                <a:gd name="connsiteY3" fmla="*/ 796525 h 945933"/>
                <a:gd name="connsiteX4" fmla="*/ 551078 w 551078"/>
                <a:gd name="connsiteY4" fmla="*/ 871950 h 945933"/>
                <a:gd name="connsiteX5" fmla="*/ 242054 w 551078"/>
                <a:gd name="connsiteY5" fmla="*/ 945933 h 945933"/>
                <a:gd name="connsiteX6" fmla="*/ 228941 w 551078"/>
                <a:gd name="connsiteY6" fmla="*/ 854639 h 945933"/>
                <a:gd name="connsiteX7" fmla="*/ 39040 w 551078"/>
                <a:gd name="connsiteY7" fmla="*/ 294777 h 94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78" h="945933">
                  <a:moveTo>
                    <a:pt x="0" y="226143"/>
                  </a:moveTo>
                  <a:lnTo>
                    <a:pt x="235306" y="0"/>
                  </a:lnTo>
                  <a:lnTo>
                    <a:pt x="321424" y="151404"/>
                  </a:lnTo>
                  <a:cubicBezTo>
                    <a:pt x="424793" y="355243"/>
                    <a:pt x="498382" y="572636"/>
                    <a:pt x="540244" y="796525"/>
                  </a:cubicBezTo>
                  <a:lnTo>
                    <a:pt x="551078" y="871950"/>
                  </a:lnTo>
                  <a:lnTo>
                    <a:pt x="242054" y="945933"/>
                  </a:lnTo>
                  <a:lnTo>
                    <a:pt x="228941" y="854639"/>
                  </a:lnTo>
                  <a:cubicBezTo>
                    <a:pt x="192611" y="660339"/>
                    <a:pt x="128748" y="471676"/>
                    <a:pt x="39040" y="29477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p:cNvSpPr/>
            <p:nvPr/>
          </p:nvSpPr>
          <p:spPr bwMode="auto">
            <a:xfrm rot="2631744">
              <a:off x="4624866" y="5182776"/>
              <a:ext cx="386509" cy="1146695"/>
            </a:xfrm>
            <a:custGeom>
              <a:avLst/>
              <a:gdLst>
                <a:gd name="connsiteX0" fmla="*/ 44911 w 386509"/>
                <a:gd name="connsiteY0" fmla="*/ 54177 h 1146695"/>
                <a:gd name="connsiteX1" fmla="*/ 356780 w 386509"/>
                <a:gd name="connsiteY1" fmla="*/ 0 h 1146695"/>
                <a:gd name="connsiteX2" fmla="*/ 374428 w 386509"/>
                <a:gd name="connsiteY2" fmla="*/ 122867 h 1146695"/>
                <a:gd name="connsiteX3" fmla="*/ 289096 w 386509"/>
                <a:gd name="connsiteY3" fmla="*/ 1038107 h 1146695"/>
                <a:gd name="connsiteX4" fmla="*/ 253157 w 386509"/>
                <a:gd name="connsiteY4" fmla="*/ 1146695 h 1146695"/>
                <a:gd name="connsiteX5" fmla="*/ 0 w 386509"/>
                <a:gd name="connsiteY5" fmla="*/ 883280 h 1146695"/>
                <a:gd name="connsiteX6" fmla="*/ 44657 w 386509"/>
                <a:gd name="connsiteY6" fmla="*/ 684847 h 1146695"/>
                <a:gd name="connsiteX7" fmla="*/ 59318 w 386509"/>
                <a:gd name="connsiteY7" fmla="*/ 154478 h 114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509" h="1146695">
                  <a:moveTo>
                    <a:pt x="44911" y="54177"/>
                  </a:moveTo>
                  <a:lnTo>
                    <a:pt x="356780" y="0"/>
                  </a:lnTo>
                  <a:lnTo>
                    <a:pt x="374428" y="122867"/>
                  </a:lnTo>
                  <a:cubicBezTo>
                    <a:pt x="404950" y="425693"/>
                    <a:pt x="378043" y="736350"/>
                    <a:pt x="289096" y="1038107"/>
                  </a:cubicBezTo>
                  <a:lnTo>
                    <a:pt x="253157" y="1146695"/>
                  </a:lnTo>
                  <a:lnTo>
                    <a:pt x="0" y="883280"/>
                  </a:lnTo>
                  <a:lnTo>
                    <a:pt x="44657" y="684847"/>
                  </a:lnTo>
                  <a:cubicBezTo>
                    <a:pt x="72485" y="507905"/>
                    <a:pt x="76976" y="329681"/>
                    <a:pt x="59318" y="15447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4832882" y="4914721"/>
              <a:ext cx="786384" cy="786384"/>
              <a:chOff x="4832882" y="4914721"/>
              <a:chExt cx="786384" cy="786384"/>
            </a:xfrm>
          </p:grpSpPr>
          <p:grpSp>
            <p:nvGrpSpPr>
              <p:cNvPr id="47" name="Group 46"/>
              <p:cNvGrpSpPr/>
              <p:nvPr/>
            </p:nvGrpSpPr>
            <p:grpSpPr>
              <a:xfrm>
                <a:off x="4832882" y="4914721"/>
                <a:ext cx="786384" cy="786384"/>
                <a:chOff x="7653902" y="4914721"/>
                <a:chExt cx="790363" cy="790363"/>
              </a:xfrm>
            </p:grpSpPr>
            <p:sp>
              <p:nvSpPr>
                <p:cNvPr id="49" name="Oval 48"/>
                <p:cNvSpPr/>
                <p:nvPr/>
              </p:nvSpPr>
              <p:spPr bwMode="auto">
                <a:xfrm>
                  <a:off x="7653902" y="4914721"/>
                  <a:ext cx="790363" cy="790363"/>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Donut 15"/>
                <p:cNvSpPr>
                  <a:spLocks noChangeAspect="1"/>
                </p:cNvSpPr>
                <p:nvPr/>
              </p:nvSpPr>
              <p:spPr bwMode="auto">
                <a:xfrm>
                  <a:off x="7867636" y="5128154"/>
                  <a:ext cx="362893" cy="361179"/>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8" name="Oval 47"/>
              <p:cNvSpPr/>
              <p:nvPr/>
            </p:nvSpPr>
            <p:spPr bwMode="auto">
              <a:xfrm>
                <a:off x="4832882" y="4914721"/>
                <a:ext cx="786384" cy="786384"/>
              </a:xfrm>
              <a:prstGeom prst="ellipse">
                <a:avLst/>
              </a:prstGeom>
              <a:solidFill>
                <a:schemeClr val="bg1">
                  <a:alpha val="91000"/>
                </a:schemeClr>
              </a:solidFill>
              <a:ln w="19050">
                <a:solidFill>
                  <a:schemeClr val="bg1">
                    <a:alpha val="8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80817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
                                        <p:tgtEl>
                                          <p:spTgt spid="41"/>
                                        </p:tgtEl>
                                      </p:cBhvr>
                                    </p:animEffect>
                                  </p:childTnLst>
                                </p:cTn>
                              </p:par>
                              <p:par>
                                <p:cTn id="11" presetID="42" presetClass="path" presetSubtype="0" accel="50000" decel="50000" fill="hold" nodeType="withEffect">
                                  <p:stCondLst>
                                    <p:cond delay="0"/>
                                  </p:stCondLst>
                                  <p:childTnLst>
                                    <p:animMotion origin="layout" path="M -0.56893 -0.13958 L -0.56893 0.12687 " pathEditMode="relative" rAng="0" ptsTypes="AA">
                                      <p:cBhvr>
                                        <p:cTn id="12" dur="10" fill="hold"/>
                                        <p:tgtEl>
                                          <p:spTgt spid="41"/>
                                        </p:tgtEl>
                                        <p:attrNameLst>
                                          <p:attrName>ppt_x</p:attrName>
                                          <p:attrName>ppt_y</p:attrName>
                                        </p:attrNameLst>
                                      </p:cBhvr>
                                      <p:rCtr x="0" y="13323"/>
                                    </p:animMotion>
                                  </p:childTnLst>
                                </p:cTn>
                              </p:par>
                              <p:par>
                                <p:cTn id="13" presetID="42" presetClass="path" presetSubtype="0" accel="50000" decel="50000" fill="hold" nodeType="withEffect">
                                  <p:stCondLst>
                                    <p:cond delay="0"/>
                                  </p:stCondLst>
                                  <p:childTnLst>
                                    <p:animMotion origin="layout" path="M -0.28325 -0.101 L -0.27113 0.12006 " pathEditMode="relative" rAng="0" ptsTypes="AA">
                                      <p:cBhvr>
                                        <p:cTn id="14" dur="10" fill="hold"/>
                                        <p:tgtEl>
                                          <p:spTgt spid="32"/>
                                        </p:tgtEl>
                                        <p:attrNameLst>
                                          <p:attrName>ppt_x</p:attrName>
                                          <p:attrName>ppt_y</p:attrName>
                                        </p:attrNameLst>
                                      </p:cBhvr>
                                      <p:rCtr x="613" y="11053"/>
                                    </p:animMotion>
                                  </p:childTnLst>
                                </p:cTn>
                              </p:par>
                              <p:par>
                                <p:cTn id="15" presetID="6" presetClass="emph" presetSubtype="0" fill="hold" nodeType="withEffect">
                                  <p:stCondLst>
                                    <p:cond delay="0"/>
                                  </p:stCondLst>
                                  <p:childTnLst>
                                    <p:animScale>
                                      <p:cBhvr>
                                        <p:cTn id="16" dur="1000" fill="hold"/>
                                        <p:tgtEl>
                                          <p:spTgt spid="100"/>
                                        </p:tgtEl>
                                      </p:cBhvr>
                                      <p:by x="65000" y="65000"/>
                                    </p:animScale>
                                  </p:childTnLst>
                                </p:cTn>
                              </p:par>
                              <p:par>
                                <p:cTn id="17" presetID="10"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2000"/>
                                        <p:tgtEl>
                                          <p:spTgt spid="90"/>
                                        </p:tgtEl>
                                      </p:cBhvr>
                                    </p:animEffect>
                                  </p:childTnLst>
                                </p:cTn>
                              </p:par>
                              <p:par>
                                <p:cTn id="20" presetID="6" presetClass="emph" presetSubtype="0" fill="hold" nodeType="withEffect">
                                  <p:stCondLst>
                                    <p:cond delay="0"/>
                                  </p:stCondLst>
                                  <p:childTnLst>
                                    <p:animScale>
                                      <p:cBhvr>
                                        <p:cTn id="21" dur="1000" fill="hold"/>
                                        <p:tgtEl>
                                          <p:spTgt spid="82"/>
                                        </p:tgtEl>
                                      </p:cBhvr>
                                      <p:by x="150000" y="150000"/>
                                    </p:animScale>
                                  </p:childTnLst>
                                </p:cTn>
                              </p:par>
                              <p:par>
                                <p:cTn id="22" presetID="22" presetClass="entr" presetSubtype="2"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right)">
                                      <p:cBhvr>
                                        <p:cTn id="2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329543"/>
            <a:ext cx="11887518" cy="1167719"/>
          </a:xfrm>
        </p:spPr>
        <p:txBody>
          <a:bodyPr/>
          <a:lstStyle/>
          <a:p>
            <a:r>
              <a:rPr lang="en-US" sz="7200" dirty="0"/>
              <a:t>Enabling IoT solutions in your business with Microsoft</a:t>
            </a:r>
          </a:p>
        </p:txBody>
      </p:sp>
    </p:spTree>
    <p:extLst>
      <p:ext uri="{BB962C8B-B14F-4D97-AF65-F5344CB8AC3E}">
        <p14:creationId xmlns:p14="http://schemas.microsoft.com/office/powerpoint/2010/main" val="34447965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78"/>
            <a:ext cx="11307698" cy="1828786"/>
          </a:xfrm>
        </p:spPr>
        <p:txBody>
          <a:bodyPr/>
          <a:lstStyle/>
          <a:p>
            <a:r>
              <a:rPr lang="en-US" sz="5400" dirty="0"/>
              <a:t>Microsoft Azure IoT Suite</a:t>
            </a:r>
            <a:r>
              <a:rPr lang="en-US" sz="4800" dirty="0"/>
              <a:t/>
            </a:r>
            <a:br>
              <a:rPr lang="en-US" sz="4800" dirty="0"/>
            </a:br>
            <a:r>
              <a:rPr lang="en-US" sz="4000" dirty="0">
                <a:latin typeface="+mn-lt"/>
              </a:rPr>
              <a:t>Achieving Digital Transformation</a:t>
            </a:r>
            <a:endParaRPr lang="en-US" sz="4400" dirty="0">
              <a:latin typeface="+mn-lt"/>
            </a:endParaRPr>
          </a:p>
        </p:txBody>
      </p:sp>
      <p:sp>
        <p:nvSpPr>
          <p:cNvPr id="3" name="Text Placeholder 2"/>
          <p:cNvSpPr>
            <a:spLocks noGrp="1"/>
          </p:cNvSpPr>
          <p:nvPr>
            <p:ph type="body" sz="quarter" idx="12"/>
          </p:nvPr>
        </p:nvSpPr>
        <p:spPr/>
        <p:txBody>
          <a:bodyPr/>
          <a:lstStyle/>
          <a:p>
            <a:endParaRPr lang="en-US" dirty="0"/>
          </a:p>
        </p:txBody>
      </p:sp>
      <p:sp>
        <p:nvSpPr>
          <p:cNvPr id="4" name="Footer Placeholder 3"/>
          <p:cNvSpPr>
            <a:spLocks noGrp="1"/>
          </p:cNvSpPr>
          <p:nvPr>
            <p:ph type="ftr" sz="quarter" idx="13"/>
          </p:nvPr>
        </p:nvSpPr>
        <p:spPr/>
        <p:txBody>
          <a:bodyPr/>
          <a:lstStyle/>
          <a:p>
            <a:r>
              <a:rPr lang="en-US" dirty="0"/>
              <a:t>Microsoft Confidential</a:t>
            </a:r>
          </a:p>
        </p:txBody>
      </p:sp>
    </p:spTree>
    <p:extLst>
      <p:ext uri="{BB962C8B-B14F-4D97-AF65-F5344CB8AC3E}">
        <p14:creationId xmlns:p14="http://schemas.microsoft.com/office/powerpoint/2010/main" val="50985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a:ext>
            </a:extLst>
          </a:blip>
          <a:srcRect r="50734"/>
          <a:stretch/>
        </p:blipFill>
        <p:spPr>
          <a:xfrm>
            <a:off x="6309833" y="0"/>
            <a:ext cx="6126642" cy="6994525"/>
          </a:xfrm>
          <a:prstGeom prst="rect">
            <a:avLst/>
          </a:prstGeom>
        </p:spPr>
      </p:pic>
      <p:sp>
        <p:nvSpPr>
          <p:cNvPr id="2" name="Title 1"/>
          <p:cNvSpPr>
            <a:spLocks noGrp="1"/>
          </p:cNvSpPr>
          <p:nvPr>
            <p:ph type="title"/>
          </p:nvPr>
        </p:nvSpPr>
        <p:spPr/>
        <p:txBody>
          <a:bodyPr/>
          <a:lstStyle/>
          <a:p>
            <a:r>
              <a:rPr lang="en-US" dirty="0">
                <a:solidFill>
                  <a:schemeClr val="tx1"/>
                </a:solidFill>
              </a:rPr>
              <a:t>IoT projects can be complex</a:t>
            </a:r>
          </a:p>
        </p:txBody>
      </p:sp>
      <p:grpSp>
        <p:nvGrpSpPr>
          <p:cNvPr id="3" name="Group 2"/>
          <p:cNvGrpSpPr/>
          <p:nvPr/>
        </p:nvGrpSpPr>
        <p:grpSpPr>
          <a:xfrm>
            <a:off x="3255675" y="1708755"/>
            <a:ext cx="2834640" cy="2096579"/>
            <a:chOff x="3263380" y="1796960"/>
            <a:chExt cx="2834640" cy="2096579"/>
          </a:xfrm>
        </p:grpSpPr>
        <p:sp>
          <p:nvSpPr>
            <p:cNvPr id="69" name="Rectangle 68"/>
            <p:cNvSpPr/>
            <p:nvPr/>
          </p:nvSpPr>
          <p:spPr bwMode="auto">
            <a:xfrm>
              <a:off x="3263380"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1108904">
                <a:spcAft>
                  <a:spcPts val="612"/>
                </a:spcAft>
                <a:buClr>
                  <a:srgbClr val="505050"/>
                </a:buClr>
                <a:defRPr/>
              </a:pPr>
              <a:r>
                <a:rPr lang="en-US" sz="2000" kern="0" dirty="0">
                  <a:solidFill>
                    <a:schemeClr val="accent3"/>
                  </a:solidFill>
                </a:rPr>
                <a:t>Time-consuming to </a:t>
              </a:r>
              <a:br>
                <a:rPr lang="en-US" sz="2000" kern="0" dirty="0">
                  <a:solidFill>
                    <a:schemeClr val="accent3"/>
                  </a:solidFill>
                </a:rPr>
              </a:br>
              <a:r>
                <a:rPr lang="en-US" sz="2000" kern="0" dirty="0">
                  <a:solidFill>
                    <a:schemeClr val="accent3"/>
                  </a:solidFill>
                </a:rPr>
                <a:t>stand up</a:t>
              </a:r>
            </a:p>
          </p:txBody>
        </p:sp>
        <p:grpSp>
          <p:nvGrpSpPr>
            <p:cNvPr id="72" name="Group 71"/>
            <p:cNvGrpSpPr/>
            <p:nvPr/>
          </p:nvGrpSpPr>
          <p:grpSpPr>
            <a:xfrm>
              <a:off x="4120770" y="1796960"/>
              <a:ext cx="1119860" cy="1119860"/>
              <a:chOff x="4208173" y="2125663"/>
              <a:chExt cx="1145102" cy="1145102"/>
            </a:xfrm>
          </p:grpSpPr>
          <p:sp>
            <p:nvSpPr>
              <p:cNvPr id="73" name="Oval 72"/>
              <p:cNvSpPr/>
              <p:nvPr/>
            </p:nvSpPr>
            <p:spPr bwMode="auto">
              <a:xfrm>
                <a:off x="4208173" y="2125663"/>
                <a:ext cx="1145102" cy="1145102"/>
              </a:xfrm>
              <a:prstGeom prst="ellips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ounded Rectangle 40"/>
              <p:cNvSpPr/>
              <p:nvPr/>
            </p:nvSpPr>
            <p:spPr bwMode="auto">
              <a:xfrm flipH="1">
                <a:off x="4492198" y="2306740"/>
                <a:ext cx="577053" cy="782948"/>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 name="Group 4"/>
          <p:cNvGrpSpPr/>
          <p:nvPr/>
        </p:nvGrpSpPr>
        <p:grpSpPr>
          <a:xfrm>
            <a:off x="3255675" y="4279006"/>
            <a:ext cx="2834640" cy="2098669"/>
            <a:chOff x="9190159" y="1796960"/>
            <a:chExt cx="2834640" cy="2098669"/>
          </a:xfrm>
        </p:grpSpPr>
        <p:sp>
          <p:nvSpPr>
            <p:cNvPr id="70" name="Rectangle 69"/>
            <p:cNvSpPr/>
            <p:nvPr/>
          </p:nvSpPr>
          <p:spPr bwMode="auto">
            <a:xfrm>
              <a:off x="9190159" y="291891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1108904">
                <a:spcAft>
                  <a:spcPts val="612"/>
                </a:spcAft>
                <a:buClr>
                  <a:srgbClr val="505050"/>
                </a:buClr>
                <a:defRPr/>
              </a:pPr>
              <a:r>
                <a:rPr lang="en-US" sz="2000" kern="0" dirty="0">
                  <a:solidFill>
                    <a:schemeClr val="accent5"/>
                  </a:solidFill>
                </a:rPr>
                <a:t>Hard to scale</a:t>
              </a:r>
            </a:p>
          </p:txBody>
        </p:sp>
        <p:grpSp>
          <p:nvGrpSpPr>
            <p:cNvPr id="75" name="Group 74"/>
            <p:cNvGrpSpPr/>
            <p:nvPr/>
          </p:nvGrpSpPr>
          <p:grpSpPr>
            <a:xfrm>
              <a:off x="10047549" y="1796960"/>
              <a:ext cx="1119860" cy="1119860"/>
              <a:chOff x="10034928" y="2125663"/>
              <a:chExt cx="1145102" cy="1145102"/>
            </a:xfrm>
          </p:grpSpPr>
          <p:sp>
            <p:nvSpPr>
              <p:cNvPr id="76" name="Oval 75"/>
              <p:cNvSpPr/>
              <p:nvPr/>
            </p:nvSpPr>
            <p:spPr bwMode="auto">
              <a:xfrm>
                <a:off x="10034928" y="2125663"/>
                <a:ext cx="1145102" cy="1145102"/>
              </a:xfrm>
              <a:prstGeom prst="ellipse">
                <a:avLst/>
              </a:prstGeom>
              <a:solidFill>
                <a:schemeClr val="bg1"/>
              </a:solid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0" name="Group 79"/>
              <p:cNvGrpSpPr/>
              <p:nvPr/>
            </p:nvGrpSpPr>
            <p:grpSpPr>
              <a:xfrm>
                <a:off x="10306822" y="2374917"/>
                <a:ext cx="601315" cy="646595"/>
                <a:chOff x="7669764" y="598235"/>
                <a:chExt cx="1630314" cy="1753079"/>
              </a:xfrm>
              <a:solidFill>
                <a:schemeClr val="accent5"/>
              </a:solidFill>
            </p:grpSpPr>
            <p:sp>
              <p:nvSpPr>
                <p:cNvPr id="81" name="Rectangle: Rounded Corners 25"/>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Rounded Corners 2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 name="Group 8"/>
          <p:cNvGrpSpPr/>
          <p:nvPr/>
        </p:nvGrpSpPr>
        <p:grpSpPr>
          <a:xfrm>
            <a:off x="229768" y="4281348"/>
            <a:ext cx="2834640" cy="2093984"/>
            <a:chOff x="229768" y="4281348"/>
            <a:chExt cx="2834640" cy="2093984"/>
          </a:xfrm>
        </p:grpSpPr>
        <p:sp>
          <p:nvSpPr>
            <p:cNvPr id="71" name="Rectangle 70"/>
            <p:cNvSpPr/>
            <p:nvPr/>
          </p:nvSpPr>
          <p:spPr bwMode="auto">
            <a:xfrm>
              <a:off x="229768" y="5398613"/>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1108904">
                <a:spcAft>
                  <a:spcPts val="612"/>
                </a:spcAft>
                <a:buClr>
                  <a:srgbClr val="505050"/>
                </a:buClr>
                <a:defRPr/>
              </a:pPr>
              <a:r>
                <a:rPr lang="en-US" sz="2000" kern="0" dirty="0">
                  <a:solidFill>
                    <a:schemeClr val="accent4"/>
                  </a:solidFill>
                </a:rPr>
                <a:t>Incompatible with current infrastructure</a:t>
              </a:r>
            </a:p>
          </p:txBody>
        </p:sp>
        <p:grpSp>
          <p:nvGrpSpPr>
            <p:cNvPr id="8" name="Group 7"/>
            <p:cNvGrpSpPr/>
            <p:nvPr/>
          </p:nvGrpSpPr>
          <p:grpSpPr>
            <a:xfrm>
              <a:off x="1087158" y="4281348"/>
              <a:ext cx="1119860" cy="1119860"/>
              <a:chOff x="1087158" y="4281348"/>
              <a:chExt cx="1119860" cy="1119860"/>
            </a:xfrm>
          </p:grpSpPr>
          <p:sp>
            <p:nvSpPr>
              <p:cNvPr id="84" name="Oval 83"/>
              <p:cNvSpPr/>
              <p:nvPr/>
            </p:nvSpPr>
            <p:spPr bwMode="auto">
              <a:xfrm>
                <a:off x="1087158" y="4281348"/>
                <a:ext cx="1119860" cy="1119860"/>
              </a:xfrm>
              <a:prstGeom prst="ellipse">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202006" y="4599589"/>
                <a:ext cx="896374" cy="480783"/>
                <a:chOff x="1140660" y="3768795"/>
                <a:chExt cx="2201670" cy="1180896"/>
              </a:xfrm>
            </p:grpSpPr>
            <p:sp>
              <p:nvSpPr>
                <p:cNvPr id="86" name="Freeform 104"/>
                <p:cNvSpPr>
                  <a:spLocks noChangeAspect="1" noEditPoints="1"/>
                </p:cNvSpPr>
                <p:nvPr/>
              </p:nvSpPr>
              <p:spPr bwMode="auto">
                <a:xfrm>
                  <a:off x="1140660" y="3768795"/>
                  <a:ext cx="2201670" cy="1180896"/>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p>
              </p:txBody>
            </p:sp>
            <p:sp>
              <p:nvSpPr>
                <p:cNvPr id="90" name="Freeform: Shape 57"/>
                <p:cNvSpPr/>
                <p:nvPr/>
              </p:nvSpPr>
              <p:spPr bwMode="auto">
                <a:xfrm>
                  <a:off x="1826430" y="3884605"/>
                  <a:ext cx="815579" cy="815582"/>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6" name="Group 5"/>
          <p:cNvGrpSpPr/>
          <p:nvPr/>
        </p:nvGrpSpPr>
        <p:grpSpPr>
          <a:xfrm>
            <a:off x="229768" y="1708755"/>
            <a:ext cx="2834640" cy="2096579"/>
            <a:chOff x="450026" y="1796960"/>
            <a:chExt cx="2834640" cy="2096579"/>
          </a:xfrm>
        </p:grpSpPr>
        <p:sp>
          <p:nvSpPr>
            <p:cNvPr id="68" name="Rectangle 67"/>
            <p:cNvSpPr/>
            <p:nvPr/>
          </p:nvSpPr>
          <p:spPr bwMode="auto">
            <a:xfrm>
              <a:off x="450026" y="2916820"/>
              <a:ext cx="2834640" cy="97671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lvl="0" algn="ctr" defTabSz="1108904">
                <a:spcAft>
                  <a:spcPts val="612"/>
                </a:spcAft>
                <a:buClr>
                  <a:srgbClr val="505050"/>
                </a:buClr>
                <a:defRPr/>
              </a:pPr>
              <a:r>
                <a:rPr lang="en-US" sz="2000" kern="0" dirty="0">
                  <a:solidFill>
                    <a:schemeClr val="accent1"/>
                  </a:solidFill>
                </a:rPr>
                <a:t>Difficult to maintain </a:t>
              </a:r>
              <a:br>
                <a:rPr lang="en-US" sz="2000" kern="0" dirty="0">
                  <a:solidFill>
                    <a:schemeClr val="accent1"/>
                  </a:solidFill>
                </a:rPr>
              </a:br>
              <a:r>
                <a:rPr lang="en-US" sz="2000" kern="0" dirty="0">
                  <a:solidFill>
                    <a:schemeClr val="accent1"/>
                  </a:solidFill>
                </a:rPr>
                <a:t>cohesive security</a:t>
              </a:r>
            </a:p>
          </p:txBody>
        </p:sp>
        <p:grpSp>
          <p:nvGrpSpPr>
            <p:cNvPr id="91" name="Group 90"/>
            <p:cNvGrpSpPr/>
            <p:nvPr/>
          </p:nvGrpSpPr>
          <p:grpSpPr>
            <a:xfrm>
              <a:off x="1307416" y="1796960"/>
              <a:ext cx="1119860" cy="1119860"/>
              <a:chOff x="1294795" y="2125663"/>
              <a:chExt cx="1145102" cy="1145102"/>
            </a:xfrm>
          </p:grpSpPr>
          <p:sp>
            <p:nvSpPr>
              <p:cNvPr id="92" name="Oval 91"/>
              <p:cNvSpPr/>
              <p:nvPr/>
            </p:nvSpPr>
            <p:spPr bwMode="auto">
              <a:xfrm>
                <a:off x="1294795" y="2125663"/>
                <a:ext cx="1145102" cy="114510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1500090" y="2303765"/>
                <a:ext cx="734512" cy="788898"/>
                <a:chOff x="2388638" y="7521823"/>
                <a:chExt cx="734512" cy="788898"/>
              </a:xfrm>
              <a:solidFill>
                <a:schemeClr val="accent1"/>
              </a:solidFill>
            </p:grpSpPr>
            <p:sp>
              <p:nvSpPr>
                <p:cNvPr id="94" name="Freeform: Shape 28"/>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00" kern="0" spc="-50" dirty="0">
                    <a:solidFill>
                      <a:schemeClr val="bg1"/>
                    </a:solidFill>
                    <a:ea typeface="Segoe UI" pitchFamily="34" charset="0"/>
                    <a:cs typeface="Segoe UI" pitchFamily="34" charset="0"/>
                  </a:endParaRPr>
                </a:p>
              </p:txBody>
            </p:sp>
            <p:sp>
              <p:nvSpPr>
                <p:cNvPr id="95"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128634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Azure </a:t>
            </a:r>
            <a:r>
              <a:rPr lang="en-US" dirty="0" err="1">
                <a:solidFill>
                  <a:schemeClr val="tx1"/>
                </a:solidFill>
              </a:rPr>
              <a:t>IoT</a:t>
            </a:r>
            <a:r>
              <a:rPr lang="en-US" dirty="0">
                <a:solidFill>
                  <a:schemeClr val="tx1"/>
                </a:solidFill>
              </a:rPr>
              <a:t> Suite</a:t>
            </a:r>
          </a:p>
        </p:txBody>
      </p:sp>
      <p:grpSp>
        <p:nvGrpSpPr>
          <p:cNvPr id="9" name="Group 8"/>
          <p:cNvGrpSpPr/>
          <p:nvPr/>
        </p:nvGrpSpPr>
        <p:grpSpPr>
          <a:xfrm>
            <a:off x="670833" y="1346994"/>
            <a:ext cx="5029200" cy="5029200"/>
            <a:chOff x="684085" y="1558165"/>
            <a:chExt cx="5029200" cy="5029200"/>
          </a:xfrm>
        </p:grpSpPr>
        <p:sp>
          <p:nvSpPr>
            <p:cNvPr id="33" name="Rectangle 32"/>
            <p:cNvSpPr/>
            <p:nvPr/>
          </p:nvSpPr>
          <p:spPr bwMode="auto">
            <a:xfrm>
              <a:off x="684085" y="1558165"/>
              <a:ext cx="5029200" cy="5029200"/>
            </a:xfrm>
            <a:prstGeom prst="rect">
              <a:avLst/>
            </a:prstGeom>
            <a:solidFill>
              <a:srgbClr val="F8F8F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grpSp>
          <p:nvGrpSpPr>
            <p:cNvPr id="8" name="Group 7"/>
            <p:cNvGrpSpPr/>
            <p:nvPr/>
          </p:nvGrpSpPr>
          <p:grpSpPr>
            <a:xfrm>
              <a:off x="1001604" y="1830653"/>
              <a:ext cx="4394162" cy="4484224"/>
              <a:chOff x="942236" y="1712126"/>
              <a:chExt cx="4394162" cy="4484224"/>
            </a:xfrm>
          </p:grpSpPr>
          <p:sp>
            <p:nvSpPr>
              <p:cNvPr id="35" name="Rectangle 34"/>
              <p:cNvSpPr/>
              <p:nvPr/>
            </p:nvSpPr>
            <p:spPr>
              <a:xfrm>
                <a:off x="1621599" y="1761467"/>
                <a:ext cx="3316549"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Device Connectivity &amp; Management</a:t>
                </a:r>
              </a:p>
            </p:txBody>
          </p:sp>
          <p:sp>
            <p:nvSpPr>
              <p:cNvPr id="36" name="Freeform 6"/>
              <p:cNvSpPr>
                <a:spLocks noEditPoints="1"/>
              </p:cNvSpPr>
              <p:nvPr/>
            </p:nvSpPr>
            <p:spPr bwMode="auto">
              <a:xfrm>
                <a:off x="942236" y="2425719"/>
                <a:ext cx="536373" cy="342429"/>
              </a:xfrm>
              <a:custGeom>
                <a:avLst/>
                <a:gdLst>
                  <a:gd name="T0" fmla="*/ 9590 w 15821"/>
                  <a:gd name="T1" fmla="*/ 2934 h 10024"/>
                  <a:gd name="T2" fmla="*/ 10601 w 15821"/>
                  <a:gd name="T3" fmla="*/ 3946 h 10024"/>
                  <a:gd name="T4" fmla="*/ 9590 w 15821"/>
                  <a:gd name="T5" fmla="*/ 4957 h 10024"/>
                  <a:gd name="T6" fmla="*/ 9078 w 15821"/>
                  <a:gd name="T7" fmla="*/ 4817 h 10024"/>
                  <a:gd name="T8" fmla="*/ 7329 w 15821"/>
                  <a:gd name="T9" fmla="*/ 6782 h 10024"/>
                  <a:gd name="T10" fmla="*/ 7372 w 15821"/>
                  <a:gd name="T11" fmla="*/ 7072 h 10024"/>
                  <a:gd name="T12" fmla="*/ 6361 w 15821"/>
                  <a:gd name="T13" fmla="*/ 8083 h 10024"/>
                  <a:gd name="T14" fmla="*/ 5349 w 15821"/>
                  <a:gd name="T15" fmla="*/ 7072 h 10024"/>
                  <a:gd name="T16" fmla="*/ 5370 w 15821"/>
                  <a:gd name="T17" fmla="*/ 6869 h 10024"/>
                  <a:gd name="T18" fmla="*/ 2767 w 15821"/>
                  <a:gd name="T19" fmla="*/ 5302 h 10024"/>
                  <a:gd name="T20" fmla="*/ 2166 w 15821"/>
                  <a:gd name="T21" fmla="*/ 5607 h 10024"/>
                  <a:gd name="T22" fmla="*/ 1529 w 15821"/>
                  <a:gd name="T23" fmla="*/ 8144 h 10024"/>
                  <a:gd name="T24" fmla="*/ 2023 w 15821"/>
                  <a:gd name="T25" fmla="*/ 9012 h 10024"/>
                  <a:gd name="T26" fmla="*/ 1012 w 15821"/>
                  <a:gd name="T27" fmla="*/ 10024 h 10024"/>
                  <a:gd name="T28" fmla="*/ 0 w 15821"/>
                  <a:gd name="T29" fmla="*/ 9012 h 10024"/>
                  <a:gd name="T30" fmla="*/ 940 w 15821"/>
                  <a:gd name="T31" fmla="*/ 8005 h 10024"/>
                  <a:gd name="T32" fmla="*/ 1569 w 15821"/>
                  <a:gd name="T33" fmla="*/ 5500 h 10024"/>
                  <a:gd name="T34" fmla="*/ 1026 w 15821"/>
                  <a:gd name="T35" fmla="*/ 4605 h 10024"/>
                  <a:gd name="T36" fmla="*/ 2037 w 15821"/>
                  <a:gd name="T37" fmla="*/ 3594 h 10024"/>
                  <a:gd name="T38" fmla="*/ 3049 w 15821"/>
                  <a:gd name="T39" fmla="*/ 4605 h 10024"/>
                  <a:gd name="T40" fmla="*/ 3036 w 15821"/>
                  <a:gd name="T41" fmla="*/ 4758 h 10024"/>
                  <a:gd name="T42" fmla="*/ 5666 w 15821"/>
                  <a:gd name="T43" fmla="*/ 6340 h 10024"/>
                  <a:gd name="T44" fmla="*/ 6361 w 15821"/>
                  <a:gd name="T45" fmla="*/ 6061 h 10024"/>
                  <a:gd name="T46" fmla="*/ 6973 w 15821"/>
                  <a:gd name="T47" fmla="*/ 6272 h 10024"/>
                  <a:gd name="T48" fmla="*/ 8670 w 15821"/>
                  <a:gd name="T49" fmla="*/ 4364 h 10024"/>
                  <a:gd name="T50" fmla="*/ 8578 w 15821"/>
                  <a:gd name="T51" fmla="*/ 3946 h 10024"/>
                  <a:gd name="T52" fmla="*/ 9590 w 15821"/>
                  <a:gd name="T53" fmla="*/ 2934 h 10024"/>
                  <a:gd name="T54" fmla="*/ 10634 w 15821"/>
                  <a:gd name="T55" fmla="*/ 2877 h 10024"/>
                  <a:gd name="T56" fmla="*/ 10922 w 15821"/>
                  <a:gd name="T57" fmla="*/ 3409 h 10024"/>
                  <a:gd name="T58" fmla="*/ 10687 w 15821"/>
                  <a:gd name="T59" fmla="*/ 3536 h 10024"/>
                  <a:gd name="T60" fmla="*/ 10399 w 15821"/>
                  <a:gd name="T61" fmla="*/ 3004 h 10024"/>
                  <a:gd name="T62" fmla="*/ 10634 w 15821"/>
                  <a:gd name="T63" fmla="*/ 2877 h 10024"/>
                  <a:gd name="T64" fmla="*/ 11443 w 15821"/>
                  <a:gd name="T65" fmla="*/ 2468 h 10024"/>
                  <a:gd name="T66" fmla="*/ 11731 w 15821"/>
                  <a:gd name="T67" fmla="*/ 3000 h 10024"/>
                  <a:gd name="T68" fmla="*/ 11317 w 15821"/>
                  <a:gd name="T69" fmla="*/ 3224 h 10024"/>
                  <a:gd name="T70" fmla="*/ 11029 w 15821"/>
                  <a:gd name="T71" fmla="*/ 2692 h 10024"/>
                  <a:gd name="T72" fmla="*/ 11443 w 15821"/>
                  <a:gd name="T73" fmla="*/ 2468 h 10024"/>
                  <a:gd name="T74" fmla="*/ 12332 w 15821"/>
                  <a:gd name="T75" fmla="*/ 1974 h 10024"/>
                  <a:gd name="T76" fmla="*/ 12620 w 15821"/>
                  <a:gd name="T77" fmla="*/ 2506 h 10024"/>
                  <a:gd name="T78" fmla="*/ 12145 w 15821"/>
                  <a:gd name="T79" fmla="*/ 2763 h 10024"/>
                  <a:gd name="T80" fmla="*/ 11857 w 15821"/>
                  <a:gd name="T81" fmla="*/ 2231 h 10024"/>
                  <a:gd name="T82" fmla="*/ 12332 w 15821"/>
                  <a:gd name="T83" fmla="*/ 1974 h 10024"/>
                  <a:gd name="T84" fmla="*/ 13168 w 15821"/>
                  <a:gd name="T85" fmla="*/ 1562 h 10024"/>
                  <a:gd name="T86" fmla="*/ 13456 w 15821"/>
                  <a:gd name="T87" fmla="*/ 2095 h 10024"/>
                  <a:gd name="T88" fmla="*/ 12928 w 15821"/>
                  <a:gd name="T89" fmla="*/ 2380 h 10024"/>
                  <a:gd name="T90" fmla="*/ 12640 w 15821"/>
                  <a:gd name="T91" fmla="*/ 1848 h 10024"/>
                  <a:gd name="T92" fmla="*/ 13168 w 15821"/>
                  <a:gd name="T93" fmla="*/ 1562 h 10024"/>
                  <a:gd name="T94" fmla="*/ 14607 w 15821"/>
                  <a:gd name="T95" fmla="*/ 607 h 10024"/>
                  <a:gd name="T96" fmla="*/ 14000 w 15821"/>
                  <a:gd name="T97" fmla="*/ 1214 h 10024"/>
                  <a:gd name="T98" fmla="*/ 14607 w 15821"/>
                  <a:gd name="T99" fmla="*/ 1820 h 10024"/>
                  <a:gd name="T100" fmla="*/ 15214 w 15821"/>
                  <a:gd name="T101" fmla="*/ 1214 h 10024"/>
                  <a:gd name="T102" fmla="*/ 14607 w 15821"/>
                  <a:gd name="T103" fmla="*/ 607 h 10024"/>
                  <a:gd name="T104" fmla="*/ 14607 w 15821"/>
                  <a:gd name="T105" fmla="*/ 0 h 10024"/>
                  <a:gd name="T106" fmla="*/ 15821 w 15821"/>
                  <a:gd name="T107" fmla="*/ 1214 h 10024"/>
                  <a:gd name="T108" fmla="*/ 14607 w 15821"/>
                  <a:gd name="T109" fmla="*/ 2427 h 10024"/>
                  <a:gd name="T110" fmla="*/ 13394 w 15821"/>
                  <a:gd name="T111" fmla="*/ 1214 h 10024"/>
                  <a:gd name="T112" fmla="*/ 14607 w 15821"/>
                  <a:gd name="T113" fmla="*/ 0 h 10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821" h="10024">
                    <a:moveTo>
                      <a:pt x="9590" y="2934"/>
                    </a:moveTo>
                    <a:cubicBezTo>
                      <a:pt x="10148" y="2934"/>
                      <a:pt x="10601" y="3387"/>
                      <a:pt x="10601" y="3946"/>
                    </a:cubicBezTo>
                    <a:cubicBezTo>
                      <a:pt x="10601" y="4504"/>
                      <a:pt x="10148" y="4957"/>
                      <a:pt x="9590" y="4957"/>
                    </a:cubicBezTo>
                    <a:cubicBezTo>
                      <a:pt x="9403" y="4957"/>
                      <a:pt x="9227" y="4906"/>
                      <a:pt x="9078" y="4817"/>
                    </a:cubicBezTo>
                    <a:lnTo>
                      <a:pt x="7329" y="6782"/>
                    </a:lnTo>
                    <a:cubicBezTo>
                      <a:pt x="7357" y="6874"/>
                      <a:pt x="7372" y="6971"/>
                      <a:pt x="7372" y="7072"/>
                    </a:cubicBezTo>
                    <a:cubicBezTo>
                      <a:pt x="7372" y="7631"/>
                      <a:pt x="6919" y="8083"/>
                      <a:pt x="6361" y="8083"/>
                    </a:cubicBezTo>
                    <a:cubicBezTo>
                      <a:pt x="5802" y="8083"/>
                      <a:pt x="5349" y="7631"/>
                      <a:pt x="5349" y="7072"/>
                    </a:cubicBezTo>
                    <a:cubicBezTo>
                      <a:pt x="5349" y="7002"/>
                      <a:pt x="5356" y="6934"/>
                      <a:pt x="5370" y="6869"/>
                    </a:cubicBezTo>
                    <a:lnTo>
                      <a:pt x="2767" y="5302"/>
                    </a:lnTo>
                    <a:cubicBezTo>
                      <a:pt x="2612" y="5467"/>
                      <a:pt x="2402" y="5578"/>
                      <a:pt x="2166" y="5607"/>
                    </a:cubicBezTo>
                    <a:lnTo>
                      <a:pt x="1529" y="8144"/>
                    </a:lnTo>
                    <a:cubicBezTo>
                      <a:pt x="1825" y="8320"/>
                      <a:pt x="2023" y="8643"/>
                      <a:pt x="2023" y="9012"/>
                    </a:cubicBezTo>
                    <a:cubicBezTo>
                      <a:pt x="2023" y="9571"/>
                      <a:pt x="1570" y="10024"/>
                      <a:pt x="1012" y="10024"/>
                    </a:cubicBezTo>
                    <a:cubicBezTo>
                      <a:pt x="453" y="10024"/>
                      <a:pt x="0" y="9571"/>
                      <a:pt x="0" y="9012"/>
                    </a:cubicBezTo>
                    <a:cubicBezTo>
                      <a:pt x="0" y="8478"/>
                      <a:pt x="415" y="8040"/>
                      <a:pt x="940" y="8005"/>
                    </a:cubicBezTo>
                    <a:lnTo>
                      <a:pt x="1569" y="5500"/>
                    </a:lnTo>
                    <a:cubicBezTo>
                      <a:pt x="1246" y="5332"/>
                      <a:pt x="1026" y="4994"/>
                      <a:pt x="1026" y="4605"/>
                    </a:cubicBezTo>
                    <a:cubicBezTo>
                      <a:pt x="1026" y="4046"/>
                      <a:pt x="1479" y="3594"/>
                      <a:pt x="2037" y="3594"/>
                    </a:cubicBezTo>
                    <a:cubicBezTo>
                      <a:pt x="2596" y="3594"/>
                      <a:pt x="3049" y="4046"/>
                      <a:pt x="3049" y="4605"/>
                    </a:cubicBezTo>
                    <a:cubicBezTo>
                      <a:pt x="3049" y="4657"/>
                      <a:pt x="3045" y="4708"/>
                      <a:pt x="3036" y="4758"/>
                    </a:cubicBezTo>
                    <a:lnTo>
                      <a:pt x="5666" y="6340"/>
                    </a:lnTo>
                    <a:cubicBezTo>
                      <a:pt x="5846" y="6167"/>
                      <a:pt x="6091" y="6061"/>
                      <a:pt x="6361" y="6061"/>
                    </a:cubicBezTo>
                    <a:cubicBezTo>
                      <a:pt x="6592" y="6061"/>
                      <a:pt x="6805" y="6138"/>
                      <a:pt x="6973" y="6272"/>
                    </a:cubicBezTo>
                    <a:lnTo>
                      <a:pt x="8670" y="4364"/>
                    </a:lnTo>
                    <a:cubicBezTo>
                      <a:pt x="8611" y="4237"/>
                      <a:pt x="8578" y="4095"/>
                      <a:pt x="8578" y="3946"/>
                    </a:cubicBezTo>
                    <a:cubicBezTo>
                      <a:pt x="8578" y="3387"/>
                      <a:pt x="9031" y="2934"/>
                      <a:pt x="9590" y="2934"/>
                    </a:cubicBezTo>
                    <a:close/>
                    <a:moveTo>
                      <a:pt x="10634" y="2877"/>
                    </a:moveTo>
                    <a:lnTo>
                      <a:pt x="10922" y="3409"/>
                    </a:lnTo>
                    <a:lnTo>
                      <a:pt x="10687" y="3536"/>
                    </a:lnTo>
                    <a:lnTo>
                      <a:pt x="10399" y="3004"/>
                    </a:lnTo>
                    <a:lnTo>
                      <a:pt x="10634" y="2877"/>
                    </a:lnTo>
                    <a:close/>
                    <a:moveTo>
                      <a:pt x="11443" y="2468"/>
                    </a:moveTo>
                    <a:lnTo>
                      <a:pt x="11731" y="3000"/>
                    </a:lnTo>
                    <a:lnTo>
                      <a:pt x="11317" y="3224"/>
                    </a:lnTo>
                    <a:lnTo>
                      <a:pt x="11029" y="2692"/>
                    </a:lnTo>
                    <a:lnTo>
                      <a:pt x="11443" y="2468"/>
                    </a:lnTo>
                    <a:close/>
                    <a:moveTo>
                      <a:pt x="12332" y="1974"/>
                    </a:moveTo>
                    <a:lnTo>
                      <a:pt x="12620" y="2506"/>
                    </a:lnTo>
                    <a:lnTo>
                      <a:pt x="12145" y="2763"/>
                    </a:lnTo>
                    <a:lnTo>
                      <a:pt x="11857" y="2231"/>
                    </a:lnTo>
                    <a:lnTo>
                      <a:pt x="12332" y="1974"/>
                    </a:lnTo>
                    <a:close/>
                    <a:moveTo>
                      <a:pt x="13168" y="1562"/>
                    </a:moveTo>
                    <a:lnTo>
                      <a:pt x="13456" y="2095"/>
                    </a:lnTo>
                    <a:lnTo>
                      <a:pt x="12928" y="2380"/>
                    </a:lnTo>
                    <a:lnTo>
                      <a:pt x="12640" y="1848"/>
                    </a:lnTo>
                    <a:lnTo>
                      <a:pt x="13168" y="1562"/>
                    </a:lnTo>
                    <a:close/>
                    <a:moveTo>
                      <a:pt x="14607" y="607"/>
                    </a:moveTo>
                    <a:cubicBezTo>
                      <a:pt x="14272" y="607"/>
                      <a:pt x="14000" y="879"/>
                      <a:pt x="14000" y="1214"/>
                    </a:cubicBezTo>
                    <a:cubicBezTo>
                      <a:pt x="14000" y="1549"/>
                      <a:pt x="14272" y="1820"/>
                      <a:pt x="14607" y="1820"/>
                    </a:cubicBezTo>
                    <a:cubicBezTo>
                      <a:pt x="14942" y="1820"/>
                      <a:pt x="15214" y="1549"/>
                      <a:pt x="15214" y="1214"/>
                    </a:cubicBezTo>
                    <a:cubicBezTo>
                      <a:pt x="15214" y="879"/>
                      <a:pt x="14942" y="607"/>
                      <a:pt x="14607" y="607"/>
                    </a:cubicBezTo>
                    <a:close/>
                    <a:moveTo>
                      <a:pt x="14607" y="0"/>
                    </a:moveTo>
                    <a:cubicBezTo>
                      <a:pt x="15277" y="0"/>
                      <a:pt x="15821" y="543"/>
                      <a:pt x="15821" y="1214"/>
                    </a:cubicBezTo>
                    <a:cubicBezTo>
                      <a:pt x="15821" y="1884"/>
                      <a:pt x="15277" y="2427"/>
                      <a:pt x="14607" y="2427"/>
                    </a:cubicBezTo>
                    <a:cubicBezTo>
                      <a:pt x="13937" y="2427"/>
                      <a:pt x="13394" y="1884"/>
                      <a:pt x="13394" y="1214"/>
                    </a:cubicBezTo>
                    <a:cubicBezTo>
                      <a:pt x="13394" y="543"/>
                      <a:pt x="13937" y="0"/>
                      <a:pt x="14607" y="0"/>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1"/>
                  </a:solidFill>
                  <a:effectLst/>
                  <a:uLnTx/>
                  <a:uFillTx/>
                  <a:latin typeface="Segoe UI"/>
                </a:endParaRPr>
              </a:p>
            </p:txBody>
          </p:sp>
          <p:sp>
            <p:nvSpPr>
              <p:cNvPr id="37" name="Rectangle 36"/>
              <p:cNvSpPr/>
              <p:nvPr/>
            </p:nvSpPr>
            <p:spPr>
              <a:xfrm>
                <a:off x="1621599" y="2427656"/>
                <a:ext cx="3707233"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Data Ingestion and Command &amp; Control</a:t>
                </a:r>
              </a:p>
            </p:txBody>
          </p:sp>
          <p:grpSp>
            <p:nvGrpSpPr>
              <p:cNvPr id="38" name="Group 37"/>
              <p:cNvGrpSpPr/>
              <p:nvPr/>
            </p:nvGrpSpPr>
            <p:grpSpPr>
              <a:xfrm>
                <a:off x="942236" y="3026852"/>
                <a:ext cx="493757" cy="416008"/>
                <a:chOff x="-1220314" y="1416672"/>
                <a:chExt cx="1108076" cy="927101"/>
              </a:xfrm>
              <a:solidFill>
                <a:schemeClr val="accent1"/>
              </a:solidFill>
            </p:grpSpPr>
            <p:sp>
              <p:nvSpPr>
                <p:cNvPr id="39" name="Freeform 18"/>
                <p:cNvSpPr>
                  <a:spLocks/>
                </p:cNvSpPr>
                <p:nvPr/>
              </p:nvSpPr>
              <p:spPr bwMode="auto">
                <a:xfrm>
                  <a:off x="-1096484" y="1416672"/>
                  <a:ext cx="860424" cy="927101"/>
                </a:xfrm>
                <a:custGeom>
                  <a:avLst/>
                  <a:gdLst>
                    <a:gd name="T0" fmla="*/ 80 w 227"/>
                    <a:gd name="T1" fmla="*/ 0 h 244"/>
                    <a:gd name="T2" fmla="*/ 101 w 227"/>
                    <a:gd name="T3" fmla="*/ 49 h 244"/>
                    <a:gd name="T4" fmla="*/ 101 w 227"/>
                    <a:gd name="T5" fmla="*/ 191 h 244"/>
                    <a:gd name="T6" fmla="*/ 111 w 227"/>
                    <a:gd name="T7" fmla="*/ 214 h 244"/>
                    <a:gd name="T8" fmla="*/ 123 w 227"/>
                    <a:gd name="T9" fmla="*/ 192 h 244"/>
                    <a:gd name="T10" fmla="*/ 124 w 227"/>
                    <a:gd name="T11" fmla="*/ 90 h 244"/>
                    <a:gd name="T12" fmla="*/ 148 w 227"/>
                    <a:gd name="T13" fmla="*/ 57 h 244"/>
                    <a:gd name="T14" fmla="*/ 189 w 227"/>
                    <a:gd name="T15" fmla="*/ 69 h 244"/>
                    <a:gd name="T16" fmla="*/ 196 w 227"/>
                    <a:gd name="T17" fmla="*/ 91 h 244"/>
                    <a:gd name="T18" fmla="*/ 197 w 227"/>
                    <a:gd name="T19" fmla="*/ 131 h 244"/>
                    <a:gd name="T20" fmla="*/ 226 w 227"/>
                    <a:gd name="T21" fmla="*/ 166 h 244"/>
                    <a:gd name="T22" fmla="*/ 227 w 227"/>
                    <a:gd name="T23" fmla="*/ 184 h 244"/>
                    <a:gd name="T24" fmla="*/ 172 w 227"/>
                    <a:gd name="T25" fmla="*/ 148 h 244"/>
                    <a:gd name="T26" fmla="*/ 171 w 227"/>
                    <a:gd name="T27" fmla="*/ 102 h 244"/>
                    <a:gd name="T28" fmla="*/ 165 w 227"/>
                    <a:gd name="T29" fmla="*/ 82 h 244"/>
                    <a:gd name="T30" fmla="*/ 149 w 227"/>
                    <a:gd name="T31" fmla="*/ 104 h 244"/>
                    <a:gd name="T32" fmla="*/ 148 w 227"/>
                    <a:gd name="T33" fmla="*/ 206 h 244"/>
                    <a:gd name="T34" fmla="*/ 123 w 227"/>
                    <a:gd name="T35" fmla="*/ 240 h 244"/>
                    <a:gd name="T36" fmla="*/ 82 w 227"/>
                    <a:gd name="T37" fmla="*/ 225 h 244"/>
                    <a:gd name="T38" fmla="*/ 76 w 227"/>
                    <a:gd name="T39" fmla="*/ 199 h 244"/>
                    <a:gd name="T40" fmla="*/ 75 w 227"/>
                    <a:gd name="T41" fmla="*/ 49 h 244"/>
                    <a:gd name="T42" fmla="*/ 65 w 227"/>
                    <a:gd name="T43" fmla="*/ 26 h 244"/>
                    <a:gd name="T44" fmla="*/ 53 w 227"/>
                    <a:gd name="T45" fmla="*/ 44 h 244"/>
                    <a:gd name="T46" fmla="*/ 52 w 227"/>
                    <a:gd name="T47" fmla="*/ 88 h 244"/>
                    <a:gd name="T48" fmla="*/ 2 w 227"/>
                    <a:gd name="T49" fmla="*/ 125 h 244"/>
                    <a:gd name="T50" fmla="*/ 0 w 227"/>
                    <a:gd name="T51" fmla="*/ 109 h 244"/>
                    <a:gd name="T52" fmla="*/ 27 w 227"/>
                    <a:gd name="T53" fmla="*/ 69 h 244"/>
                    <a:gd name="T54" fmla="*/ 27 w 227"/>
                    <a:gd name="T55" fmla="*/ 49 h 244"/>
                    <a:gd name="T56" fmla="*/ 48 w 227"/>
                    <a:gd name="T57" fmla="*/ 0 h 244"/>
                    <a:gd name="T58" fmla="*/ 80 w 227"/>
                    <a:gd name="T5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7" h="244">
                      <a:moveTo>
                        <a:pt x="80" y="0"/>
                      </a:moveTo>
                      <a:cubicBezTo>
                        <a:pt x="97" y="12"/>
                        <a:pt x="101" y="28"/>
                        <a:pt x="101" y="49"/>
                      </a:cubicBezTo>
                      <a:cubicBezTo>
                        <a:pt x="100" y="96"/>
                        <a:pt x="100" y="143"/>
                        <a:pt x="101" y="191"/>
                      </a:cubicBezTo>
                      <a:cubicBezTo>
                        <a:pt x="101" y="200"/>
                        <a:pt x="100" y="210"/>
                        <a:pt x="111" y="214"/>
                      </a:cubicBezTo>
                      <a:cubicBezTo>
                        <a:pt x="124" y="211"/>
                        <a:pt x="123" y="202"/>
                        <a:pt x="123" y="192"/>
                      </a:cubicBezTo>
                      <a:cubicBezTo>
                        <a:pt x="124" y="158"/>
                        <a:pt x="123" y="124"/>
                        <a:pt x="124" y="90"/>
                      </a:cubicBezTo>
                      <a:cubicBezTo>
                        <a:pt x="124" y="74"/>
                        <a:pt x="134" y="61"/>
                        <a:pt x="148" y="57"/>
                      </a:cubicBezTo>
                      <a:cubicBezTo>
                        <a:pt x="163" y="52"/>
                        <a:pt x="180" y="56"/>
                        <a:pt x="189" y="69"/>
                      </a:cubicBezTo>
                      <a:cubicBezTo>
                        <a:pt x="193" y="75"/>
                        <a:pt x="195" y="84"/>
                        <a:pt x="196" y="91"/>
                      </a:cubicBezTo>
                      <a:cubicBezTo>
                        <a:pt x="197" y="104"/>
                        <a:pt x="196" y="118"/>
                        <a:pt x="197" y="131"/>
                      </a:cubicBezTo>
                      <a:cubicBezTo>
                        <a:pt x="197" y="160"/>
                        <a:pt x="197" y="160"/>
                        <a:pt x="226" y="166"/>
                      </a:cubicBezTo>
                      <a:cubicBezTo>
                        <a:pt x="226" y="172"/>
                        <a:pt x="227" y="178"/>
                        <a:pt x="227" y="184"/>
                      </a:cubicBezTo>
                      <a:cubicBezTo>
                        <a:pt x="192" y="195"/>
                        <a:pt x="172" y="181"/>
                        <a:pt x="172" y="148"/>
                      </a:cubicBezTo>
                      <a:cubicBezTo>
                        <a:pt x="171" y="132"/>
                        <a:pt x="172" y="117"/>
                        <a:pt x="171" y="102"/>
                      </a:cubicBezTo>
                      <a:cubicBezTo>
                        <a:pt x="171" y="95"/>
                        <a:pt x="167" y="88"/>
                        <a:pt x="165" y="82"/>
                      </a:cubicBezTo>
                      <a:cubicBezTo>
                        <a:pt x="148" y="84"/>
                        <a:pt x="149" y="94"/>
                        <a:pt x="149" y="104"/>
                      </a:cubicBezTo>
                      <a:cubicBezTo>
                        <a:pt x="148" y="138"/>
                        <a:pt x="149" y="172"/>
                        <a:pt x="148" y="206"/>
                      </a:cubicBezTo>
                      <a:cubicBezTo>
                        <a:pt x="148" y="223"/>
                        <a:pt x="137" y="236"/>
                        <a:pt x="123" y="240"/>
                      </a:cubicBezTo>
                      <a:cubicBezTo>
                        <a:pt x="107" y="244"/>
                        <a:pt x="90" y="239"/>
                        <a:pt x="82" y="225"/>
                      </a:cubicBezTo>
                      <a:cubicBezTo>
                        <a:pt x="78" y="218"/>
                        <a:pt x="76" y="208"/>
                        <a:pt x="76" y="199"/>
                      </a:cubicBezTo>
                      <a:cubicBezTo>
                        <a:pt x="75" y="149"/>
                        <a:pt x="75" y="99"/>
                        <a:pt x="75" y="49"/>
                      </a:cubicBezTo>
                      <a:cubicBezTo>
                        <a:pt x="75" y="40"/>
                        <a:pt x="76" y="30"/>
                        <a:pt x="65" y="26"/>
                      </a:cubicBezTo>
                      <a:cubicBezTo>
                        <a:pt x="54" y="28"/>
                        <a:pt x="53" y="36"/>
                        <a:pt x="53" y="44"/>
                      </a:cubicBezTo>
                      <a:cubicBezTo>
                        <a:pt x="53" y="59"/>
                        <a:pt x="53" y="74"/>
                        <a:pt x="52" y="88"/>
                      </a:cubicBezTo>
                      <a:cubicBezTo>
                        <a:pt x="52" y="119"/>
                        <a:pt x="35" y="132"/>
                        <a:pt x="2" y="125"/>
                      </a:cubicBezTo>
                      <a:cubicBezTo>
                        <a:pt x="1" y="120"/>
                        <a:pt x="1" y="114"/>
                        <a:pt x="0" y="109"/>
                      </a:cubicBezTo>
                      <a:cubicBezTo>
                        <a:pt x="27" y="97"/>
                        <a:pt x="27" y="97"/>
                        <a:pt x="27" y="69"/>
                      </a:cubicBezTo>
                      <a:cubicBezTo>
                        <a:pt x="27" y="62"/>
                        <a:pt x="28" y="55"/>
                        <a:pt x="27" y="49"/>
                      </a:cubicBezTo>
                      <a:cubicBezTo>
                        <a:pt x="25" y="28"/>
                        <a:pt x="31" y="12"/>
                        <a:pt x="48" y="0"/>
                      </a:cubicBezTo>
                      <a:cubicBezTo>
                        <a:pt x="59" y="0"/>
                        <a:pt x="69" y="0"/>
                        <a:pt x="80" y="0"/>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0" name="Freeform 19"/>
                <p:cNvSpPr>
                  <a:spLocks/>
                </p:cNvSpPr>
                <p:nvPr/>
              </p:nvSpPr>
              <p:spPr bwMode="auto">
                <a:xfrm>
                  <a:off x="-197964" y="2000871"/>
                  <a:ext cx="85726" cy="171449"/>
                </a:xfrm>
                <a:custGeom>
                  <a:avLst/>
                  <a:gdLst>
                    <a:gd name="T0" fmla="*/ 23 w 23"/>
                    <a:gd name="T1" fmla="*/ 26 h 45"/>
                    <a:gd name="T2" fmla="*/ 0 w 23"/>
                    <a:gd name="T3" fmla="*/ 45 h 45"/>
                    <a:gd name="T4" fmla="*/ 0 w 23"/>
                    <a:gd name="T5" fmla="*/ 0 h 45"/>
                    <a:gd name="T6" fmla="*/ 23 w 23"/>
                    <a:gd name="T7" fmla="*/ 18 h 45"/>
                    <a:gd name="T8" fmla="*/ 23 w 23"/>
                    <a:gd name="T9" fmla="*/ 26 h 45"/>
                  </a:gdLst>
                  <a:ahLst/>
                  <a:cxnLst>
                    <a:cxn ang="0">
                      <a:pos x="T0" y="T1"/>
                    </a:cxn>
                    <a:cxn ang="0">
                      <a:pos x="T2" y="T3"/>
                    </a:cxn>
                    <a:cxn ang="0">
                      <a:pos x="T4" y="T5"/>
                    </a:cxn>
                    <a:cxn ang="0">
                      <a:pos x="T6" y="T7"/>
                    </a:cxn>
                    <a:cxn ang="0">
                      <a:pos x="T8" y="T9"/>
                    </a:cxn>
                  </a:cxnLst>
                  <a:rect l="0" t="0" r="r" b="b"/>
                  <a:pathLst>
                    <a:path w="23" h="45">
                      <a:moveTo>
                        <a:pt x="23" y="26"/>
                      </a:moveTo>
                      <a:cubicBezTo>
                        <a:pt x="16" y="32"/>
                        <a:pt x="9" y="37"/>
                        <a:pt x="0" y="45"/>
                      </a:cubicBezTo>
                      <a:cubicBezTo>
                        <a:pt x="0" y="29"/>
                        <a:pt x="0" y="16"/>
                        <a:pt x="0" y="0"/>
                      </a:cubicBezTo>
                      <a:cubicBezTo>
                        <a:pt x="8" y="7"/>
                        <a:pt x="16" y="12"/>
                        <a:pt x="23" y="18"/>
                      </a:cubicBezTo>
                      <a:cubicBezTo>
                        <a:pt x="23" y="21"/>
                        <a:pt x="23" y="23"/>
                        <a:pt x="23" y="26"/>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1" name="Freeform 20"/>
                <p:cNvSpPr>
                  <a:spLocks/>
                </p:cNvSpPr>
                <p:nvPr/>
              </p:nvSpPr>
              <p:spPr bwMode="auto">
                <a:xfrm>
                  <a:off x="-1220314" y="1762744"/>
                  <a:ext cx="90489" cy="185738"/>
                </a:xfrm>
                <a:custGeom>
                  <a:avLst/>
                  <a:gdLst>
                    <a:gd name="T0" fmla="*/ 24 w 24"/>
                    <a:gd name="T1" fmla="*/ 0 h 49"/>
                    <a:gd name="T2" fmla="*/ 24 w 24"/>
                    <a:gd name="T3" fmla="*/ 49 h 49"/>
                    <a:gd name="T4" fmla="*/ 0 w 24"/>
                    <a:gd name="T5" fmla="*/ 26 h 49"/>
                    <a:gd name="T6" fmla="*/ 24 w 24"/>
                    <a:gd name="T7" fmla="*/ 0 h 49"/>
                  </a:gdLst>
                  <a:ahLst/>
                  <a:cxnLst>
                    <a:cxn ang="0">
                      <a:pos x="T0" y="T1"/>
                    </a:cxn>
                    <a:cxn ang="0">
                      <a:pos x="T2" y="T3"/>
                    </a:cxn>
                    <a:cxn ang="0">
                      <a:pos x="T4" y="T5"/>
                    </a:cxn>
                    <a:cxn ang="0">
                      <a:pos x="T6" y="T7"/>
                    </a:cxn>
                  </a:cxnLst>
                  <a:rect l="0" t="0" r="r" b="b"/>
                  <a:pathLst>
                    <a:path w="24" h="49">
                      <a:moveTo>
                        <a:pt x="24" y="0"/>
                      </a:moveTo>
                      <a:cubicBezTo>
                        <a:pt x="24" y="18"/>
                        <a:pt x="24" y="31"/>
                        <a:pt x="24" y="49"/>
                      </a:cubicBezTo>
                      <a:cubicBezTo>
                        <a:pt x="15" y="40"/>
                        <a:pt x="8" y="34"/>
                        <a:pt x="0" y="26"/>
                      </a:cubicBezTo>
                      <a:cubicBezTo>
                        <a:pt x="7" y="18"/>
                        <a:pt x="14" y="11"/>
                        <a:pt x="24" y="0"/>
                      </a:cubicBezTo>
                      <a:close/>
                    </a:path>
                  </a:pathLst>
                </a:custGeom>
                <a:grpFill/>
                <a:ln>
                  <a:solidFill>
                    <a:schemeClr val="accent1"/>
                  </a:solidFill>
                </a:ln>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grpSp>
          <p:sp>
            <p:nvSpPr>
              <p:cNvPr id="42" name="Rectangle 41"/>
              <p:cNvSpPr/>
              <p:nvPr/>
            </p:nvSpPr>
            <p:spPr>
              <a:xfrm>
                <a:off x="1621599" y="3065579"/>
                <a:ext cx="3714799"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Stream Processing &amp; Predictive Analytics</a:t>
                </a:r>
              </a:p>
            </p:txBody>
          </p:sp>
          <p:sp>
            <p:nvSpPr>
              <p:cNvPr id="43" name="AutoShape 2"/>
              <p:cNvSpPr>
                <a:spLocks/>
              </p:cNvSpPr>
              <p:nvPr/>
            </p:nvSpPr>
            <p:spPr bwMode="auto">
              <a:xfrm rot="1127529">
                <a:off x="1006593" y="3710390"/>
                <a:ext cx="491751" cy="480934"/>
              </a:xfrm>
              <a:custGeom>
                <a:avLst/>
                <a:gdLst/>
                <a:ahLst/>
                <a:cxnLst/>
                <a:rect l="0" t="0" r="r" b="b"/>
                <a:pathLst>
                  <a:path w="19837" h="19072">
                    <a:moveTo>
                      <a:pt x="16824" y="1727"/>
                    </a:moveTo>
                    <a:cubicBezTo>
                      <a:pt x="13199" y="-1264"/>
                      <a:pt x="8645" y="-216"/>
                      <a:pt x="5479" y="3679"/>
                    </a:cubicBezTo>
                    <a:lnTo>
                      <a:pt x="4021" y="2476"/>
                    </a:lnTo>
                    <a:lnTo>
                      <a:pt x="4108" y="8088"/>
                    </a:lnTo>
                    <a:lnTo>
                      <a:pt x="9280" y="6816"/>
                    </a:lnTo>
                    <a:lnTo>
                      <a:pt x="7858" y="5643"/>
                    </a:lnTo>
                    <a:cubicBezTo>
                      <a:pt x="10275" y="2785"/>
                      <a:pt x="13657" y="2350"/>
                      <a:pt x="15815" y="4130"/>
                    </a:cubicBezTo>
                    <a:cubicBezTo>
                      <a:pt x="19382" y="7074"/>
                      <a:pt x="19366" y="12363"/>
                      <a:pt x="17724" y="14587"/>
                    </a:cubicBezTo>
                    <a:lnTo>
                      <a:pt x="17911" y="14740"/>
                    </a:lnTo>
                    <a:cubicBezTo>
                      <a:pt x="20567" y="11143"/>
                      <a:pt x="20718" y="4941"/>
                      <a:pt x="16824" y="1727"/>
                    </a:cubicBezTo>
                    <a:close/>
                    <a:moveTo>
                      <a:pt x="10556" y="12256"/>
                    </a:moveTo>
                    <a:lnTo>
                      <a:pt x="11978" y="13429"/>
                    </a:lnTo>
                    <a:cubicBezTo>
                      <a:pt x="9561" y="16286"/>
                      <a:pt x="6179" y="16722"/>
                      <a:pt x="4022" y="14941"/>
                    </a:cubicBezTo>
                    <a:cubicBezTo>
                      <a:pt x="454" y="11998"/>
                      <a:pt x="470" y="6708"/>
                      <a:pt x="2112" y="4485"/>
                    </a:cubicBezTo>
                    <a:lnTo>
                      <a:pt x="1925" y="4331"/>
                    </a:lnTo>
                    <a:cubicBezTo>
                      <a:pt x="-731" y="7928"/>
                      <a:pt x="-882" y="14131"/>
                      <a:pt x="3012" y="17345"/>
                    </a:cubicBezTo>
                    <a:cubicBezTo>
                      <a:pt x="6637" y="20336"/>
                      <a:pt x="11191" y="19288"/>
                      <a:pt x="14357" y="15392"/>
                    </a:cubicBezTo>
                    <a:lnTo>
                      <a:pt x="15815" y="16596"/>
                    </a:lnTo>
                    <a:lnTo>
                      <a:pt x="15728" y="10983"/>
                    </a:lnTo>
                    <a:cubicBezTo>
                      <a:pt x="15728" y="10983"/>
                      <a:pt x="10556" y="12256"/>
                      <a:pt x="10556" y="12256"/>
                    </a:cubicBezTo>
                    <a:close/>
                    <a:moveTo>
                      <a:pt x="10556" y="12256"/>
                    </a:moveTo>
                  </a:path>
                </a:pathLst>
              </a:custGeom>
              <a:solidFill>
                <a:schemeClr val="accent1"/>
              </a:solidFill>
              <a:ln>
                <a:noFill/>
              </a:ln>
              <a:extLst/>
            </p:spPr>
            <p:txBody>
              <a:bodyPr lIns="0" tIns="0" rIns="0" bIns="0"/>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Segoe UI"/>
                </a:endParaRPr>
              </a:p>
            </p:txBody>
          </p:sp>
          <p:sp>
            <p:nvSpPr>
              <p:cNvPr id="44" name="Rectangle 43"/>
              <p:cNvSpPr/>
              <p:nvPr/>
            </p:nvSpPr>
            <p:spPr>
              <a:xfrm>
                <a:off x="1621599" y="3781580"/>
                <a:ext cx="3502562"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Workflow Automation and Integration</a:t>
                </a:r>
              </a:p>
            </p:txBody>
          </p:sp>
          <p:grpSp>
            <p:nvGrpSpPr>
              <p:cNvPr id="45" name="Group 44"/>
              <p:cNvGrpSpPr/>
              <p:nvPr/>
            </p:nvGrpSpPr>
            <p:grpSpPr>
              <a:xfrm>
                <a:off x="942236" y="4458854"/>
                <a:ext cx="458065" cy="375564"/>
                <a:chOff x="-2530484" y="585787"/>
                <a:chExt cx="1119191" cy="911228"/>
              </a:xfrm>
              <a:solidFill>
                <a:schemeClr val="accent1"/>
              </a:solidFill>
            </p:grpSpPr>
            <p:sp>
              <p:nvSpPr>
                <p:cNvPr id="46" name="Freeform 31"/>
                <p:cNvSpPr>
                  <a:spLocks noEditPoints="1"/>
                </p:cNvSpPr>
                <p:nvPr/>
              </p:nvSpPr>
              <p:spPr bwMode="auto">
                <a:xfrm>
                  <a:off x="-2530484" y="585787"/>
                  <a:ext cx="1119191"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7" name="Freeform 32"/>
                <p:cNvSpPr>
                  <a:spLocks/>
                </p:cNvSpPr>
                <p:nvPr/>
              </p:nvSpPr>
              <p:spPr bwMode="auto">
                <a:xfrm>
                  <a:off x="-2212985" y="1241428"/>
                  <a:ext cx="514350" cy="255587"/>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8" name="Freeform 34"/>
                <p:cNvSpPr>
                  <a:spLocks/>
                </p:cNvSpPr>
                <p:nvPr/>
              </p:nvSpPr>
              <p:spPr bwMode="auto">
                <a:xfrm>
                  <a:off x="-1876433" y="752475"/>
                  <a:ext cx="268289" cy="269876"/>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49" name="Freeform 35"/>
                <p:cNvSpPr>
                  <a:spLocks/>
                </p:cNvSpPr>
                <p:nvPr/>
              </p:nvSpPr>
              <p:spPr bwMode="auto">
                <a:xfrm>
                  <a:off x="-2349507" y="752475"/>
                  <a:ext cx="393701" cy="314327"/>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50" name="Freeform 36"/>
                <p:cNvSpPr>
                  <a:spLocks/>
                </p:cNvSpPr>
                <p:nvPr/>
              </p:nvSpPr>
              <p:spPr bwMode="auto">
                <a:xfrm>
                  <a:off x="-2027251" y="736602"/>
                  <a:ext cx="22224"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sp>
              <p:nvSpPr>
                <p:cNvPr id="51" name="Freeform 37"/>
                <p:cNvSpPr>
                  <a:spLocks/>
                </p:cNvSpPr>
                <p:nvPr/>
              </p:nvSpPr>
              <p:spPr bwMode="auto">
                <a:xfrm>
                  <a:off x="-2087565" y="798514"/>
                  <a:ext cx="22224"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w="9525">
                  <a:noFill/>
                  <a:round/>
                  <a:headEnd/>
                  <a:tailEnd/>
                </a:ln>
                <a:extLst/>
              </p:spPr>
              <p:txBody>
                <a:bodyPr vert="horz" wrap="square" lIns="89604" tIns="44802" rIns="89604" bIns="44802" numCol="1" anchor="t" anchorCtr="0" compatLnSpc="1">
                  <a:prstTxWarp prst="textNoShape">
                    <a:avLst/>
                  </a:prstTxWarp>
                </a:bodyPr>
                <a:lstStyle/>
                <a:p>
                  <a:pPr marL="0" marR="0" lvl="0" indent="0" defTabSz="913841"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bg1"/>
                    </a:solidFill>
                    <a:effectLst/>
                    <a:uLnTx/>
                    <a:uFillTx/>
                    <a:latin typeface="Segoe UI"/>
                  </a:endParaRPr>
                </a:p>
              </p:txBody>
            </p:sp>
          </p:grpSp>
          <p:sp>
            <p:nvSpPr>
              <p:cNvPr id="52" name="Rectangle 51"/>
              <p:cNvSpPr/>
              <p:nvPr/>
            </p:nvSpPr>
            <p:spPr>
              <a:xfrm>
                <a:off x="1621599" y="4477359"/>
                <a:ext cx="2741520"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Dashboards and Visualization</a:t>
                </a:r>
              </a:p>
            </p:txBody>
          </p:sp>
          <p:sp>
            <p:nvSpPr>
              <p:cNvPr id="58" name="Rectangle 57"/>
              <p:cNvSpPr/>
              <p:nvPr/>
            </p:nvSpPr>
            <p:spPr>
              <a:xfrm>
                <a:off x="1621599" y="5146374"/>
                <a:ext cx="2264787" cy="338554"/>
              </a:xfrm>
              <a:prstGeom prst="rect">
                <a:avLst/>
              </a:prstGeom>
            </p:spPr>
            <p:txBody>
              <a:bodyPr wrap="none">
                <a:spAutoFit/>
              </a:bodyPr>
              <a:lstStyle/>
              <a:p>
                <a:pPr marL="0" marR="0" lvl="0" indent="0" defTabSz="913841" eaLnBrk="1" fontAlgn="auto" latinLnBrk="0" hangingPunct="1">
                  <a:lnSpc>
                    <a:spcPct val="100000"/>
                  </a:lnSpc>
                  <a:spcBef>
                    <a:spcPts val="1800"/>
                  </a:spcBef>
                  <a:spcAft>
                    <a:spcPts val="0"/>
                  </a:spcAft>
                  <a:buClrTx/>
                  <a:buSzTx/>
                  <a:buFontTx/>
                  <a:buNone/>
                  <a:tabLst/>
                  <a:defRPr/>
                </a:pPr>
                <a:r>
                  <a:rPr kumimoji="0" lang="en-US" sz="1600" b="0" i="0" u="none" strike="noStrike" kern="0" cap="none" spc="-29" normalizeH="0" baseline="0" noProof="0" dirty="0">
                    <a:ln>
                      <a:noFill/>
                    </a:ln>
                    <a:solidFill>
                      <a:sysClr val="windowText" lastClr="000000"/>
                    </a:solidFill>
                    <a:effectLst/>
                    <a:uLnTx/>
                    <a:uFillTx/>
                    <a:cs typeface="Segoe UI" panose="020B0502040204020203" pitchFamily="34" charset="0"/>
                  </a:rPr>
                  <a:t>Preconfigured Solutions</a:t>
                </a:r>
              </a:p>
            </p:txBody>
          </p:sp>
          <p:sp>
            <p:nvSpPr>
              <p:cNvPr id="60" name="Rectangle 59"/>
              <p:cNvSpPr/>
              <p:nvPr/>
            </p:nvSpPr>
            <p:spPr>
              <a:xfrm>
                <a:off x="2046994" y="5933297"/>
                <a:ext cx="1839391" cy="215444"/>
              </a:xfrm>
              <a:prstGeom prst="rect">
                <a:avLst/>
              </a:prstGeom>
              <a:solidFill>
                <a:schemeClr val="bg1">
                  <a:lumMod val="95000"/>
                </a:schemeClr>
              </a:solidFill>
            </p:spPr>
            <p:txBody>
              <a:bodyPr wrap="square" lIns="91440" tIns="0" rIns="0" bIns="0" anchor="ctr">
                <a:spAutoFit/>
              </a:bodyPr>
              <a:lstStyle/>
              <a:p>
                <a:pPr marL="0" marR="0" lvl="0" indent="0" defTabSz="932290" eaLnBrk="1" fontAlgn="base" latinLnBrk="0" hangingPunct="1">
                  <a:lnSpc>
                    <a:spcPct val="100000"/>
                  </a:lnSpc>
                  <a:spcBef>
                    <a:spcPct val="0"/>
                  </a:spcBef>
                  <a:spcAft>
                    <a:spcPts val="0"/>
                  </a:spcAft>
                  <a:buClrTx/>
                  <a:buSzTx/>
                  <a:buFontTx/>
                  <a:buNone/>
                  <a:tabLst/>
                  <a:defRPr/>
                </a:pPr>
                <a:r>
                  <a:rPr kumimoji="0" lang="en-US" sz="1400" b="0" i="0" u="none" strike="noStrike" kern="0" cap="none" spc="-31" normalizeH="0" baseline="0" noProof="0" dirty="0">
                    <a:ln>
                      <a:noFill/>
                    </a:ln>
                    <a:solidFill>
                      <a:sysClr val="windowText" lastClr="000000"/>
                    </a:solidFill>
                    <a:effectLst/>
                    <a:uLnTx/>
                    <a:uFillTx/>
                  </a:rPr>
                  <a:t>Predictive Maintenance</a:t>
                </a:r>
              </a:p>
            </p:txBody>
          </p:sp>
          <p:sp>
            <p:nvSpPr>
              <p:cNvPr id="64" name="Rectangle 63"/>
              <p:cNvSpPr/>
              <p:nvPr/>
            </p:nvSpPr>
            <p:spPr>
              <a:xfrm>
                <a:off x="2046995" y="5575131"/>
                <a:ext cx="1839391" cy="215444"/>
              </a:xfrm>
              <a:prstGeom prst="rect">
                <a:avLst/>
              </a:prstGeom>
              <a:solidFill>
                <a:schemeClr val="bg1">
                  <a:lumMod val="95000"/>
                </a:schemeClr>
              </a:solidFill>
            </p:spPr>
            <p:txBody>
              <a:bodyPr wrap="square" lIns="91440" tIns="0" rIns="0" bIns="0" anchor="ctr">
                <a:spAutoFit/>
              </a:bodyPr>
              <a:lstStyle/>
              <a:p>
                <a:pPr marL="0" marR="0" lvl="0" indent="0" defTabSz="932290" eaLnBrk="1" fontAlgn="base" latinLnBrk="0" hangingPunct="1">
                  <a:lnSpc>
                    <a:spcPct val="100000"/>
                  </a:lnSpc>
                  <a:spcBef>
                    <a:spcPct val="0"/>
                  </a:spcBef>
                  <a:spcAft>
                    <a:spcPts val="0"/>
                  </a:spcAft>
                  <a:buClrTx/>
                  <a:buSzTx/>
                  <a:buFontTx/>
                  <a:buNone/>
                  <a:tabLst/>
                  <a:defRPr/>
                </a:pPr>
                <a:r>
                  <a:rPr kumimoji="0" lang="en-US" sz="1400" b="0" i="0" u="none" strike="noStrike" kern="0" cap="none" spc="-31" normalizeH="0" baseline="0" noProof="0" dirty="0">
                    <a:ln>
                      <a:noFill/>
                    </a:ln>
                    <a:solidFill>
                      <a:sysClr val="windowText" lastClr="000000"/>
                    </a:solidFill>
                    <a:effectLst/>
                    <a:uLnTx/>
                    <a:uFillTx/>
                  </a:rPr>
                  <a:t>Remote Monitoring </a:t>
                </a:r>
              </a:p>
            </p:txBody>
          </p:sp>
          <p:grpSp>
            <p:nvGrpSpPr>
              <p:cNvPr id="7" name="Group 6"/>
              <p:cNvGrpSpPr/>
              <p:nvPr/>
            </p:nvGrpSpPr>
            <p:grpSpPr>
              <a:xfrm>
                <a:off x="942236" y="5101948"/>
                <a:ext cx="1055186" cy="1094402"/>
                <a:chOff x="928568" y="5101948"/>
                <a:chExt cx="1055186" cy="1094402"/>
              </a:xfrm>
            </p:grpSpPr>
            <p:sp>
              <p:nvSpPr>
                <p:cNvPr id="34" name="Arrow: Bent 498"/>
                <p:cNvSpPr/>
                <p:nvPr/>
              </p:nvSpPr>
              <p:spPr bwMode="auto">
                <a:xfrm rot="16200000">
                  <a:off x="1252813" y="5283858"/>
                  <a:ext cx="209994" cy="630567"/>
                </a:xfrm>
                <a:prstGeom prst="bentArrow">
                  <a:avLst>
                    <a:gd name="adj1" fmla="val 25000"/>
                    <a:gd name="adj2" fmla="val 0"/>
                    <a:gd name="adj3" fmla="val 25000"/>
                    <a:gd name="adj4" fmla="val 27215"/>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Freeform 209"/>
                <p:cNvSpPr>
                  <a:spLocks noChangeAspect="1"/>
                </p:cNvSpPr>
                <p:nvPr/>
              </p:nvSpPr>
              <p:spPr bwMode="auto">
                <a:xfrm>
                  <a:off x="1235100" y="5313122"/>
                  <a:ext cx="173622" cy="177807"/>
                </a:xfrm>
                <a:custGeom>
                  <a:avLst/>
                  <a:gdLst>
                    <a:gd name="connsiteX0" fmla="*/ 91440 w 182880"/>
                    <a:gd name="connsiteY0" fmla="*/ 21069 h 182880"/>
                    <a:gd name="connsiteX1" fmla="*/ 91440 w 182880"/>
                    <a:gd name="connsiteY1" fmla="*/ 91441 h 182880"/>
                    <a:gd name="connsiteX2" fmla="*/ 160020 w 182880"/>
                    <a:gd name="connsiteY2" fmla="*/ 91441 h 182880"/>
                    <a:gd name="connsiteX3" fmla="*/ 91440 w 182880"/>
                    <a:gd name="connsiteY3" fmla="*/ 161813 h 182880"/>
                    <a:gd name="connsiteX4" fmla="*/ 22860 w 182880"/>
                    <a:gd name="connsiteY4" fmla="*/ 91441 h 182880"/>
                    <a:gd name="connsiteX5" fmla="*/ 91440 w 182880"/>
                    <a:gd name="connsiteY5" fmla="*/ 21069 h 182880"/>
                    <a:gd name="connsiteX6" fmla="*/ 99868 w 182880"/>
                    <a:gd name="connsiteY6" fmla="*/ 15106 h 182880"/>
                    <a:gd name="connsiteX7" fmla="*/ 166754 w 182880"/>
                    <a:gd name="connsiteY7" fmla="*/ 84439 h 182880"/>
                    <a:gd name="connsiteX8" fmla="*/ 98178 w 182880"/>
                    <a:gd name="connsiteY8" fmla="*/ 83665 h 182880"/>
                    <a:gd name="connsiteX9" fmla="*/ 99868 w 182880"/>
                    <a:gd name="connsiteY9" fmla="*/ 15106 h 182880"/>
                    <a:gd name="connsiteX10" fmla="*/ 91440 w 182880"/>
                    <a:gd name="connsiteY10" fmla="*/ 7121 h 182880"/>
                    <a:gd name="connsiteX11" fmla="*/ 7121 w 182880"/>
                    <a:gd name="connsiteY11" fmla="*/ 91440 h 182880"/>
                    <a:gd name="connsiteX12" fmla="*/ 91440 w 182880"/>
                    <a:gd name="connsiteY12" fmla="*/ 175759 h 182880"/>
                    <a:gd name="connsiteX13" fmla="*/ 175759 w 182880"/>
                    <a:gd name="connsiteY13" fmla="*/ 91440 h 182880"/>
                    <a:gd name="connsiteX14" fmla="*/ 91440 w 182880"/>
                    <a:gd name="connsiteY14" fmla="*/ 7121 h 182880"/>
                    <a:gd name="connsiteX15" fmla="*/ 91440 w 182880"/>
                    <a:gd name="connsiteY15" fmla="*/ 0 h 182880"/>
                    <a:gd name="connsiteX16" fmla="*/ 182880 w 182880"/>
                    <a:gd name="connsiteY16" fmla="*/ 91440 h 182880"/>
                    <a:gd name="connsiteX17" fmla="*/ 91440 w 182880"/>
                    <a:gd name="connsiteY17" fmla="*/ 182880 h 182880"/>
                    <a:gd name="connsiteX18" fmla="*/ 0 w 182880"/>
                    <a:gd name="connsiteY18" fmla="*/ 91440 h 182880"/>
                    <a:gd name="connsiteX19" fmla="*/ 91440 w 182880"/>
                    <a:gd name="connsiteY19"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0" h="182880">
                      <a:moveTo>
                        <a:pt x="91440" y="21069"/>
                      </a:moveTo>
                      <a:lnTo>
                        <a:pt x="91440" y="91441"/>
                      </a:lnTo>
                      <a:lnTo>
                        <a:pt x="160020" y="91441"/>
                      </a:lnTo>
                      <a:cubicBezTo>
                        <a:pt x="160020" y="130306"/>
                        <a:pt x="129316" y="161813"/>
                        <a:pt x="91440" y="161813"/>
                      </a:cubicBezTo>
                      <a:cubicBezTo>
                        <a:pt x="53564" y="161813"/>
                        <a:pt x="22860" y="130306"/>
                        <a:pt x="22860" y="91441"/>
                      </a:cubicBezTo>
                      <a:cubicBezTo>
                        <a:pt x="22860" y="52576"/>
                        <a:pt x="53564" y="21069"/>
                        <a:pt x="91440" y="21069"/>
                      </a:cubicBezTo>
                      <a:close/>
                      <a:moveTo>
                        <a:pt x="99868" y="15106"/>
                      </a:moveTo>
                      <a:cubicBezTo>
                        <a:pt x="137375" y="16031"/>
                        <a:pt x="167177" y="46923"/>
                        <a:pt x="166754" y="84439"/>
                      </a:cubicBezTo>
                      <a:lnTo>
                        <a:pt x="98178" y="83665"/>
                      </a:lnTo>
                      <a:cubicBezTo>
                        <a:pt x="98741" y="60812"/>
                        <a:pt x="99305" y="37959"/>
                        <a:pt x="99868" y="15106"/>
                      </a:cubicBezTo>
                      <a:close/>
                      <a:moveTo>
                        <a:pt x="91440" y="7121"/>
                      </a:moveTo>
                      <a:cubicBezTo>
                        <a:pt x="44872" y="7121"/>
                        <a:pt x="7121" y="44872"/>
                        <a:pt x="7121" y="91440"/>
                      </a:cubicBezTo>
                      <a:cubicBezTo>
                        <a:pt x="7121" y="138008"/>
                        <a:pt x="44872" y="175759"/>
                        <a:pt x="91440" y="175759"/>
                      </a:cubicBezTo>
                      <a:cubicBezTo>
                        <a:pt x="138008" y="175759"/>
                        <a:pt x="175759" y="138008"/>
                        <a:pt x="175759" y="91440"/>
                      </a:cubicBezTo>
                      <a:cubicBezTo>
                        <a:pt x="175759" y="44872"/>
                        <a:pt x="138008" y="7121"/>
                        <a:pt x="91440" y="7121"/>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4" name="MEASUREMENT &amp; VERIFICATION"/>
                <p:cNvSpPr>
                  <a:spLocks noChangeAspect="1"/>
                </p:cNvSpPr>
                <p:nvPr/>
              </p:nvSpPr>
              <p:spPr bwMode="auto">
                <a:xfrm>
                  <a:off x="1254382" y="5142005"/>
                  <a:ext cx="189467" cy="131436"/>
                </a:xfrm>
                <a:custGeom>
                  <a:avLst/>
                  <a:gdLst/>
                  <a:ahLst/>
                  <a:cxnLst/>
                  <a:rect l="l" t="t" r="r" b="b"/>
                  <a:pathLst>
                    <a:path w="572573" h="387858">
                      <a:moveTo>
                        <a:pt x="242040" y="130004"/>
                      </a:moveTo>
                      <a:lnTo>
                        <a:pt x="325022" y="130004"/>
                      </a:lnTo>
                      <a:cubicBezTo>
                        <a:pt x="336480" y="130004"/>
                        <a:pt x="345768" y="139292"/>
                        <a:pt x="345768" y="150750"/>
                      </a:cubicBezTo>
                      <a:lnTo>
                        <a:pt x="345768" y="310446"/>
                      </a:lnTo>
                      <a:cubicBezTo>
                        <a:pt x="345768" y="321904"/>
                        <a:pt x="336480" y="331192"/>
                        <a:pt x="325022" y="331192"/>
                      </a:cubicBezTo>
                      <a:lnTo>
                        <a:pt x="242040" y="331192"/>
                      </a:lnTo>
                      <a:cubicBezTo>
                        <a:pt x="230582" y="331192"/>
                        <a:pt x="221294" y="321904"/>
                        <a:pt x="221294" y="310446"/>
                      </a:cubicBezTo>
                      <a:lnTo>
                        <a:pt x="221294" y="150750"/>
                      </a:lnTo>
                      <a:cubicBezTo>
                        <a:pt x="221294" y="139292"/>
                        <a:pt x="230582" y="130004"/>
                        <a:pt x="242040" y="130004"/>
                      </a:cubicBezTo>
                      <a:close/>
                      <a:moveTo>
                        <a:pt x="87949" y="64705"/>
                      </a:moveTo>
                      <a:lnTo>
                        <a:pt x="170931" y="64705"/>
                      </a:lnTo>
                      <a:cubicBezTo>
                        <a:pt x="182389" y="64705"/>
                        <a:pt x="191677" y="73993"/>
                        <a:pt x="191677" y="85451"/>
                      </a:cubicBezTo>
                      <a:lnTo>
                        <a:pt x="191677" y="310446"/>
                      </a:lnTo>
                      <a:cubicBezTo>
                        <a:pt x="191677" y="321904"/>
                        <a:pt x="182389" y="331192"/>
                        <a:pt x="170931" y="331192"/>
                      </a:cubicBezTo>
                      <a:lnTo>
                        <a:pt x="87949" y="331192"/>
                      </a:lnTo>
                      <a:cubicBezTo>
                        <a:pt x="76491" y="331192"/>
                        <a:pt x="67203" y="321904"/>
                        <a:pt x="67203" y="310446"/>
                      </a:cubicBezTo>
                      <a:lnTo>
                        <a:pt x="67203" y="85451"/>
                      </a:lnTo>
                      <a:cubicBezTo>
                        <a:pt x="67203" y="73993"/>
                        <a:pt x="76491" y="64705"/>
                        <a:pt x="87949" y="64705"/>
                      </a:cubicBezTo>
                      <a:close/>
                      <a:moveTo>
                        <a:pt x="396132" y="12043"/>
                      </a:moveTo>
                      <a:lnTo>
                        <a:pt x="479114" y="12043"/>
                      </a:lnTo>
                      <a:cubicBezTo>
                        <a:pt x="490572" y="12043"/>
                        <a:pt x="499860" y="21331"/>
                        <a:pt x="499860" y="32789"/>
                      </a:cubicBezTo>
                      <a:lnTo>
                        <a:pt x="499860" y="310446"/>
                      </a:lnTo>
                      <a:cubicBezTo>
                        <a:pt x="499860" y="321904"/>
                        <a:pt x="490572" y="331192"/>
                        <a:pt x="479114" y="331192"/>
                      </a:cubicBezTo>
                      <a:lnTo>
                        <a:pt x="396132" y="331192"/>
                      </a:lnTo>
                      <a:cubicBezTo>
                        <a:pt x="384674" y="331192"/>
                        <a:pt x="375386" y="321904"/>
                        <a:pt x="375386" y="310446"/>
                      </a:cubicBezTo>
                      <a:lnTo>
                        <a:pt x="375386" y="32789"/>
                      </a:lnTo>
                      <a:cubicBezTo>
                        <a:pt x="375386" y="21331"/>
                        <a:pt x="384674" y="12043"/>
                        <a:pt x="396132" y="12043"/>
                      </a:cubicBezTo>
                      <a:close/>
                      <a:moveTo>
                        <a:pt x="2443" y="0"/>
                      </a:moveTo>
                      <a:lnTo>
                        <a:pt x="39362" y="0"/>
                      </a:lnTo>
                      <a:lnTo>
                        <a:pt x="39362" y="278103"/>
                      </a:lnTo>
                      <a:cubicBezTo>
                        <a:pt x="39362" y="346299"/>
                        <a:pt x="49363" y="356299"/>
                        <a:pt x="115165" y="353906"/>
                      </a:cubicBezTo>
                      <a:cubicBezTo>
                        <a:pt x="180967" y="351513"/>
                        <a:pt x="420104" y="353906"/>
                        <a:pt x="572573" y="353906"/>
                      </a:cubicBezTo>
                      <a:lnTo>
                        <a:pt x="572573" y="387858"/>
                      </a:lnTo>
                      <a:lnTo>
                        <a:pt x="76866" y="387858"/>
                      </a:lnTo>
                      <a:cubicBezTo>
                        <a:pt x="20638" y="387858"/>
                        <a:pt x="3456" y="377856"/>
                        <a:pt x="1063" y="312055"/>
                      </a:cubicBezTo>
                      <a:cubicBezTo>
                        <a:pt x="-1330" y="246254"/>
                        <a:pt x="1063" y="109922"/>
                        <a:pt x="1063" y="885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5" name="Rounded Rectangle 211"/>
                <p:cNvSpPr/>
                <p:nvPr/>
              </p:nvSpPr>
              <p:spPr bwMode="auto">
                <a:xfrm>
                  <a:off x="928568" y="5101948"/>
                  <a:ext cx="291411" cy="396629"/>
                </a:xfrm>
                <a:prstGeom prst="roundRect">
                  <a:avLst>
                    <a:gd name="adj" fmla="val 1080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6" name="MAINTENANCE MANAGEMENT"/>
                <p:cNvSpPr>
                  <a:spLocks noChangeAspect="1"/>
                </p:cNvSpPr>
                <p:nvPr/>
              </p:nvSpPr>
              <p:spPr bwMode="auto">
                <a:xfrm>
                  <a:off x="933124" y="5122646"/>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b="0" i="0" u="none" strike="noStrike" kern="120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7" name="MAINTENANCE MANAGEMENT"/>
                <p:cNvSpPr>
                  <a:spLocks noChangeAspect="1"/>
                </p:cNvSpPr>
                <p:nvPr/>
              </p:nvSpPr>
              <p:spPr bwMode="auto">
                <a:xfrm>
                  <a:off x="961752" y="5291920"/>
                  <a:ext cx="258467" cy="205953"/>
                </a:xfrm>
                <a:custGeom>
                  <a:avLst/>
                  <a:gdLst/>
                  <a:ahLst/>
                  <a:cxnLst/>
                  <a:rect l="l" t="t" r="r" b="b"/>
                  <a:pathLst>
                    <a:path w="656786" h="511028">
                      <a:moveTo>
                        <a:pt x="207142" y="234489"/>
                      </a:moveTo>
                      <a:cubicBezTo>
                        <a:pt x="229991" y="234489"/>
                        <a:pt x="248513" y="253006"/>
                        <a:pt x="248513" y="275849"/>
                      </a:cubicBezTo>
                      <a:cubicBezTo>
                        <a:pt x="248513" y="298691"/>
                        <a:pt x="229991" y="317209"/>
                        <a:pt x="207142" y="317209"/>
                      </a:cubicBezTo>
                      <a:cubicBezTo>
                        <a:pt x="184294" y="317209"/>
                        <a:pt x="165771" y="298691"/>
                        <a:pt x="165771" y="275849"/>
                      </a:cubicBezTo>
                      <a:cubicBezTo>
                        <a:pt x="165771" y="253006"/>
                        <a:pt x="184294" y="234489"/>
                        <a:pt x="207142" y="234489"/>
                      </a:cubicBezTo>
                      <a:close/>
                      <a:moveTo>
                        <a:pt x="207142" y="193129"/>
                      </a:moveTo>
                      <a:cubicBezTo>
                        <a:pt x="161445" y="193129"/>
                        <a:pt x="124400" y="230164"/>
                        <a:pt x="124400" y="275849"/>
                      </a:cubicBezTo>
                      <a:cubicBezTo>
                        <a:pt x="124400" y="321534"/>
                        <a:pt x="161445" y="358569"/>
                        <a:pt x="207142" y="358569"/>
                      </a:cubicBezTo>
                      <a:cubicBezTo>
                        <a:pt x="252839" y="358569"/>
                        <a:pt x="289884" y="321534"/>
                        <a:pt x="289884" y="275849"/>
                      </a:cubicBezTo>
                      <a:cubicBezTo>
                        <a:pt x="289884" y="230164"/>
                        <a:pt x="252839" y="193129"/>
                        <a:pt x="207142" y="193129"/>
                      </a:cubicBezTo>
                      <a:close/>
                      <a:moveTo>
                        <a:pt x="528546" y="108396"/>
                      </a:moveTo>
                      <a:cubicBezTo>
                        <a:pt x="542255" y="108396"/>
                        <a:pt x="553369" y="119507"/>
                        <a:pt x="553369" y="133213"/>
                      </a:cubicBezTo>
                      <a:cubicBezTo>
                        <a:pt x="553369" y="146918"/>
                        <a:pt x="542255" y="158029"/>
                        <a:pt x="528546" y="158029"/>
                      </a:cubicBezTo>
                      <a:cubicBezTo>
                        <a:pt x="514837" y="158029"/>
                        <a:pt x="503724" y="146918"/>
                        <a:pt x="503724" y="133213"/>
                      </a:cubicBezTo>
                      <a:cubicBezTo>
                        <a:pt x="503724" y="119507"/>
                        <a:pt x="514837" y="108396"/>
                        <a:pt x="528546" y="108396"/>
                      </a:cubicBezTo>
                      <a:close/>
                      <a:moveTo>
                        <a:pt x="528546" y="83580"/>
                      </a:moveTo>
                      <a:cubicBezTo>
                        <a:pt x="501128" y="83580"/>
                        <a:pt x="478901" y="105801"/>
                        <a:pt x="478901" y="133213"/>
                      </a:cubicBezTo>
                      <a:cubicBezTo>
                        <a:pt x="478901" y="160624"/>
                        <a:pt x="501128" y="182845"/>
                        <a:pt x="528546" y="182845"/>
                      </a:cubicBezTo>
                      <a:cubicBezTo>
                        <a:pt x="555964" y="182845"/>
                        <a:pt x="578191" y="160624"/>
                        <a:pt x="578191" y="133213"/>
                      </a:cubicBezTo>
                      <a:cubicBezTo>
                        <a:pt x="578191" y="105801"/>
                        <a:pt x="555964" y="83580"/>
                        <a:pt x="528546" y="83580"/>
                      </a:cubicBezTo>
                      <a:close/>
                      <a:moveTo>
                        <a:pt x="231599" y="53828"/>
                      </a:moveTo>
                      <a:lnTo>
                        <a:pt x="241004" y="97315"/>
                      </a:lnTo>
                      <a:lnTo>
                        <a:pt x="285678" y="112594"/>
                      </a:lnTo>
                      <a:lnTo>
                        <a:pt x="312717" y="83211"/>
                      </a:lnTo>
                      <a:lnTo>
                        <a:pt x="353864" y="111419"/>
                      </a:lnTo>
                      <a:lnTo>
                        <a:pt x="338581" y="152555"/>
                      </a:lnTo>
                      <a:lnTo>
                        <a:pt x="360918" y="185464"/>
                      </a:lnTo>
                      <a:lnTo>
                        <a:pt x="406767" y="185464"/>
                      </a:lnTo>
                      <a:lnTo>
                        <a:pt x="420875" y="237178"/>
                      </a:lnTo>
                      <a:lnTo>
                        <a:pt x="389133" y="261860"/>
                      </a:lnTo>
                      <a:lnTo>
                        <a:pt x="389133" y="300646"/>
                      </a:lnTo>
                      <a:lnTo>
                        <a:pt x="418524" y="327678"/>
                      </a:lnTo>
                      <a:lnTo>
                        <a:pt x="407943" y="374691"/>
                      </a:lnTo>
                      <a:lnTo>
                        <a:pt x="357391" y="375866"/>
                      </a:lnTo>
                      <a:lnTo>
                        <a:pt x="339757" y="404074"/>
                      </a:lnTo>
                      <a:lnTo>
                        <a:pt x="350337" y="447561"/>
                      </a:lnTo>
                      <a:lnTo>
                        <a:pt x="312717" y="475769"/>
                      </a:lnTo>
                      <a:lnTo>
                        <a:pt x="278624" y="448736"/>
                      </a:lnTo>
                      <a:lnTo>
                        <a:pt x="241004" y="465191"/>
                      </a:lnTo>
                      <a:lnTo>
                        <a:pt x="232774" y="506327"/>
                      </a:lnTo>
                      <a:lnTo>
                        <a:pt x="184574" y="511028"/>
                      </a:lnTo>
                      <a:lnTo>
                        <a:pt x="172817" y="460489"/>
                      </a:lnTo>
                      <a:lnTo>
                        <a:pt x="134022" y="448736"/>
                      </a:lnTo>
                      <a:lnTo>
                        <a:pt x="101104" y="475769"/>
                      </a:lnTo>
                      <a:lnTo>
                        <a:pt x="68186" y="446385"/>
                      </a:lnTo>
                      <a:lnTo>
                        <a:pt x="79943" y="407600"/>
                      </a:lnTo>
                      <a:lnTo>
                        <a:pt x="55255" y="374691"/>
                      </a:lnTo>
                      <a:lnTo>
                        <a:pt x="9405" y="373516"/>
                      </a:lnTo>
                      <a:lnTo>
                        <a:pt x="0" y="327678"/>
                      </a:lnTo>
                      <a:lnTo>
                        <a:pt x="36444" y="308873"/>
                      </a:lnTo>
                      <a:lnTo>
                        <a:pt x="35269" y="263035"/>
                      </a:lnTo>
                      <a:lnTo>
                        <a:pt x="0" y="233652"/>
                      </a:lnTo>
                      <a:lnTo>
                        <a:pt x="12932" y="190165"/>
                      </a:lnTo>
                      <a:lnTo>
                        <a:pt x="56430" y="191341"/>
                      </a:lnTo>
                      <a:lnTo>
                        <a:pt x="81118" y="164308"/>
                      </a:lnTo>
                      <a:lnTo>
                        <a:pt x="65835" y="111419"/>
                      </a:lnTo>
                      <a:lnTo>
                        <a:pt x="99928" y="84386"/>
                      </a:lnTo>
                      <a:lnTo>
                        <a:pt x="139900" y="111419"/>
                      </a:lnTo>
                      <a:lnTo>
                        <a:pt x="172817" y="99666"/>
                      </a:lnTo>
                      <a:lnTo>
                        <a:pt x="185749" y="55003"/>
                      </a:lnTo>
                      <a:close/>
                      <a:moveTo>
                        <a:pt x="543220" y="0"/>
                      </a:moveTo>
                      <a:lnTo>
                        <a:pt x="548863" y="26092"/>
                      </a:lnTo>
                      <a:lnTo>
                        <a:pt x="575668" y="35260"/>
                      </a:lnTo>
                      <a:lnTo>
                        <a:pt x="591891" y="17630"/>
                      </a:lnTo>
                      <a:lnTo>
                        <a:pt x="616580" y="34555"/>
                      </a:lnTo>
                      <a:lnTo>
                        <a:pt x="607410" y="59236"/>
                      </a:lnTo>
                      <a:lnTo>
                        <a:pt x="620812" y="78982"/>
                      </a:lnTo>
                      <a:lnTo>
                        <a:pt x="648321" y="78982"/>
                      </a:lnTo>
                      <a:lnTo>
                        <a:pt x="656786" y="110010"/>
                      </a:lnTo>
                      <a:lnTo>
                        <a:pt x="637741" y="124819"/>
                      </a:lnTo>
                      <a:lnTo>
                        <a:pt x="637741" y="148091"/>
                      </a:lnTo>
                      <a:lnTo>
                        <a:pt x="655375" y="164310"/>
                      </a:lnTo>
                      <a:lnTo>
                        <a:pt x="649027" y="192518"/>
                      </a:lnTo>
                      <a:lnTo>
                        <a:pt x="618696" y="193223"/>
                      </a:lnTo>
                      <a:lnTo>
                        <a:pt x="608115" y="210148"/>
                      </a:lnTo>
                      <a:lnTo>
                        <a:pt x="614463" y="236240"/>
                      </a:lnTo>
                      <a:lnTo>
                        <a:pt x="591891" y="253164"/>
                      </a:lnTo>
                      <a:lnTo>
                        <a:pt x="571435" y="236945"/>
                      </a:lnTo>
                      <a:lnTo>
                        <a:pt x="548863" y="246818"/>
                      </a:lnTo>
                      <a:lnTo>
                        <a:pt x="543926" y="271499"/>
                      </a:lnTo>
                      <a:lnTo>
                        <a:pt x="515005" y="274320"/>
                      </a:lnTo>
                      <a:lnTo>
                        <a:pt x="507951" y="243997"/>
                      </a:lnTo>
                      <a:lnTo>
                        <a:pt x="484674" y="236945"/>
                      </a:lnTo>
                      <a:lnTo>
                        <a:pt x="464923" y="253164"/>
                      </a:lnTo>
                      <a:lnTo>
                        <a:pt x="445173" y="235535"/>
                      </a:lnTo>
                      <a:lnTo>
                        <a:pt x="452227" y="212263"/>
                      </a:lnTo>
                      <a:lnTo>
                        <a:pt x="437414" y="192518"/>
                      </a:lnTo>
                      <a:lnTo>
                        <a:pt x="409904" y="191813"/>
                      </a:lnTo>
                      <a:lnTo>
                        <a:pt x="404261" y="164310"/>
                      </a:lnTo>
                      <a:lnTo>
                        <a:pt x="426128" y="153027"/>
                      </a:lnTo>
                      <a:lnTo>
                        <a:pt x="425422" y="125524"/>
                      </a:lnTo>
                      <a:lnTo>
                        <a:pt x="404261" y="107895"/>
                      </a:lnTo>
                      <a:lnTo>
                        <a:pt x="412020" y="81802"/>
                      </a:lnTo>
                      <a:lnTo>
                        <a:pt x="438119" y="82508"/>
                      </a:lnTo>
                      <a:lnTo>
                        <a:pt x="452932" y="66288"/>
                      </a:lnTo>
                      <a:lnTo>
                        <a:pt x="443762" y="34555"/>
                      </a:lnTo>
                      <a:lnTo>
                        <a:pt x="464218" y="18335"/>
                      </a:lnTo>
                      <a:lnTo>
                        <a:pt x="488201" y="34555"/>
                      </a:lnTo>
                      <a:lnTo>
                        <a:pt x="507951" y="27503"/>
                      </a:lnTo>
                      <a:lnTo>
                        <a:pt x="515711" y="70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47" tIns="46623" rIns="46623" bIns="9324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b="0" i="0" u="none" strike="noStrike" kern="1200" cap="none" spc="-51" normalizeH="0" baseline="0" noProof="0" dirty="0" err="1">
                    <a:ln>
                      <a:noFill/>
                    </a:ln>
                    <a:solidFill>
                      <a:schemeClr val="bg1"/>
                    </a:solidFill>
                    <a:effectLst/>
                    <a:uLnTx/>
                    <a:uFillTx/>
                    <a:latin typeface="Segoe UI"/>
                    <a:ea typeface="Segoe UI" pitchFamily="34" charset="0"/>
                    <a:cs typeface="Segoe UI" pitchFamily="34" charset="0"/>
                  </a:endParaRPr>
                </a:p>
              </p:txBody>
            </p:sp>
            <p:sp>
              <p:nvSpPr>
                <p:cNvPr id="59" name="Arrow: Bent 570"/>
                <p:cNvSpPr/>
                <p:nvPr/>
              </p:nvSpPr>
              <p:spPr bwMode="auto">
                <a:xfrm rot="16200000">
                  <a:off x="1075292" y="5465108"/>
                  <a:ext cx="565042" cy="630567"/>
                </a:xfrm>
                <a:prstGeom prst="bentArrow">
                  <a:avLst>
                    <a:gd name="adj1" fmla="val 25000"/>
                    <a:gd name="adj2" fmla="val 0"/>
                    <a:gd name="adj3" fmla="val 25000"/>
                    <a:gd name="adj4" fmla="val 8139"/>
                  </a:avLst>
                </a:prstGeom>
                <a:solidFill>
                  <a:schemeClr val="accent1"/>
                </a:solid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 name="Group 60"/>
                <p:cNvGrpSpPr/>
                <p:nvPr/>
              </p:nvGrpSpPr>
              <p:grpSpPr>
                <a:xfrm>
                  <a:off x="1673093" y="5885689"/>
                  <a:ext cx="310661" cy="310661"/>
                  <a:chOff x="10866655" y="6150726"/>
                  <a:chExt cx="310661" cy="310661"/>
                </a:xfrm>
              </p:grpSpPr>
              <p:sp>
                <p:nvSpPr>
                  <p:cNvPr id="62" name="Oval 61"/>
                  <p:cNvSpPr/>
                  <p:nvPr/>
                </p:nvSpPr>
                <p:spPr bwMode="auto">
                  <a:xfrm>
                    <a:off x="10866655" y="6150726"/>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Freeform 179"/>
                  <p:cNvSpPr>
                    <a:spLocks noChangeAspect="1"/>
                  </p:cNvSpPr>
                  <p:nvPr/>
                </p:nvSpPr>
                <p:spPr bwMode="auto">
                  <a:xfrm>
                    <a:off x="10915214" y="6215293"/>
                    <a:ext cx="213546" cy="181529"/>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00" b="0" i="0" u="none" strike="noStrike" kern="0" cap="none" spc="-51" normalizeH="0" baseline="0" noProof="0" dirty="0" err="1">
                      <a:ln>
                        <a:noFill/>
                      </a:ln>
                      <a:solidFill>
                        <a:schemeClr val="tx1"/>
                      </a:solidFill>
                      <a:effectLst/>
                      <a:uLnTx/>
                      <a:uFillTx/>
                      <a:ea typeface="Segoe UI" pitchFamily="34" charset="0"/>
                      <a:cs typeface="Segoe UI" pitchFamily="34" charset="0"/>
                    </a:endParaRPr>
                  </a:p>
                </p:txBody>
              </p:sp>
            </p:grpSp>
            <p:grpSp>
              <p:nvGrpSpPr>
                <p:cNvPr id="65" name="Group 64"/>
                <p:cNvGrpSpPr/>
                <p:nvPr/>
              </p:nvGrpSpPr>
              <p:grpSpPr>
                <a:xfrm>
                  <a:off x="1673093" y="5527523"/>
                  <a:ext cx="310661" cy="310661"/>
                  <a:chOff x="8541769" y="5859059"/>
                  <a:chExt cx="310661" cy="310661"/>
                </a:xfrm>
              </p:grpSpPr>
              <p:sp>
                <p:nvSpPr>
                  <p:cNvPr id="66" name="Oval 65"/>
                  <p:cNvSpPr/>
                  <p:nvPr/>
                </p:nvSpPr>
                <p:spPr bwMode="auto">
                  <a:xfrm>
                    <a:off x="8541769" y="5859059"/>
                    <a:ext cx="310661" cy="310661"/>
                  </a:xfrm>
                  <a:prstGeom prst="ellipse">
                    <a:avLst/>
                  </a:prstGeom>
                  <a:solidFill>
                    <a:srgbClr val="F8F8F8"/>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66"/>
                  <p:cNvGrpSpPr/>
                  <p:nvPr/>
                </p:nvGrpSpPr>
                <p:grpSpPr>
                  <a:xfrm>
                    <a:off x="8568339" y="5920528"/>
                    <a:ext cx="257522" cy="187722"/>
                    <a:chOff x="4516530" y="2545585"/>
                    <a:chExt cx="1143001" cy="804867"/>
                  </a:xfrm>
                  <a:solidFill>
                    <a:schemeClr val="bg1">
                      <a:lumMod val="50000"/>
                    </a:schemeClr>
                  </a:solidFill>
                </p:grpSpPr>
                <p:sp>
                  <p:nvSpPr>
                    <p:cNvPr id="77" name="Freeform 174"/>
                    <p:cNvSpPr>
                      <a:spLocks/>
                    </p:cNvSpPr>
                    <p:nvPr/>
                  </p:nvSpPr>
                  <p:spPr bwMode="auto">
                    <a:xfrm>
                      <a:off x="4516530" y="2545585"/>
                      <a:ext cx="1143001" cy="634999"/>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ndParaRPr>
                    </a:p>
                  </p:txBody>
                </p:sp>
                <p:sp>
                  <p:nvSpPr>
                    <p:cNvPr id="78" name="Freeform 199"/>
                    <p:cNvSpPr>
                      <a:spLocks/>
                    </p:cNvSpPr>
                    <p:nvPr/>
                  </p:nvSpPr>
                  <p:spPr bwMode="auto">
                    <a:xfrm>
                      <a:off x="4991188" y="2694813"/>
                      <a:ext cx="468314" cy="65563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1"/>
                    </a:solidFill>
                    <a:ln w="3175">
                      <a:solidFill>
                        <a:schemeClr val="bg1"/>
                      </a:solid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ysClr val="windowText" lastClr="000000"/>
                        </a:solidFill>
                        <a:effectLst/>
                        <a:uLnTx/>
                        <a:uFillTx/>
                      </a:endParaRPr>
                    </a:p>
                  </p:txBody>
                </p:sp>
              </p:grpSp>
            </p:grpSp>
          </p:grpSp>
          <p:grpSp>
            <p:nvGrpSpPr>
              <p:cNvPr id="96" name="Group 95"/>
              <p:cNvGrpSpPr/>
              <p:nvPr/>
            </p:nvGrpSpPr>
            <p:grpSpPr>
              <a:xfrm>
                <a:off x="942236" y="1712126"/>
                <a:ext cx="495769" cy="437237"/>
                <a:chOff x="6516612" y="1727835"/>
                <a:chExt cx="495769" cy="437237"/>
              </a:xfrm>
            </p:grpSpPr>
            <p:grpSp>
              <p:nvGrpSpPr>
                <p:cNvPr id="97" name="Group 96"/>
                <p:cNvGrpSpPr/>
                <p:nvPr/>
              </p:nvGrpSpPr>
              <p:grpSpPr>
                <a:xfrm>
                  <a:off x="6516612" y="1803042"/>
                  <a:ext cx="495769" cy="362030"/>
                  <a:chOff x="6516612" y="1803042"/>
                  <a:chExt cx="495769" cy="362030"/>
                </a:xfrm>
              </p:grpSpPr>
              <p:sp>
                <p:nvSpPr>
                  <p:cNvPr id="100" name="Round Same Side Corner Rectangle 11"/>
                  <p:cNvSpPr>
                    <a:spLocks noChangeAspect="1"/>
                  </p:cNvSpPr>
                  <p:nvPr/>
                </p:nvSpPr>
                <p:spPr>
                  <a:xfrm>
                    <a:off x="6516612"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1" name="Round Same Side Corner Rectangle 11"/>
                  <p:cNvSpPr>
                    <a:spLocks noChangeAspect="1"/>
                  </p:cNvSpPr>
                  <p:nvPr/>
                </p:nvSpPr>
                <p:spPr>
                  <a:xfrm>
                    <a:off x="6685729"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2" name="Round Same Side Corner Rectangle 11"/>
                  <p:cNvSpPr>
                    <a:spLocks noChangeAspect="1"/>
                  </p:cNvSpPr>
                  <p:nvPr/>
                </p:nvSpPr>
                <p:spPr>
                  <a:xfrm>
                    <a:off x="6855966" y="2052014"/>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3" name="Round Same Side Corner Rectangle 11"/>
                  <p:cNvSpPr>
                    <a:spLocks noChangeAspect="1"/>
                  </p:cNvSpPr>
                  <p:nvPr/>
                </p:nvSpPr>
                <p:spPr>
                  <a:xfrm>
                    <a:off x="6685729"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4" name="Round Same Side Corner Rectangle 11"/>
                  <p:cNvSpPr>
                    <a:spLocks noChangeAspect="1"/>
                  </p:cNvSpPr>
                  <p:nvPr/>
                </p:nvSpPr>
                <p:spPr>
                  <a:xfrm>
                    <a:off x="6855966" y="1927528"/>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5" name="Round Same Side Corner Rectangle 11"/>
                  <p:cNvSpPr>
                    <a:spLocks noChangeAspect="1"/>
                  </p:cNvSpPr>
                  <p:nvPr/>
                </p:nvSpPr>
                <p:spPr>
                  <a:xfrm>
                    <a:off x="6685729"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sp>
                <p:nvSpPr>
                  <p:cNvPr id="106" name="Round Same Side Corner Rectangle 11"/>
                  <p:cNvSpPr>
                    <a:spLocks noChangeAspect="1"/>
                  </p:cNvSpPr>
                  <p:nvPr/>
                </p:nvSpPr>
                <p:spPr>
                  <a:xfrm>
                    <a:off x="6855966" y="1803042"/>
                    <a:ext cx="156415" cy="113058"/>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accent3"/>
                      </a:solidFill>
                      <a:effectLst/>
                      <a:uLnTx/>
                      <a:uFillTx/>
                      <a:latin typeface="Segoe"/>
                      <a:ea typeface="+mn-ea"/>
                      <a:cs typeface="+mn-cs"/>
                    </a:endParaRPr>
                  </a:p>
                </p:txBody>
              </p:sp>
            </p:grpSp>
            <p:sp>
              <p:nvSpPr>
                <p:cNvPr id="98" name="Isosceles Triangle 341"/>
                <p:cNvSpPr/>
                <p:nvPr/>
              </p:nvSpPr>
              <p:spPr bwMode="auto">
                <a:xfrm rot="5400000">
                  <a:off x="6540088" y="1704359"/>
                  <a:ext cx="431596" cy="478548"/>
                </a:xfrm>
                <a:prstGeom prst="triangle">
                  <a:avLst>
                    <a:gd name="adj" fmla="val 0"/>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9" name="Straight Arrow Connector 98"/>
                <p:cNvCxnSpPr/>
                <p:nvPr/>
              </p:nvCxnSpPr>
              <p:spPr>
                <a:xfrm flipV="1">
                  <a:off x="6516612" y="1727835"/>
                  <a:ext cx="478548" cy="431596"/>
                </a:xfrm>
                <a:prstGeom prst="straightConnector1">
                  <a:avLst/>
                </a:prstGeom>
                <a:ln w="28575">
                  <a:solidFill>
                    <a:schemeClr val="accent1"/>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grpSp>
      <p:pic>
        <p:nvPicPr>
          <p:cNvPr id="107" name="Picture Placeholder 2"/>
          <p:cNvPicPr>
            <a:picLocks noChangeAspect="1"/>
          </p:cNvPicPr>
          <p:nvPr/>
        </p:nvPicPr>
        <p:blipFill rotWithShape="1">
          <a:blip r:embed="rId3">
            <a:extLst>
              <a:ext uri="{28A0092B-C50C-407E-A947-70E740481C1C}">
                <a14:useLocalDpi xmlns:a14="http://schemas.microsoft.com/office/drawing/2010/main"/>
              </a:ext>
            </a:extLst>
          </a:blip>
          <a:srcRect l="48510" r="-48510"/>
          <a:stretch/>
        </p:blipFill>
        <p:spPr>
          <a:xfrm>
            <a:off x="6311777" y="-1"/>
            <a:ext cx="12436475" cy="6994525"/>
          </a:xfrm>
          <a:prstGeom prst="rect">
            <a:avLst/>
          </a:prstGeom>
        </p:spPr>
      </p:pic>
    </p:spTree>
    <p:extLst>
      <p:ext uri="{BB962C8B-B14F-4D97-AF65-F5344CB8AC3E}">
        <p14:creationId xmlns:p14="http://schemas.microsoft.com/office/powerpoint/2010/main" val="3775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8228071" y="2392470"/>
            <a:ext cx="3775978"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2377440" rIns="186521" bIns="149217" numCol="1" spcCol="0" rtlCol="0" fromWordArt="0" anchor="t" anchorCtr="0" forceAA="0" compatLnSpc="1">
            <a:prstTxWarp prst="textNoShape">
              <a:avLst/>
            </a:prstTxWarp>
            <a:noAutofit/>
          </a:bodyPr>
          <a:lstStyle/>
          <a:p>
            <a:pPr lvl="0" defTabSz="932597"/>
            <a:r>
              <a:rPr lang="en-US" sz="2800" kern="0" dirty="0">
                <a:solidFill>
                  <a:schemeClr val="accent3"/>
                </a:solidFill>
                <a:latin typeface="+mj-lt"/>
              </a:rPr>
              <a:t>Cloud Security</a:t>
            </a:r>
          </a:p>
          <a:p>
            <a:pPr lvl="0" defTabSz="932597">
              <a:spcBef>
                <a:spcPts val="300"/>
              </a:spcBef>
            </a:pPr>
            <a:r>
              <a:rPr lang="en-US" sz="1600" kern="0" dirty="0">
                <a:solidFill>
                  <a:schemeClr val="tx1"/>
                </a:solidFill>
              </a:rPr>
              <a:t>Azure Security Center</a:t>
            </a:r>
          </a:p>
          <a:p>
            <a:pPr lvl="0" defTabSz="932597">
              <a:spcBef>
                <a:spcPts val="300"/>
              </a:spcBef>
            </a:pPr>
            <a:r>
              <a:rPr lang="en-US" sz="1600" kern="0" dirty="0">
                <a:solidFill>
                  <a:schemeClr val="tx1"/>
                </a:solidFill>
              </a:rPr>
              <a:t>Azure Active Directory</a:t>
            </a:r>
          </a:p>
          <a:p>
            <a:pPr lvl="0" defTabSz="932597">
              <a:spcBef>
                <a:spcPts val="300"/>
              </a:spcBef>
            </a:pPr>
            <a:r>
              <a:rPr lang="en-US" sz="1600" kern="0" dirty="0">
                <a:solidFill>
                  <a:schemeClr val="tx1"/>
                </a:solidFill>
              </a:rPr>
              <a:t>Key Vault</a:t>
            </a:r>
          </a:p>
          <a:p>
            <a:pPr lvl="0" defTabSz="932597">
              <a:spcBef>
                <a:spcPts val="300"/>
              </a:spcBef>
            </a:pPr>
            <a:r>
              <a:rPr lang="en-US" sz="1600" kern="0" dirty="0">
                <a:solidFill>
                  <a:schemeClr val="tx1"/>
                </a:solidFill>
              </a:rPr>
              <a:t>Policy-Based Access Control</a:t>
            </a:r>
          </a:p>
        </p:txBody>
      </p:sp>
      <p:sp>
        <p:nvSpPr>
          <p:cNvPr id="147" name="Rectangle 146"/>
          <p:cNvSpPr/>
          <p:nvPr/>
        </p:nvSpPr>
        <p:spPr bwMode="auto">
          <a:xfrm>
            <a:off x="3832964" y="2392470"/>
            <a:ext cx="4311138"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lvl="0" defTabSz="932597"/>
            <a:r>
              <a:rPr lang="en-US" sz="2800" kern="0" dirty="0">
                <a:solidFill>
                  <a:schemeClr val="accent4"/>
                </a:solidFill>
                <a:latin typeface="+mj-lt"/>
              </a:rPr>
              <a:t>Connection Security</a:t>
            </a:r>
          </a:p>
          <a:p>
            <a:pPr lvl="0" defTabSz="932597">
              <a:spcBef>
                <a:spcPts val="300"/>
              </a:spcBef>
            </a:pPr>
            <a:r>
              <a:rPr lang="en-US" sz="1600" kern="0" dirty="0">
                <a:solidFill>
                  <a:schemeClr val="tx1"/>
                </a:solidFill>
              </a:rPr>
              <a:t>X.509/TLS-Based Handshake and Encryption</a:t>
            </a:r>
          </a:p>
        </p:txBody>
      </p:sp>
      <p:sp>
        <p:nvSpPr>
          <p:cNvPr id="149" name="Rectangle 148"/>
          <p:cNvSpPr/>
          <p:nvPr/>
        </p:nvSpPr>
        <p:spPr bwMode="auto">
          <a:xfrm>
            <a:off x="428626" y="2392470"/>
            <a:ext cx="3291604" cy="4158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377440" rIns="186521" bIns="0" numCol="1" spcCol="0" rtlCol="0" fromWordArt="0" anchor="t" anchorCtr="0" forceAA="0" compatLnSpc="1">
            <a:prstTxWarp prst="textNoShape">
              <a:avLst/>
            </a:prstTxWarp>
            <a:noAutofit/>
          </a:bodyPr>
          <a:lstStyle/>
          <a:p>
            <a:pPr lvl="0" defTabSz="932597"/>
            <a:r>
              <a:rPr lang="en-US" sz="2800" kern="0" dirty="0">
                <a:solidFill>
                  <a:schemeClr val="accent1"/>
                </a:solidFill>
                <a:latin typeface="+mj-lt"/>
              </a:rPr>
              <a:t>Device Security</a:t>
            </a:r>
          </a:p>
          <a:p>
            <a:pPr lvl="0" defTabSz="932597">
              <a:spcBef>
                <a:spcPts val="300"/>
              </a:spcBef>
            </a:pPr>
            <a:r>
              <a:rPr lang="en-US" sz="1600" kern="0" dirty="0">
                <a:solidFill>
                  <a:schemeClr val="tx1"/>
                </a:solidFill>
              </a:rPr>
              <a:t>Device Provisioning and Authorization</a:t>
            </a:r>
          </a:p>
        </p:txBody>
      </p:sp>
      <p:sp>
        <p:nvSpPr>
          <p:cNvPr id="2" name="Title 1"/>
          <p:cNvSpPr>
            <a:spLocks noGrp="1"/>
          </p:cNvSpPr>
          <p:nvPr>
            <p:ph type="title"/>
          </p:nvPr>
        </p:nvSpPr>
        <p:spPr/>
        <p:txBody>
          <a:bodyPr/>
          <a:lstStyle/>
          <a:p>
            <a:r>
              <a:rPr lang="en-US" dirty="0"/>
              <a:t>Gain defense in depth with Azure IoT Suite security</a:t>
            </a:r>
          </a:p>
        </p:txBody>
      </p:sp>
      <p:grpSp>
        <p:nvGrpSpPr>
          <p:cNvPr id="5" name="Group 4"/>
          <p:cNvGrpSpPr/>
          <p:nvPr/>
        </p:nvGrpSpPr>
        <p:grpSpPr>
          <a:xfrm>
            <a:off x="987006" y="2451228"/>
            <a:ext cx="2328964" cy="2297409"/>
            <a:chOff x="987006" y="2451228"/>
            <a:chExt cx="2328964" cy="2297409"/>
          </a:xfrm>
        </p:grpSpPr>
        <p:sp>
          <p:nvSpPr>
            <p:cNvPr id="11" name="Oval 10"/>
            <p:cNvSpPr/>
            <p:nvPr/>
          </p:nvSpPr>
          <p:spPr bwMode="auto">
            <a:xfrm>
              <a:off x="1028631" y="2597523"/>
              <a:ext cx="2138219" cy="2138219"/>
            </a:xfrm>
            <a:prstGeom prst="ellipse">
              <a:avLst/>
            </a:prstGeom>
            <a:noFill/>
            <a:ln w="5080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44" name="Oval 143"/>
            <p:cNvSpPr/>
            <p:nvPr/>
          </p:nvSpPr>
          <p:spPr bwMode="auto">
            <a:xfrm>
              <a:off x="2396706" y="24512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45" name="Oval 144"/>
            <p:cNvSpPr/>
            <p:nvPr/>
          </p:nvSpPr>
          <p:spPr bwMode="auto">
            <a:xfrm>
              <a:off x="987006" y="24512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9" name="Oval 8"/>
            <p:cNvSpPr/>
            <p:nvPr/>
          </p:nvSpPr>
          <p:spPr bwMode="auto">
            <a:xfrm>
              <a:off x="1005771" y="3950023"/>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10" name="Oval 9"/>
            <p:cNvSpPr/>
            <p:nvPr/>
          </p:nvSpPr>
          <p:spPr bwMode="auto">
            <a:xfrm>
              <a:off x="2517356" y="3937128"/>
              <a:ext cx="798614" cy="79861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29" name="VEHICLE TRACKING"/>
            <p:cNvSpPr>
              <a:spLocks noChangeAspect="1"/>
            </p:cNvSpPr>
            <p:nvPr/>
          </p:nvSpPr>
          <p:spPr bwMode="auto">
            <a:xfrm>
              <a:off x="1130854" y="4165663"/>
              <a:ext cx="456544" cy="341545"/>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117" tIns="47558" rIns="47558" bIns="95117" numCol="1" spcCol="0" rtlCol="0" fromWordArt="0" anchor="b" anchorCtr="0" forceAA="0" compatLnSpc="1">
              <a:prstTxWarp prst="textNoShape">
                <a:avLst/>
              </a:prstTxWarp>
              <a:noAutofit/>
            </a:bodyPr>
            <a:lstStyle/>
            <a:p>
              <a:pPr algn="ctr" defTabSz="950843" fontAlgn="base">
                <a:spcBef>
                  <a:spcPct val="0"/>
                </a:spcBef>
                <a:spcAft>
                  <a:spcPct val="0"/>
                </a:spcAft>
              </a:pPr>
              <a:endParaRPr lang="en-US" sz="1873" kern="0" spc="-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p:cNvGrpSpPr/>
            <p:nvPr/>
          </p:nvGrpSpPr>
          <p:grpSpPr>
            <a:xfrm>
              <a:off x="2537753" y="2619152"/>
              <a:ext cx="469104" cy="388110"/>
              <a:chOff x="3427203" y="1415129"/>
              <a:chExt cx="822983" cy="680888"/>
            </a:xfrm>
            <a:solidFill>
              <a:schemeClr val="accent1"/>
            </a:solidFill>
          </p:grpSpPr>
          <p:sp>
            <p:nvSpPr>
              <p:cNvPr id="40" name="Freeform 5"/>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1" name="Oval 6"/>
              <p:cNvSpPr>
                <a:spLocks noChangeArrowheads="1"/>
              </p:cNvSpPr>
              <p:nvPr/>
            </p:nvSpPr>
            <p:spPr bwMode="auto">
              <a:xfrm>
                <a:off x="3907652" y="1504181"/>
                <a:ext cx="43380" cy="45592"/>
              </a:xfrm>
              <a:prstGeom prst="ellipse">
                <a:avLst/>
              </a:pr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2" name="Freeform 7"/>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3" name="Oval 8"/>
              <p:cNvSpPr>
                <a:spLocks noChangeArrowheads="1"/>
              </p:cNvSpPr>
              <p:nvPr/>
            </p:nvSpPr>
            <p:spPr bwMode="auto">
              <a:xfrm>
                <a:off x="3498002" y="1489269"/>
                <a:ext cx="59339" cy="62635"/>
              </a:xfrm>
              <a:prstGeom prst="ellipse">
                <a:avLst/>
              </a:pr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4" name="Freeform 9"/>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5" name="Freeform 10"/>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6" name="Freeform 11"/>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7" name="Freeform 12"/>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sp>
            <p:nvSpPr>
              <p:cNvPr id="48" name="Freeform 13"/>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solidFill>
                <a:schemeClr val="accent1"/>
              </a:solidFill>
              <a:ln w="22225">
                <a:noFill/>
                <a:round/>
                <a:headEnd/>
                <a:tailEnd/>
              </a:ln>
              <a:extLst/>
            </p:spPr>
            <p:txBody>
              <a:bodyPr vert="horz" wrap="square" lIns="93234" tIns="46616" rIns="93234" bIns="46616" numCol="1" anchor="t" anchorCtr="0" compatLnSpc="1">
                <a:prstTxWarp prst="textNoShape">
                  <a:avLst/>
                </a:prstTxWarp>
              </a:bodyPr>
              <a:lstStyle/>
              <a:p>
                <a:pPr defTabSz="950883"/>
                <a:endParaRPr lang="en-US" sz="2289" kern="0" dirty="0">
                  <a:solidFill>
                    <a:prstClr val="black"/>
                  </a:solidFill>
                </a:endParaRPr>
              </a:p>
            </p:txBody>
          </p:sp>
        </p:grpSp>
        <p:sp>
          <p:nvSpPr>
            <p:cNvPr id="49" name="Rectangle 25"/>
            <p:cNvSpPr>
              <a:spLocks noChangeAspect="1"/>
            </p:cNvSpPr>
            <p:nvPr/>
          </p:nvSpPr>
          <p:spPr bwMode="auto">
            <a:xfrm>
              <a:off x="1121233" y="2708593"/>
              <a:ext cx="493628" cy="341872"/>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530" kern="0" spc="-51" dirty="0" err="1">
                <a:solidFill>
                  <a:schemeClr val="accent2"/>
                </a:solidFill>
                <a:latin typeface="Segoe UI" pitchFamily="34" charset="0"/>
                <a:ea typeface="Segoe UI" pitchFamily="34" charset="0"/>
                <a:cs typeface="Segoe UI" pitchFamily="34" charset="0"/>
              </a:endParaRPr>
            </a:p>
          </p:txBody>
        </p:sp>
      </p:grpSp>
      <p:grpSp>
        <p:nvGrpSpPr>
          <p:cNvPr id="12" name="Group 11"/>
          <p:cNvGrpSpPr/>
          <p:nvPr/>
        </p:nvGrpSpPr>
        <p:grpSpPr>
          <a:xfrm>
            <a:off x="8509955" y="2496737"/>
            <a:ext cx="3293640" cy="1965698"/>
            <a:chOff x="8509955" y="2496737"/>
            <a:chExt cx="3293640" cy="1965698"/>
          </a:xfrm>
        </p:grpSpPr>
        <p:sp>
          <p:nvSpPr>
            <p:cNvPr id="61" name="Freeform 60"/>
            <p:cNvSpPr/>
            <p:nvPr/>
          </p:nvSpPr>
          <p:spPr bwMode="auto">
            <a:xfrm>
              <a:off x="8590016" y="2496737"/>
              <a:ext cx="3213579" cy="1965698"/>
            </a:xfrm>
            <a:custGeom>
              <a:avLst/>
              <a:gdLst>
                <a:gd name="connsiteX0" fmla="*/ 0 w 4135535"/>
                <a:gd name="connsiteY0" fmla="*/ 1718038 h 2529644"/>
                <a:gd name="connsiteX1" fmla="*/ 0 w 4135535"/>
                <a:gd name="connsiteY1" fmla="*/ 1718039 h 2529644"/>
                <a:gd name="connsiteX2" fmla="*/ 0 w 4135535"/>
                <a:gd name="connsiteY2" fmla="*/ 1718039 h 2529644"/>
                <a:gd name="connsiteX3" fmla="*/ 2787327 w 4135535"/>
                <a:gd name="connsiteY3" fmla="*/ 0 h 2529644"/>
                <a:gd name="connsiteX4" fmla="*/ 3645761 w 4135535"/>
                <a:gd name="connsiteY4" fmla="*/ 858434 h 2529644"/>
                <a:gd name="connsiteX5" fmla="*/ 3634683 w 4135535"/>
                <a:gd name="connsiteY5" fmla="*/ 968325 h 2529644"/>
                <a:gd name="connsiteX6" fmla="*/ 3639843 w 4135535"/>
                <a:gd name="connsiteY6" fmla="*/ 970214 h 2529644"/>
                <a:gd name="connsiteX7" fmla="*/ 4135535 w 4135535"/>
                <a:gd name="connsiteY7" fmla="*/ 1718039 h 2529644"/>
                <a:gd name="connsiteX8" fmla="*/ 4135534 w 4135535"/>
                <a:gd name="connsiteY8" fmla="*/ 1718039 h 2529644"/>
                <a:gd name="connsiteX9" fmla="*/ 3323929 w 4135535"/>
                <a:gd name="connsiteY9" fmla="*/ 2529644 h 2529644"/>
                <a:gd name="connsiteX10" fmla="*/ 811605 w 4135535"/>
                <a:gd name="connsiteY10" fmla="*/ 2529643 h 2529644"/>
                <a:gd name="connsiteX11" fmla="*/ 16489 w 4135535"/>
                <a:gd name="connsiteY11" fmla="*/ 1881605 h 2529644"/>
                <a:gd name="connsiteX12" fmla="*/ 0 w 4135535"/>
                <a:gd name="connsiteY12" fmla="*/ 1718039 h 2529644"/>
                <a:gd name="connsiteX13" fmla="*/ 16489 w 4135535"/>
                <a:gd name="connsiteY13" fmla="*/ 1554472 h 2529644"/>
                <a:gd name="connsiteX14" fmla="*/ 811605 w 4135535"/>
                <a:gd name="connsiteY14" fmla="*/ 906434 h 2529644"/>
                <a:gd name="connsiteX15" fmla="*/ 929688 w 4135535"/>
                <a:gd name="connsiteY15" fmla="*/ 906434 h 2529644"/>
                <a:gd name="connsiteX16" fmla="*/ 959711 w 4135535"/>
                <a:gd name="connsiteY16" fmla="*/ 809715 h 2529644"/>
                <a:gd name="connsiteX17" fmla="*/ 1613728 w 4135535"/>
                <a:gd name="connsiteY17" fmla="*/ 376204 h 2529644"/>
                <a:gd name="connsiteX18" fmla="*/ 2010582 w 4135535"/>
                <a:gd name="connsiteY18" fmla="*/ 497426 h 2529644"/>
                <a:gd name="connsiteX19" fmla="*/ 2010826 w 4135535"/>
                <a:gd name="connsiteY19" fmla="*/ 497628 h 2529644"/>
                <a:gd name="connsiteX20" fmla="*/ 2075500 w 4135535"/>
                <a:gd name="connsiteY20" fmla="*/ 378476 h 2529644"/>
                <a:gd name="connsiteX21" fmla="*/ 2787327 w 4135535"/>
                <a:gd name="connsiteY21" fmla="*/ 0 h 252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5535" h="2529644">
                  <a:moveTo>
                    <a:pt x="0" y="1718038"/>
                  </a:moveTo>
                  <a:lnTo>
                    <a:pt x="0" y="1718039"/>
                  </a:lnTo>
                  <a:lnTo>
                    <a:pt x="0" y="1718039"/>
                  </a:lnTo>
                  <a:close/>
                  <a:moveTo>
                    <a:pt x="2787327" y="0"/>
                  </a:moveTo>
                  <a:cubicBezTo>
                    <a:pt x="3261427" y="0"/>
                    <a:pt x="3645761" y="384334"/>
                    <a:pt x="3645761" y="858434"/>
                  </a:cubicBezTo>
                  <a:lnTo>
                    <a:pt x="3634683" y="968325"/>
                  </a:lnTo>
                  <a:lnTo>
                    <a:pt x="3639843" y="970214"/>
                  </a:lnTo>
                  <a:cubicBezTo>
                    <a:pt x="3931141" y="1093422"/>
                    <a:pt x="4135535" y="1381861"/>
                    <a:pt x="4135535" y="1718039"/>
                  </a:cubicBezTo>
                  <a:lnTo>
                    <a:pt x="4135534" y="1718039"/>
                  </a:lnTo>
                  <a:cubicBezTo>
                    <a:pt x="4135534" y="2166276"/>
                    <a:pt x="3772166" y="2529644"/>
                    <a:pt x="3323929" y="2529644"/>
                  </a:cubicBezTo>
                  <a:lnTo>
                    <a:pt x="811605" y="2529643"/>
                  </a:lnTo>
                  <a:cubicBezTo>
                    <a:pt x="419397" y="2529643"/>
                    <a:pt x="92168" y="2251440"/>
                    <a:pt x="16489" y="1881605"/>
                  </a:cubicBezTo>
                  <a:lnTo>
                    <a:pt x="0" y="1718039"/>
                  </a:lnTo>
                  <a:lnTo>
                    <a:pt x="16489" y="1554472"/>
                  </a:lnTo>
                  <a:cubicBezTo>
                    <a:pt x="92168" y="1184638"/>
                    <a:pt x="419397" y="906434"/>
                    <a:pt x="811605" y="906434"/>
                  </a:cubicBezTo>
                  <a:lnTo>
                    <a:pt x="929688" y="906434"/>
                  </a:lnTo>
                  <a:lnTo>
                    <a:pt x="959711" y="809715"/>
                  </a:lnTo>
                  <a:cubicBezTo>
                    <a:pt x="1067464" y="554959"/>
                    <a:pt x="1319721" y="376204"/>
                    <a:pt x="1613728" y="376204"/>
                  </a:cubicBezTo>
                  <a:cubicBezTo>
                    <a:pt x="1760732" y="376204"/>
                    <a:pt x="1897298" y="420893"/>
                    <a:pt x="2010582" y="497426"/>
                  </a:cubicBezTo>
                  <a:lnTo>
                    <a:pt x="2010826" y="497628"/>
                  </a:lnTo>
                  <a:lnTo>
                    <a:pt x="2075500" y="378476"/>
                  </a:lnTo>
                  <a:cubicBezTo>
                    <a:pt x="2229767" y="150131"/>
                    <a:pt x="2491014" y="0"/>
                    <a:pt x="2787327" y="0"/>
                  </a:cubicBezTo>
                  <a:close/>
                </a:path>
              </a:pathLst>
            </a:custGeom>
            <a:noFill/>
            <a:ln w="412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63" name="Oval 62"/>
            <p:cNvSpPr/>
            <p:nvPr/>
          </p:nvSpPr>
          <p:spPr bwMode="auto">
            <a:xfrm>
              <a:off x="8509955" y="3223925"/>
              <a:ext cx="791852" cy="791852"/>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56" name="Trusted"/>
            <p:cNvSpPr>
              <a:spLocks noChangeAspect="1" noEditPoints="1"/>
            </p:cNvSpPr>
            <p:nvPr/>
          </p:nvSpPr>
          <p:spPr bwMode="auto">
            <a:xfrm>
              <a:off x="8655779" y="3304690"/>
              <a:ext cx="304166" cy="450051"/>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3"/>
            </a:solidFill>
            <a:ln w="38100">
              <a:noFill/>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sp>
          <p:nvSpPr>
            <p:cNvPr id="167" name="Freeform 166"/>
            <p:cNvSpPr>
              <a:spLocks noChangeAspect="1"/>
            </p:cNvSpPr>
            <p:nvPr/>
          </p:nvSpPr>
          <p:spPr bwMode="auto">
            <a:xfrm rot="5280000">
              <a:off x="9066869" y="3859600"/>
              <a:ext cx="197830" cy="25155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68" name="Group 167"/>
            <p:cNvGrpSpPr/>
            <p:nvPr/>
          </p:nvGrpSpPr>
          <p:grpSpPr>
            <a:xfrm>
              <a:off x="10010878" y="3882133"/>
              <a:ext cx="214130" cy="220448"/>
              <a:chOff x="2296894" y="-3310276"/>
              <a:chExt cx="484187" cy="498475"/>
            </a:xfrm>
            <a:solidFill>
              <a:schemeClr val="accent3"/>
            </a:solidFill>
          </p:grpSpPr>
          <p:sp>
            <p:nvSpPr>
              <p:cNvPr id="1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78" name="Line 181"/>
            <p:cNvSpPr>
              <a:spLocks noChangeShapeType="1"/>
            </p:cNvSpPr>
            <p:nvPr/>
          </p:nvSpPr>
          <p:spPr bwMode="auto">
            <a:xfrm>
              <a:off x="9270201" y="3992357"/>
              <a:ext cx="168496"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0" name="Line 183"/>
            <p:cNvSpPr>
              <a:spLocks noChangeShapeType="1"/>
            </p:cNvSpPr>
            <p:nvPr/>
          </p:nvSpPr>
          <p:spPr bwMode="auto">
            <a:xfrm>
              <a:off x="10228519" y="3992357"/>
              <a:ext cx="203599"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82" name="Group 181"/>
            <p:cNvGrpSpPr/>
            <p:nvPr/>
          </p:nvGrpSpPr>
          <p:grpSpPr>
            <a:xfrm>
              <a:off x="10020005" y="3510741"/>
              <a:ext cx="202897" cy="176219"/>
              <a:chOff x="2317532" y="-4150064"/>
              <a:chExt cx="458787" cy="398463"/>
            </a:xfrm>
            <a:solidFill>
              <a:schemeClr val="accent3"/>
            </a:solidFill>
          </p:grpSpPr>
          <p:sp>
            <p:nvSpPr>
              <p:cNvPr id="183"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4"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5"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86"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188" name="Freeform 190"/>
            <p:cNvSpPr>
              <a:spLocks noEditPoints="1"/>
            </p:cNvSpPr>
            <p:nvPr/>
          </p:nvSpPr>
          <p:spPr bwMode="auto">
            <a:xfrm>
              <a:off x="10959367" y="3508636"/>
              <a:ext cx="137604" cy="179729"/>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0" name="Freeform 192"/>
            <p:cNvSpPr>
              <a:spLocks/>
            </p:cNvSpPr>
            <p:nvPr/>
          </p:nvSpPr>
          <p:spPr bwMode="auto">
            <a:xfrm>
              <a:off x="10679946" y="3815437"/>
              <a:ext cx="348224" cy="166389"/>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2" name="Freeform 194"/>
            <p:cNvSpPr>
              <a:spLocks/>
            </p:cNvSpPr>
            <p:nvPr/>
          </p:nvSpPr>
          <p:spPr bwMode="auto">
            <a:xfrm>
              <a:off x="9626850" y="3599201"/>
              <a:ext cx="341905" cy="282932"/>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4" name="Group 3"/>
            <p:cNvGrpSpPr/>
            <p:nvPr/>
          </p:nvGrpSpPr>
          <p:grpSpPr>
            <a:xfrm>
              <a:off x="10460902" y="3170942"/>
              <a:ext cx="224660" cy="199386"/>
              <a:chOff x="10460902" y="3170942"/>
              <a:chExt cx="224660" cy="199386"/>
            </a:xfrm>
            <a:solidFill>
              <a:schemeClr val="accent3"/>
            </a:solidFill>
          </p:grpSpPr>
          <p:sp>
            <p:nvSpPr>
              <p:cNvPr id="195" name="Freeform 196"/>
              <p:cNvSpPr>
                <a:spLocks noEditPoints="1"/>
              </p:cNvSpPr>
              <p:nvPr/>
            </p:nvSpPr>
            <p:spPr bwMode="auto">
              <a:xfrm>
                <a:off x="10460902" y="3170942"/>
                <a:ext cx="224660" cy="199386"/>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196" name="Group 195"/>
              <p:cNvGrpSpPr/>
              <p:nvPr/>
            </p:nvGrpSpPr>
            <p:grpSpPr>
              <a:xfrm>
                <a:off x="10496707" y="3187792"/>
                <a:ext cx="160772" cy="151646"/>
                <a:chOff x="3395444" y="-4880314"/>
                <a:chExt cx="363537" cy="342900"/>
              </a:xfrm>
              <a:grpFill/>
            </p:grpSpPr>
            <p:sp>
              <p:nvSpPr>
                <p:cNvPr id="197"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8"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99"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0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11" name="Freeform 213"/>
            <p:cNvSpPr>
              <a:spLocks/>
            </p:cNvSpPr>
            <p:nvPr/>
          </p:nvSpPr>
          <p:spPr bwMode="auto">
            <a:xfrm>
              <a:off x="10722069" y="3270635"/>
              <a:ext cx="306100" cy="195174"/>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4" name="Freeform 216"/>
            <p:cNvSpPr>
              <a:spLocks/>
            </p:cNvSpPr>
            <p:nvPr/>
          </p:nvSpPr>
          <p:spPr bwMode="auto">
            <a:xfrm>
              <a:off x="10121805" y="3270635"/>
              <a:ext cx="341203" cy="23378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5" name="Line 217"/>
            <p:cNvSpPr>
              <a:spLocks noChangeShapeType="1"/>
            </p:cNvSpPr>
            <p:nvPr/>
          </p:nvSpPr>
          <p:spPr bwMode="auto">
            <a:xfrm flipV="1">
              <a:off x="10573232" y="3534611"/>
              <a:ext cx="0" cy="344713"/>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17" name="Freeform 234"/>
            <p:cNvSpPr>
              <a:spLocks/>
            </p:cNvSpPr>
            <p:nvPr/>
          </p:nvSpPr>
          <p:spPr bwMode="auto">
            <a:xfrm>
              <a:off x="9149446" y="3270635"/>
              <a:ext cx="1313562" cy="569374"/>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19" name="Group 218"/>
            <p:cNvGrpSpPr/>
            <p:nvPr/>
          </p:nvGrpSpPr>
          <p:grpSpPr>
            <a:xfrm>
              <a:off x="9485033" y="3882133"/>
              <a:ext cx="283633" cy="220448"/>
              <a:chOff x="1107857" y="-3310276"/>
              <a:chExt cx="641349" cy="498475"/>
            </a:xfrm>
            <a:solidFill>
              <a:schemeClr val="accent3"/>
            </a:solidFill>
          </p:grpSpPr>
          <p:sp>
            <p:nvSpPr>
              <p:cNvPr id="22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25" name="Line 241"/>
            <p:cNvSpPr>
              <a:spLocks noChangeShapeType="1"/>
            </p:cNvSpPr>
            <p:nvPr/>
          </p:nvSpPr>
          <p:spPr bwMode="auto">
            <a:xfrm>
              <a:off x="9776389" y="3992357"/>
              <a:ext cx="188855"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27" name="Group 226"/>
            <p:cNvGrpSpPr/>
            <p:nvPr/>
          </p:nvGrpSpPr>
          <p:grpSpPr>
            <a:xfrm>
              <a:off x="11532252" y="3887048"/>
              <a:ext cx="188153" cy="188855"/>
              <a:chOff x="5737007" y="-3299164"/>
              <a:chExt cx="425450" cy="427038"/>
            </a:xfrm>
            <a:solidFill>
              <a:schemeClr val="accent3"/>
            </a:solidFill>
          </p:grpSpPr>
          <p:sp>
            <p:nvSpPr>
              <p:cNvPr id="22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29"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sp>
          <p:nvSpPr>
            <p:cNvPr id="231" name="Line 251"/>
            <p:cNvSpPr>
              <a:spLocks noChangeShapeType="1"/>
            </p:cNvSpPr>
            <p:nvPr/>
          </p:nvSpPr>
          <p:spPr bwMode="auto">
            <a:xfrm>
              <a:off x="10679946" y="3981827"/>
              <a:ext cx="805267" cy="0"/>
            </a:xfrm>
            <a:prstGeom prst="line">
              <a:avLst/>
            </a:prstGeom>
            <a:noFill/>
            <a:ln w="9525" cap="rnd">
              <a:solidFill>
                <a:schemeClr val="bg1">
                  <a:lumMod val="75000"/>
                </a:schemeClr>
              </a:solidFill>
              <a:prstDash val="solid"/>
              <a:round/>
              <a:headEnd/>
              <a:tailEnd type="triangle" w="sm" len="sm"/>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nvGrpSpPr>
            <p:cNvPr id="233" name="Group 232"/>
            <p:cNvGrpSpPr/>
            <p:nvPr/>
          </p:nvGrpSpPr>
          <p:grpSpPr>
            <a:xfrm>
              <a:off x="10921456" y="4055819"/>
              <a:ext cx="212023" cy="214832"/>
              <a:chOff x="4355882" y="-2354601"/>
              <a:chExt cx="479425" cy="485775"/>
            </a:xfrm>
            <a:solidFill>
              <a:schemeClr val="accent3"/>
            </a:solidFill>
          </p:grpSpPr>
          <p:sp>
            <p:nvSpPr>
              <p:cNvPr id="23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3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240" name="Group 239"/>
            <p:cNvGrpSpPr/>
            <p:nvPr/>
          </p:nvGrpSpPr>
          <p:grpSpPr>
            <a:xfrm>
              <a:off x="10460902" y="3882133"/>
              <a:ext cx="224660" cy="198684"/>
              <a:chOff x="3314482" y="-3310276"/>
              <a:chExt cx="508000" cy="449263"/>
            </a:xfrm>
            <a:solidFill>
              <a:schemeClr val="accent3"/>
            </a:solidFill>
          </p:grpSpPr>
          <p:sp>
            <p:nvSpPr>
              <p:cNvPr id="24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3"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4"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5"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6"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7"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8"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49"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0"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1"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2"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3"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254"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sp>
        <p:nvSpPr>
          <p:cNvPr id="269" name="TextBox 268"/>
          <p:cNvSpPr txBox="1"/>
          <p:nvPr/>
        </p:nvSpPr>
        <p:spPr>
          <a:xfrm>
            <a:off x="804914" y="1522630"/>
            <a:ext cx="2615788"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1"/>
                </a:solidFill>
              </a:rPr>
              <a:t>Securely connect millions of devices . . .</a:t>
            </a:r>
            <a:endParaRPr lang="en-US" sz="1100" kern="0" dirty="0">
              <a:solidFill>
                <a:schemeClr val="accent1"/>
              </a:solidFill>
            </a:endParaRPr>
          </a:p>
        </p:txBody>
      </p:sp>
      <p:sp>
        <p:nvSpPr>
          <p:cNvPr id="270" name="TextBox 269"/>
          <p:cNvSpPr txBox="1"/>
          <p:nvPr/>
        </p:nvSpPr>
        <p:spPr>
          <a:xfrm>
            <a:off x="4692515" y="1522630"/>
            <a:ext cx="2609433"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4"/>
                </a:solidFill>
              </a:rPr>
              <a:t>Over a secure internet connection . . .</a:t>
            </a:r>
            <a:endParaRPr lang="en-US" sz="1100" kern="0" dirty="0">
              <a:solidFill>
                <a:schemeClr val="accent4"/>
              </a:solidFill>
            </a:endParaRPr>
          </a:p>
        </p:txBody>
      </p:sp>
      <p:sp>
        <p:nvSpPr>
          <p:cNvPr id="271" name="TextBox 270"/>
          <p:cNvSpPr txBox="1"/>
          <p:nvPr/>
        </p:nvSpPr>
        <p:spPr>
          <a:xfrm>
            <a:off x="8362724" y="1522630"/>
            <a:ext cx="3506672" cy="799946"/>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kern="0" dirty="0">
                <a:solidFill>
                  <a:schemeClr val="accent3"/>
                </a:solidFill>
              </a:rPr>
              <a:t>To Microsoft Azure – built with security from the ground up</a:t>
            </a:r>
            <a:endParaRPr lang="en-US" sz="1100" kern="0" dirty="0">
              <a:solidFill>
                <a:schemeClr val="accent3"/>
              </a:solidFill>
            </a:endParaRPr>
          </a:p>
        </p:txBody>
      </p:sp>
      <p:grpSp>
        <p:nvGrpSpPr>
          <p:cNvPr id="278" name="Group 277"/>
          <p:cNvGrpSpPr/>
          <p:nvPr/>
        </p:nvGrpSpPr>
        <p:grpSpPr>
          <a:xfrm>
            <a:off x="3364155" y="3391838"/>
            <a:ext cx="4938500" cy="166199"/>
            <a:chOff x="2375136" y="2747786"/>
            <a:chExt cx="4842106" cy="162955"/>
          </a:xfrm>
          <a:solidFill>
            <a:schemeClr val="bg1">
              <a:lumMod val="95000"/>
            </a:schemeClr>
          </a:solidFill>
        </p:grpSpPr>
        <p:cxnSp>
          <p:nvCxnSpPr>
            <p:cNvPr id="279" name="Straight Arrow Connector 278"/>
            <p:cNvCxnSpPr/>
            <p:nvPr/>
          </p:nvCxnSpPr>
          <p:spPr>
            <a:xfrm flipH="1" flipV="1">
              <a:off x="2375136" y="2831130"/>
              <a:ext cx="4842106" cy="0"/>
            </a:xfrm>
            <a:prstGeom prst="straightConnector1">
              <a:avLst/>
            </a:prstGeom>
            <a:grpFill/>
            <a:ln w="9525">
              <a:solidFill>
                <a:schemeClr val="bg1">
                  <a:lumMod val="75000"/>
                </a:schemeClr>
              </a:solidFill>
              <a:headEnd type="none"/>
              <a:tailEnd type="triangle" w="sm" len="sm"/>
            </a:ln>
          </p:spPr>
        </p:cxnSp>
        <p:sp useBgFill="1">
          <p:nvSpPr>
            <p:cNvPr id="280" name="TextBox 279"/>
            <p:cNvSpPr txBox="1"/>
            <p:nvPr/>
          </p:nvSpPr>
          <p:spPr>
            <a:xfrm>
              <a:off x="3216776" y="2747786"/>
              <a:ext cx="3677811" cy="162955"/>
            </a:xfrm>
            <a:prstGeom prst="rect">
              <a:avLst/>
            </a:prstGeom>
            <a:grpFill/>
          </p:spPr>
          <p:txBody>
            <a:bodyPr wrap="none" lIns="0" tIns="0" rIns="0" bIns="0" rtlCol="0">
              <a:spAutoFit/>
            </a:bodyPr>
            <a:lstStyle/>
            <a:p>
              <a:pPr algn="just" defTabSz="932597">
                <a:lnSpc>
                  <a:spcPct val="90000"/>
                </a:lnSpc>
                <a:spcAft>
                  <a:spcPts val="612"/>
                </a:spcAft>
                <a:defRPr/>
              </a:pPr>
              <a:r>
                <a:rPr lang="en-US" sz="1200" kern="0" dirty="0">
                  <a:solidFill>
                    <a:schemeClr val="bg1">
                      <a:lumMod val="50000"/>
                      <a:alpha val="55000"/>
                    </a:schemeClr>
                  </a:solidFill>
                  <a:latin typeface="Segoe UI"/>
                </a:rPr>
                <a:t>101010101101010110100010101010101110100010111</a:t>
              </a:r>
              <a:endParaRPr lang="en-US" sz="1224" kern="0" dirty="0">
                <a:solidFill>
                  <a:schemeClr val="bg1">
                    <a:lumMod val="50000"/>
                    <a:alpha val="55000"/>
                  </a:schemeClr>
                </a:solidFill>
                <a:latin typeface="Segoe UI"/>
              </a:endParaRPr>
            </a:p>
          </p:txBody>
        </p:sp>
      </p:grpSp>
      <p:grpSp>
        <p:nvGrpSpPr>
          <p:cNvPr id="284" name="Group 283"/>
          <p:cNvGrpSpPr/>
          <p:nvPr/>
        </p:nvGrpSpPr>
        <p:grpSpPr>
          <a:xfrm>
            <a:off x="3420702" y="3669987"/>
            <a:ext cx="4938500" cy="166199"/>
            <a:chOff x="2375136" y="2747786"/>
            <a:chExt cx="4842106" cy="162955"/>
          </a:xfrm>
          <a:solidFill>
            <a:schemeClr val="bg1">
              <a:lumMod val="95000"/>
            </a:schemeClr>
          </a:solidFill>
        </p:grpSpPr>
        <p:cxnSp>
          <p:nvCxnSpPr>
            <p:cNvPr id="285" name="Straight Arrow Connector 284"/>
            <p:cNvCxnSpPr/>
            <p:nvPr/>
          </p:nvCxnSpPr>
          <p:spPr>
            <a:xfrm flipV="1">
              <a:off x="2375136" y="2831130"/>
              <a:ext cx="4842106" cy="0"/>
            </a:xfrm>
            <a:prstGeom prst="straightConnector1">
              <a:avLst/>
            </a:prstGeom>
            <a:grpFill/>
            <a:ln w="9525">
              <a:solidFill>
                <a:schemeClr val="bg1">
                  <a:lumMod val="75000"/>
                </a:schemeClr>
              </a:solidFill>
              <a:headEnd type="none"/>
              <a:tailEnd type="triangle" w="sm" len="sm"/>
            </a:ln>
          </p:spPr>
        </p:cxnSp>
        <p:sp useBgFill="1">
          <p:nvSpPr>
            <p:cNvPr id="286" name="TextBox 285"/>
            <p:cNvSpPr txBox="1"/>
            <p:nvPr/>
          </p:nvSpPr>
          <p:spPr>
            <a:xfrm>
              <a:off x="3175911" y="2747786"/>
              <a:ext cx="3759540" cy="162955"/>
            </a:xfrm>
            <a:prstGeom prst="rect">
              <a:avLst/>
            </a:prstGeom>
            <a:grpFill/>
          </p:spPr>
          <p:txBody>
            <a:bodyPr wrap="none" lIns="0" tIns="0" rIns="0" bIns="0" rtlCol="0">
              <a:spAutoFit/>
            </a:bodyPr>
            <a:lstStyle/>
            <a:p>
              <a:pPr algn="just" defTabSz="932597">
                <a:lnSpc>
                  <a:spcPct val="90000"/>
                </a:lnSpc>
                <a:spcAft>
                  <a:spcPts val="612"/>
                </a:spcAft>
                <a:defRPr/>
              </a:pPr>
              <a:r>
                <a:rPr lang="en-US" sz="1200" kern="0" dirty="0">
                  <a:solidFill>
                    <a:schemeClr val="bg1">
                      <a:lumMod val="50000"/>
                      <a:alpha val="55000"/>
                    </a:schemeClr>
                  </a:solidFill>
                  <a:latin typeface="Segoe UI"/>
                </a:rPr>
                <a:t>1010101011001010110100010101010101110100010111</a:t>
              </a:r>
            </a:p>
          </p:txBody>
        </p:sp>
      </p:grpSp>
      <p:grpSp>
        <p:nvGrpSpPr>
          <p:cNvPr id="282" name="Group 281"/>
          <p:cNvGrpSpPr/>
          <p:nvPr/>
        </p:nvGrpSpPr>
        <p:grpSpPr>
          <a:xfrm>
            <a:off x="5498291" y="3068330"/>
            <a:ext cx="1117909" cy="1117909"/>
            <a:chOff x="5455456" y="3437244"/>
            <a:chExt cx="1096089" cy="1096089"/>
          </a:xfrm>
        </p:grpSpPr>
        <p:sp>
          <p:nvSpPr>
            <p:cNvPr id="281" name="Oval 280"/>
            <p:cNvSpPr/>
            <p:nvPr/>
          </p:nvSpPr>
          <p:spPr bwMode="auto">
            <a:xfrm>
              <a:off x="5455456" y="3437244"/>
              <a:ext cx="1096089" cy="109608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kern="0" dirty="0">
                <a:gradFill>
                  <a:gsLst>
                    <a:gs pos="5417">
                      <a:schemeClr val="accent6"/>
                    </a:gs>
                    <a:gs pos="100000">
                      <a:schemeClr val="accent6"/>
                    </a:gs>
                  </a:gsLst>
                  <a:lin ang="5400000" scaled="0"/>
                </a:gradFill>
              </a:endParaRPr>
            </a:p>
          </p:txBody>
        </p:sp>
        <p:sp>
          <p:nvSpPr>
            <p:cNvPr id="55" name="Trusted"/>
            <p:cNvSpPr>
              <a:spLocks noChangeAspect="1" noEditPoints="1"/>
            </p:cNvSpPr>
            <p:nvPr/>
          </p:nvSpPr>
          <p:spPr bwMode="auto">
            <a:xfrm>
              <a:off x="5833084" y="3733137"/>
              <a:ext cx="340832" cy="504303"/>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4"/>
            </a:solidFill>
            <a:ln w="38100">
              <a:noFill/>
            </a:ln>
            <a:extLst/>
          </p:spPr>
          <p:txBody>
            <a:bodyPr vert="horz" wrap="square" lIns="93260" tIns="46630" rIns="93260" bIns="46630" numCol="1" anchor="t" anchorCtr="0" compatLnSpc="1">
              <a:prstTxWarp prst="textNoShape">
                <a:avLst/>
              </a:prstTxWarp>
            </a:bodyPr>
            <a:lstStyle/>
            <a:p>
              <a:pPr defTabSz="951304">
                <a:defRPr/>
              </a:pPr>
              <a:endParaRPr lang="en-US" sz="1836" dirty="0">
                <a:solidFill>
                  <a:srgbClr val="505050"/>
                </a:solidFill>
                <a:latin typeface="Segoe UI Semilight"/>
              </a:endParaRPr>
            </a:p>
          </p:txBody>
        </p:sp>
      </p:grpSp>
      <p:grpSp>
        <p:nvGrpSpPr>
          <p:cNvPr id="153" name="Group 152"/>
          <p:cNvGrpSpPr/>
          <p:nvPr/>
        </p:nvGrpSpPr>
        <p:grpSpPr>
          <a:xfrm>
            <a:off x="10850270" y="394348"/>
            <a:ext cx="1288273" cy="699747"/>
            <a:chOff x="11027552" y="121298"/>
            <a:chExt cx="1288273" cy="699747"/>
          </a:xfrm>
        </p:grpSpPr>
        <p:sp>
          <p:nvSpPr>
            <p:cNvPr id="154" name="Rectangle 153"/>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5"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156" name="Group 155"/>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193" name="Isosceles Triangle 192"/>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194" name="Isosceles Triangle 193"/>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158"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179"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181" name="Rectangle 180"/>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89" name="Oval 188"/>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5" name="Rectangle 35"/>
          <p:cNvSpPr>
            <a:spLocks noChangeAspect="1"/>
          </p:cNvSpPr>
          <p:nvPr/>
        </p:nvSpPr>
        <p:spPr bwMode="auto">
          <a:xfrm>
            <a:off x="2619933" y="4161315"/>
            <a:ext cx="548741" cy="340718"/>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090" tIns="47545" rIns="47545" bIns="95090" numCol="1" spcCol="0" rtlCol="0" fromWordArt="0" anchor="b" anchorCtr="0" forceAA="0" compatLnSpc="1">
            <a:prstTxWarp prst="textNoShape">
              <a:avLst/>
            </a:prstTxWarp>
            <a:noAutofit/>
          </a:bodyPr>
          <a:lstStyle/>
          <a:p>
            <a:pPr algn="ctr" defTabSz="950478" fontAlgn="base">
              <a:spcBef>
                <a:spcPct val="0"/>
              </a:spcBef>
              <a:spcAft>
                <a:spcPct val="0"/>
              </a:spcAft>
              <a:defRPr/>
            </a:pPr>
            <a:endParaRPr lang="en-US" sz="1871" spc="-52" dirty="0" err="1">
              <a:solidFill>
                <a:srgbClr val="FF8C00"/>
              </a:solidFill>
              <a:latin typeface="Segoe UI"/>
              <a:ea typeface="Segoe UI" pitchFamily="34" charset="0"/>
              <a:cs typeface="Segoe UI" pitchFamily="34" charset="0"/>
            </a:endParaRPr>
          </a:p>
        </p:txBody>
      </p:sp>
      <p:sp>
        <p:nvSpPr>
          <p:cNvPr id="123" name="Freeform 94"/>
          <p:cNvSpPr>
            <a:spLocks noChangeAspect="1"/>
          </p:cNvSpPr>
          <p:nvPr/>
        </p:nvSpPr>
        <p:spPr bwMode="auto">
          <a:xfrm>
            <a:off x="1892800" y="3447250"/>
            <a:ext cx="414229" cy="466302"/>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0065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14642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500"/>
                                        <p:tgtEl>
                                          <p:spTgt spid="146"/>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750"/>
                                        <p:tgtEl>
                                          <p:spTgt spid="1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wipe(right)">
                                      <p:cBhvr>
                                        <p:cTn id="27" dur="500"/>
                                        <p:tgtEl>
                                          <p:spTgt spid="27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7"/>
                                        </p:tgtEl>
                                        <p:attrNameLst>
                                          <p:attrName>style.visibility</p:attrName>
                                        </p:attrNameLst>
                                      </p:cBhvr>
                                      <p:to>
                                        <p:strVal val="visible"/>
                                      </p:to>
                                    </p:set>
                                    <p:animEffect transition="in" filter="fade">
                                      <p:cBhvr>
                                        <p:cTn id="30" dur="500"/>
                                        <p:tgtEl>
                                          <p:spTgt spid="147"/>
                                        </p:tgtEl>
                                      </p:cBhvr>
                                    </p:animEffect>
                                  </p:childTnLst>
                                </p:cTn>
                              </p:par>
                              <p:par>
                                <p:cTn id="31" presetID="22" presetClass="entr" presetSubtype="8" fill="hold" nodeType="withEffect">
                                  <p:stCondLst>
                                    <p:cond delay="0"/>
                                  </p:stCondLst>
                                  <p:childTnLst>
                                    <p:set>
                                      <p:cBhvr>
                                        <p:cTn id="32" dur="1" fill="hold">
                                          <p:stCondLst>
                                            <p:cond delay="0"/>
                                          </p:stCondLst>
                                        </p:cTn>
                                        <p:tgtEl>
                                          <p:spTgt spid="284"/>
                                        </p:tgtEl>
                                        <p:attrNameLst>
                                          <p:attrName>style.visibility</p:attrName>
                                        </p:attrNameLst>
                                      </p:cBhvr>
                                      <p:to>
                                        <p:strVal val="visible"/>
                                      </p:to>
                                    </p:set>
                                    <p:animEffect transition="in" filter="wipe(left)">
                                      <p:cBhvr>
                                        <p:cTn id="33" dur="500"/>
                                        <p:tgtEl>
                                          <p:spTgt spid="284"/>
                                        </p:tgtEl>
                                      </p:cBhvr>
                                    </p:animEffect>
                                  </p:childTnLst>
                                </p:cTn>
                              </p:par>
                              <p:par>
                                <p:cTn id="34" presetID="10" presetClass="entr" presetSubtype="0" fill="hold" nodeType="withEffect">
                                  <p:stCondLst>
                                    <p:cond delay="0"/>
                                  </p:stCondLst>
                                  <p:childTnLst>
                                    <p:set>
                                      <p:cBhvr>
                                        <p:cTn id="35" dur="1" fill="hold">
                                          <p:stCondLst>
                                            <p:cond delay="0"/>
                                          </p:stCondLst>
                                        </p:cTn>
                                        <p:tgtEl>
                                          <p:spTgt spid="282"/>
                                        </p:tgtEl>
                                        <p:attrNameLst>
                                          <p:attrName>style.visibility</p:attrName>
                                        </p:attrNameLst>
                                      </p:cBhvr>
                                      <p:to>
                                        <p:strVal val="visible"/>
                                      </p:to>
                                    </p:set>
                                    <p:animEffect transition="in" filter="fade">
                                      <p:cBhvr>
                                        <p:cTn id="36" dur="500"/>
                                        <p:tgtEl>
                                          <p:spTgt spid="282"/>
                                        </p:tgtEl>
                                      </p:cBhvr>
                                    </p:animEffect>
                                  </p:childTnLst>
                                </p:cTn>
                              </p:par>
                            </p:childTnLst>
                          </p:cTn>
                        </p:par>
                        <p:par>
                          <p:cTn id="37" fill="hold">
                            <p:stCondLst>
                              <p:cond delay="1750"/>
                            </p:stCondLst>
                            <p:childTnLst>
                              <p:par>
                                <p:cTn id="38" presetID="22" presetClass="entr" presetSubtype="8" fill="hold" grpId="0" nodeType="afterEffect">
                                  <p:stCondLst>
                                    <p:cond delay="0"/>
                                  </p:stCondLst>
                                  <p:childTnLst>
                                    <p:set>
                                      <p:cBhvr>
                                        <p:cTn id="39" dur="1" fill="hold">
                                          <p:stCondLst>
                                            <p:cond delay="0"/>
                                          </p:stCondLst>
                                        </p:cTn>
                                        <p:tgtEl>
                                          <p:spTgt spid="269"/>
                                        </p:tgtEl>
                                        <p:attrNameLst>
                                          <p:attrName>style.visibility</p:attrName>
                                        </p:attrNameLst>
                                      </p:cBhvr>
                                      <p:to>
                                        <p:strVal val="visible"/>
                                      </p:to>
                                    </p:set>
                                    <p:animEffect transition="in" filter="wipe(left)">
                                      <p:cBhvr>
                                        <p:cTn id="40" dur="500"/>
                                        <p:tgtEl>
                                          <p:spTgt spid="269"/>
                                        </p:tgtEl>
                                      </p:cBhvr>
                                    </p:animEffect>
                                  </p:childTnLst>
                                </p:cTn>
                              </p:par>
                            </p:childTnLst>
                          </p:cTn>
                        </p:par>
                        <p:par>
                          <p:cTn id="41" fill="hold">
                            <p:stCondLst>
                              <p:cond delay="2250"/>
                            </p:stCondLst>
                            <p:childTnLst>
                              <p:par>
                                <p:cTn id="42" presetID="22" presetClass="entr" presetSubtype="8" fill="hold" grpId="0" nodeType="afterEffect">
                                  <p:stCondLst>
                                    <p:cond delay="0"/>
                                  </p:stCondLst>
                                  <p:childTnLst>
                                    <p:set>
                                      <p:cBhvr>
                                        <p:cTn id="43" dur="1" fill="hold">
                                          <p:stCondLst>
                                            <p:cond delay="0"/>
                                          </p:stCondLst>
                                        </p:cTn>
                                        <p:tgtEl>
                                          <p:spTgt spid="270"/>
                                        </p:tgtEl>
                                        <p:attrNameLst>
                                          <p:attrName>style.visibility</p:attrName>
                                        </p:attrNameLst>
                                      </p:cBhvr>
                                      <p:to>
                                        <p:strVal val="visible"/>
                                      </p:to>
                                    </p:set>
                                    <p:animEffect transition="in" filter="wipe(left)">
                                      <p:cBhvr>
                                        <p:cTn id="44" dur="500"/>
                                        <p:tgtEl>
                                          <p:spTgt spid="270"/>
                                        </p:tgtEl>
                                      </p:cBhvr>
                                    </p:animEffect>
                                  </p:childTnLst>
                                </p:cTn>
                              </p:par>
                            </p:childTnLst>
                          </p:cTn>
                        </p:par>
                        <p:par>
                          <p:cTn id="45" fill="hold">
                            <p:stCondLst>
                              <p:cond delay="2750"/>
                            </p:stCondLst>
                            <p:childTnLst>
                              <p:par>
                                <p:cTn id="46" presetID="22" presetClass="entr" presetSubtype="8" fill="hold" grpId="0" nodeType="afterEffect">
                                  <p:stCondLst>
                                    <p:cond delay="0"/>
                                  </p:stCondLst>
                                  <p:childTnLst>
                                    <p:set>
                                      <p:cBhvr>
                                        <p:cTn id="47" dur="1" fill="hold">
                                          <p:stCondLst>
                                            <p:cond delay="0"/>
                                          </p:stCondLst>
                                        </p:cTn>
                                        <p:tgtEl>
                                          <p:spTgt spid="271"/>
                                        </p:tgtEl>
                                        <p:attrNameLst>
                                          <p:attrName>style.visibility</p:attrName>
                                        </p:attrNameLst>
                                      </p:cBhvr>
                                      <p:to>
                                        <p:strVal val="visible"/>
                                      </p:to>
                                    </p:set>
                                    <p:animEffect transition="in" filter="wipe(left)">
                                      <p:cBhvr>
                                        <p:cTn id="48"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9" grpId="0" animBg="1"/>
      <p:bldP spid="269" grpId="0"/>
      <p:bldP spid="270" grpId="0"/>
      <p:bldP spid="271" grpId="0"/>
      <p:bldP spid="125" grpId="0" animBg="1"/>
      <p:bldP spid="1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Accelerate time to value with preconfigured solutions</a:t>
            </a:r>
          </a:p>
        </p:txBody>
      </p:sp>
      <p:sp>
        <p:nvSpPr>
          <p:cNvPr id="7" name="TextBox 6"/>
          <p:cNvSpPr txBox="1"/>
          <p:nvPr/>
        </p:nvSpPr>
        <p:spPr>
          <a:xfrm>
            <a:off x="441546" y="2125663"/>
            <a:ext cx="5449301" cy="4432542"/>
          </a:xfrm>
          <a:prstGeom prst="rect">
            <a:avLst/>
          </a:prstGeom>
          <a:solidFill>
            <a:schemeClr val="bg1">
              <a:lumMod val="95000"/>
            </a:schemeClr>
          </a:solidFill>
          <a:ln w="6350">
            <a:no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endParaRPr lang="en-US" sz="2400" dirty="0">
              <a:solidFill>
                <a:schemeClr val="tx2"/>
              </a:solidFill>
              <a:latin typeface="Segoe UI Semibold" panose="020B0702040204020203" pitchFamily="34" charset="0"/>
              <a:cs typeface="Segoe UI Semibold" panose="020B0702040204020203" pitchFamily="34" charset="0"/>
            </a:endParaRPr>
          </a:p>
        </p:txBody>
      </p:sp>
      <p:grpSp>
        <p:nvGrpSpPr>
          <p:cNvPr id="15" name="Group 14"/>
          <p:cNvGrpSpPr/>
          <p:nvPr/>
        </p:nvGrpSpPr>
        <p:grpSpPr>
          <a:xfrm>
            <a:off x="1047384" y="2286996"/>
            <a:ext cx="4237624" cy="2883078"/>
            <a:chOff x="1103170" y="2453019"/>
            <a:chExt cx="3792237" cy="2580059"/>
          </a:xfrm>
        </p:grpSpPr>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170" y="2453019"/>
              <a:ext cx="3792237" cy="2580059"/>
            </a:xfrm>
            <a:prstGeom prst="rect">
              <a:avLst/>
            </a:prstGeom>
          </p:spPr>
        </p:pic>
        <p:pic>
          <p:nvPicPr>
            <p:cNvPr id="26" name="Picture 3" descr="image001"/>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03021" y="2614186"/>
              <a:ext cx="3381954" cy="225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p:cNvSpPr/>
          <p:nvPr/>
        </p:nvSpPr>
        <p:spPr bwMode="auto">
          <a:xfrm>
            <a:off x="441546" y="5290038"/>
            <a:ext cx="5449301" cy="1130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Get started in minutes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Modify existing rules and alerts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Add your devices and begin tailor to your needs</a:t>
            </a:r>
          </a:p>
        </p:txBody>
      </p:sp>
      <p:sp>
        <p:nvSpPr>
          <p:cNvPr id="39" name="TextBox 38"/>
          <p:cNvSpPr txBox="1"/>
          <p:nvPr/>
        </p:nvSpPr>
        <p:spPr>
          <a:xfrm>
            <a:off x="441546" y="1198314"/>
            <a:ext cx="5449301" cy="814482"/>
          </a:xfrm>
          <a:prstGeom prst="rect">
            <a:avLst/>
          </a:prstGeom>
          <a:noFill/>
          <a:ln w="6350">
            <a:no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r>
              <a:rPr lang="en-US" sz="2400" dirty="0">
                <a:solidFill>
                  <a:schemeClr val="tx2"/>
                </a:solidFill>
                <a:latin typeface="+mj-lt"/>
                <a:cs typeface="Segoe UI Semibold" panose="020B0702040204020203" pitchFamily="34" charset="0"/>
              </a:rPr>
              <a:t>Start quickly for </a:t>
            </a:r>
            <a:br>
              <a:rPr lang="en-US" sz="2400" dirty="0">
                <a:solidFill>
                  <a:schemeClr val="tx2"/>
                </a:solidFill>
                <a:latin typeface="+mj-lt"/>
                <a:cs typeface="Segoe UI Semibold" panose="020B0702040204020203" pitchFamily="34" charset="0"/>
              </a:rPr>
            </a:br>
            <a:r>
              <a:rPr lang="en-US" sz="2400" dirty="0">
                <a:solidFill>
                  <a:schemeClr val="tx2"/>
                </a:solidFill>
                <a:latin typeface="+mj-lt"/>
                <a:cs typeface="Segoe UI Semibold" panose="020B0702040204020203" pitchFamily="34" charset="0"/>
              </a:rPr>
              <a:t>common IoT scenarios</a:t>
            </a:r>
          </a:p>
        </p:txBody>
      </p:sp>
      <p:grpSp>
        <p:nvGrpSpPr>
          <p:cNvPr id="5" name="Group 4"/>
          <p:cNvGrpSpPr/>
          <p:nvPr/>
        </p:nvGrpSpPr>
        <p:grpSpPr>
          <a:xfrm>
            <a:off x="6520992" y="1209331"/>
            <a:ext cx="5488446" cy="5348874"/>
            <a:chOff x="6520992" y="1209331"/>
            <a:chExt cx="5488446" cy="5348874"/>
          </a:xfrm>
        </p:grpSpPr>
        <p:sp>
          <p:nvSpPr>
            <p:cNvPr id="6" name="TextBox 5"/>
            <p:cNvSpPr txBox="1"/>
            <p:nvPr/>
          </p:nvSpPr>
          <p:spPr>
            <a:xfrm>
              <a:off x="6520992" y="2125663"/>
              <a:ext cx="5488446" cy="4432542"/>
            </a:xfrm>
            <a:prstGeom prst="rect">
              <a:avLst/>
            </a:prstGeom>
            <a:solidFill>
              <a:schemeClr val="bg1">
                <a:lumMod val="95000"/>
              </a:schemeClr>
            </a:solidFill>
            <a:ln w="6350">
              <a:no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endParaRPr lang="en-US" sz="2400" dirty="0">
                <a:solidFill>
                  <a:schemeClr val="tx2"/>
                </a:solidFill>
                <a:latin typeface="Segoe UI Semibold" panose="020B0702040204020203" pitchFamily="34" charset="0"/>
                <a:cs typeface="Segoe UI Semibold" panose="020B0702040204020203" pitchFamily="34" charset="0"/>
              </a:endParaRPr>
            </a:p>
          </p:txBody>
        </p:sp>
        <p:grpSp>
          <p:nvGrpSpPr>
            <p:cNvPr id="17" name="Group 16"/>
            <p:cNvGrpSpPr/>
            <p:nvPr/>
          </p:nvGrpSpPr>
          <p:grpSpPr>
            <a:xfrm>
              <a:off x="7144466" y="2287041"/>
              <a:ext cx="4241498" cy="2884218"/>
              <a:chOff x="7523542" y="2453019"/>
              <a:chExt cx="3792237" cy="2580059"/>
            </a:xfrm>
          </p:grpSpPr>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3542" y="2453019"/>
                <a:ext cx="3792237" cy="2580059"/>
              </a:xfrm>
              <a:prstGeom prst="rect">
                <a:avLst/>
              </a:prstGeom>
            </p:spPr>
          </p:pic>
          <p:pic>
            <p:nvPicPr>
              <p:cNvPr id="24" name="Picture 23"/>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24140" y="2614185"/>
                <a:ext cx="3370580" cy="225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Rectangle 26"/>
            <p:cNvSpPr/>
            <p:nvPr/>
          </p:nvSpPr>
          <p:spPr bwMode="auto">
            <a:xfrm>
              <a:off x="6520992" y="5290038"/>
              <a:ext cx="5488446" cy="1130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Fine-tuned to specific assets and processes</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Highly visual for your real-time operational data</a:t>
              </a:r>
            </a:p>
            <a:p>
              <a:pPr marL="285750" indent="-228600" defTabSz="932472" fontAlgn="base">
                <a:spcBef>
                  <a:spcPts val="600"/>
                </a:spcBef>
                <a:spcAft>
                  <a:spcPct val="0"/>
                </a:spcAft>
                <a:buFont typeface="Arial" panose="020B0604020202020204" pitchFamily="34" charset="0"/>
                <a:buChar char="•"/>
              </a:pPr>
              <a:r>
                <a:rPr lang="en-US" dirty="0">
                  <a:solidFill>
                    <a:schemeClr val="tx1"/>
                  </a:solidFill>
                </a:rPr>
                <a:t>Integrate with back-end systems</a:t>
              </a:r>
            </a:p>
          </p:txBody>
        </p:sp>
        <p:sp>
          <p:nvSpPr>
            <p:cNvPr id="40" name="TextBox 39"/>
            <p:cNvSpPr txBox="1"/>
            <p:nvPr/>
          </p:nvSpPr>
          <p:spPr>
            <a:xfrm>
              <a:off x="6520992" y="1209331"/>
              <a:ext cx="5488446" cy="685570"/>
            </a:xfrm>
            <a:prstGeom prst="rect">
              <a:avLst/>
            </a:prstGeom>
            <a:noFill/>
            <a:ln w="6350">
              <a:no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r>
                <a:rPr lang="en-US" sz="2400" dirty="0">
                  <a:solidFill>
                    <a:schemeClr val="tx2"/>
                  </a:solidFill>
                  <a:latin typeface="+mj-lt"/>
                  <a:cs typeface="Segoe UI Semibold" panose="020B0702040204020203" pitchFamily="34" charset="0"/>
                </a:rPr>
                <a:t>Finish with your Internet of </a:t>
              </a:r>
              <a:br>
                <a:rPr lang="en-US" sz="2400" dirty="0">
                  <a:solidFill>
                    <a:schemeClr val="tx2"/>
                  </a:solidFill>
                  <a:latin typeface="+mj-lt"/>
                  <a:cs typeface="Segoe UI Semibold" panose="020B0702040204020203" pitchFamily="34" charset="0"/>
                </a:rPr>
              </a:br>
              <a:r>
                <a:rPr lang="en-US" sz="2400" dirty="0">
                  <a:solidFill>
                    <a:schemeClr val="tx2"/>
                  </a:solidFill>
                  <a:latin typeface="+mj-lt"/>
                  <a:cs typeface="Segoe UI Semibold" panose="020B0702040204020203" pitchFamily="34" charset="0"/>
                </a:rPr>
                <a:t>Things application</a:t>
              </a:r>
            </a:p>
          </p:txBody>
        </p:sp>
      </p:grpSp>
      <p:grpSp>
        <p:nvGrpSpPr>
          <p:cNvPr id="4" name="Group 3"/>
          <p:cNvGrpSpPr/>
          <p:nvPr/>
        </p:nvGrpSpPr>
        <p:grpSpPr>
          <a:xfrm>
            <a:off x="5963095" y="3645439"/>
            <a:ext cx="485647" cy="485647"/>
            <a:chOff x="5963095" y="3645439"/>
            <a:chExt cx="485647" cy="485647"/>
          </a:xfrm>
        </p:grpSpPr>
        <p:sp>
          <p:nvSpPr>
            <p:cNvPr id="28" name="Oval 27"/>
            <p:cNvSpPr/>
            <p:nvPr/>
          </p:nvSpPr>
          <p:spPr bwMode="auto">
            <a:xfrm>
              <a:off x="5963095" y="3645439"/>
              <a:ext cx="485647" cy="485647"/>
            </a:xfrm>
            <a:prstGeom prst="ellipse">
              <a:avLst/>
            </a:prstGeom>
            <a:solidFill>
              <a:schemeClr val="bg1">
                <a:alpha val="18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2"/>
                </a:solidFill>
                <a:ea typeface="Segoe UI" pitchFamily="34" charset="0"/>
                <a:cs typeface="Segoe UI" pitchFamily="34" charset="0"/>
              </a:endParaRPr>
            </a:p>
          </p:txBody>
        </p:sp>
        <p:sp>
          <p:nvSpPr>
            <p:cNvPr id="33" name="Rectangle 32"/>
            <p:cNvSpPr/>
            <p:nvPr/>
          </p:nvSpPr>
          <p:spPr>
            <a:xfrm>
              <a:off x="6054741" y="3838688"/>
              <a:ext cx="271745" cy="991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L-Shape 33"/>
            <p:cNvSpPr/>
            <p:nvPr/>
          </p:nvSpPr>
          <p:spPr>
            <a:xfrm rot="13500000">
              <a:off x="6122085" y="3770532"/>
              <a:ext cx="234563" cy="235461"/>
            </a:xfrm>
            <a:prstGeom prst="corner">
              <a:avLst>
                <a:gd name="adj1" fmla="val 26557"/>
                <a:gd name="adj2" fmla="val 30198"/>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grpSp>
      <p:grpSp>
        <p:nvGrpSpPr>
          <p:cNvPr id="31" name="Group 30"/>
          <p:cNvGrpSpPr/>
          <p:nvPr/>
        </p:nvGrpSpPr>
        <p:grpSpPr>
          <a:xfrm>
            <a:off x="10850270" y="394348"/>
            <a:ext cx="1288273" cy="699747"/>
            <a:chOff x="11027552" y="121298"/>
            <a:chExt cx="1288273" cy="699747"/>
          </a:xfrm>
        </p:grpSpPr>
        <p:sp>
          <p:nvSpPr>
            <p:cNvPr id="32" name="Rectangle 31"/>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36" name="Group 35"/>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51" name="Isosceles Triangle 50"/>
              <p:cNvSpPr/>
              <p:nvPr/>
            </p:nvSpPr>
            <p:spPr bwMode="auto">
              <a:xfrm rot="5400000">
                <a:off x="2557209" y="1661158"/>
                <a:ext cx="365760" cy="27432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52" name="Isosceles Triangle 51"/>
              <p:cNvSpPr/>
              <p:nvPr/>
            </p:nvSpPr>
            <p:spPr bwMode="auto">
              <a:xfrm rot="5400000">
                <a:off x="2821256" y="1661924"/>
                <a:ext cx="365759" cy="27432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37"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38"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41" name="Rectangle 40"/>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9" name="Oval 48"/>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2476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you get with remote monitoring preconfigured solution</a:t>
            </a:r>
          </a:p>
        </p:txBody>
      </p:sp>
      <p:sp>
        <p:nvSpPr>
          <p:cNvPr id="119" name="Line 18"/>
          <p:cNvSpPr>
            <a:spLocks noChangeShapeType="1"/>
          </p:cNvSpPr>
          <p:nvPr/>
        </p:nvSpPr>
        <p:spPr bwMode="auto">
          <a:xfrm>
            <a:off x="1885069" y="4254591"/>
            <a:ext cx="914400"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Line 83"/>
          <p:cNvSpPr>
            <a:spLocks noChangeShapeType="1"/>
          </p:cNvSpPr>
          <p:nvPr/>
        </p:nvSpPr>
        <p:spPr bwMode="auto">
          <a:xfrm flipH="1">
            <a:off x="1885069" y="4019610"/>
            <a:ext cx="914400" cy="0"/>
          </a:xfrm>
          <a:prstGeom prst="line">
            <a:avLst/>
          </a:prstGeom>
          <a:solidFill>
            <a:schemeClr val="tx1"/>
          </a:solidFill>
          <a:ln w="6350" cap="rnd">
            <a:solidFill>
              <a:schemeClr val="tx1"/>
            </a:solidFill>
            <a:prstDash val="solid"/>
            <a:round/>
            <a:headEnd type="triangle" w="med" len="sm"/>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6"/>
          <p:cNvSpPr>
            <a:spLocks noChangeArrowheads="1"/>
          </p:cNvSpPr>
          <p:nvPr/>
        </p:nvSpPr>
        <p:spPr bwMode="auto">
          <a:xfrm>
            <a:off x="274320" y="1890656"/>
            <a:ext cx="1435726" cy="40919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ea typeface="+mn-ea"/>
                <a:cs typeface="Segoe UI Light" panose="020B0502040204020203" pitchFamily="34" charset="0"/>
              </a:rPr>
              <a:t>Devices</a:t>
            </a:r>
            <a:endParaRPr kumimoji="0" lang="en-US" sz="1600" b="0" i="0" u="none" strike="noStrike" kern="0" cap="none" spc="0" normalizeH="0" baseline="0" noProof="0" dirty="0">
              <a:ln>
                <a:noFill/>
              </a:ln>
              <a:solidFill>
                <a:schemeClr val="bg1"/>
              </a:solidFill>
              <a:effectLst/>
              <a:uLnTx/>
              <a:uFillTx/>
              <a:ea typeface="+mn-ea"/>
              <a:cs typeface="Segoe UI Light" panose="020B0502040204020203" pitchFamily="34" charset="0"/>
            </a:endParaRPr>
          </a:p>
        </p:txBody>
      </p:sp>
      <p:sp>
        <p:nvSpPr>
          <p:cNvPr id="126" name="Azuee Iot Suite"/>
          <p:cNvSpPr>
            <a:spLocks noChangeArrowheads="1"/>
          </p:cNvSpPr>
          <p:nvPr/>
        </p:nvSpPr>
        <p:spPr bwMode="auto">
          <a:xfrm>
            <a:off x="2996247" y="1872033"/>
            <a:ext cx="6560910" cy="4091953"/>
          </a:xfrm>
          <a:prstGeom prst="rect">
            <a:avLst/>
          </a:prstGeom>
          <a:noFill/>
          <a:ln w="6350">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effectLst/>
                <a:uLnTx/>
                <a:uFillTx/>
                <a:latin typeface="Segoe UI Light" panose="020B0502040204020203" pitchFamily="34" charset="0"/>
                <a:ea typeface="+mn-ea"/>
                <a:cs typeface="+mn-cs"/>
              </a:rPr>
              <a:t>Azure IoT Suite Remote Monitoring</a:t>
            </a:r>
            <a:endParaRPr kumimoji="0" lang="en-US" altLang="en-US" sz="1400" b="0" i="0" u="none" strike="noStrike" kern="1200" cap="none" spc="0" normalizeH="0" baseline="0" noProof="0" dirty="0">
              <a:ln>
                <a:noFill/>
              </a:ln>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grpSp>
        <p:nvGrpSpPr>
          <p:cNvPr id="127" name="Group 126"/>
          <p:cNvGrpSpPr/>
          <p:nvPr/>
        </p:nvGrpSpPr>
        <p:grpSpPr>
          <a:xfrm>
            <a:off x="672711" y="3469032"/>
            <a:ext cx="731644" cy="756510"/>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Rectangle 20"/>
          <p:cNvSpPr>
            <a:spLocks noChangeArrowheads="1"/>
          </p:cNvSpPr>
          <p:nvPr/>
        </p:nvSpPr>
        <p:spPr bwMode="auto">
          <a:xfrm>
            <a:off x="10629900" y="1890657"/>
            <a:ext cx="1533659" cy="40919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dirty="0">
                <a:ln>
                  <a:noFill/>
                </a:ln>
                <a:solidFill>
                  <a:schemeClr val="bg1"/>
                </a:solidFill>
                <a:effectLst/>
                <a:uLnTx/>
                <a:uFillTx/>
                <a:ea typeface="+mn-ea"/>
                <a:cs typeface="Segoe UI Light" panose="020B0502040204020203" pitchFamily="34" charset="0"/>
              </a:rPr>
              <a:t>Back end systems and processes</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ea typeface="+mn-ea"/>
              <a:cs typeface="Segoe UI Light" panose="020B0502040204020203" pitchFamily="34" charset="0"/>
            </a:endParaRPr>
          </a:p>
        </p:txBody>
      </p:sp>
      <p:sp>
        <p:nvSpPr>
          <p:cNvPr id="132" name="Rectangle 127"/>
          <p:cNvSpPr>
            <a:spLocks noChangeArrowheads="1"/>
          </p:cNvSpPr>
          <p:nvPr/>
        </p:nvSpPr>
        <p:spPr bwMode="auto">
          <a:xfrm>
            <a:off x="746433" y="4149705"/>
            <a:ext cx="352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188F"/>
                </a:solidFill>
                <a:effectLst/>
                <a:uLnTx/>
                <a:uFillTx/>
                <a:latin typeface="Segoe UI" panose="020B0502040204020203" pitchFamily="34" charset="0"/>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3" name="Freeform 132"/>
          <p:cNvSpPr>
            <a:spLocks noChangeAspect="1"/>
          </p:cNvSpPr>
          <p:nvPr/>
        </p:nvSpPr>
        <p:spPr bwMode="auto">
          <a:xfrm rot="5280000">
            <a:off x="3231461" y="3882841"/>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34" name="Group 133"/>
          <p:cNvGrpSpPr/>
          <p:nvPr/>
        </p:nvGrpSpPr>
        <p:grpSpPr>
          <a:xfrm>
            <a:off x="5366045" y="3918010"/>
            <a:ext cx="484187" cy="498475"/>
            <a:chOff x="2296894" y="-3310276"/>
            <a:chExt cx="484187" cy="498475"/>
          </a:xfrm>
          <a:solidFill>
            <a:schemeClr val="bg1">
              <a:lumMod val="50000"/>
            </a:schemeClr>
          </a:solidFill>
        </p:grpSpPr>
        <p:sp>
          <p:nvSpPr>
            <p:cNvPr id="135"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3" name="Rectangle 180"/>
          <p:cNvSpPr>
            <a:spLocks noChangeArrowheads="1"/>
          </p:cNvSpPr>
          <p:nvPr/>
        </p:nvSpPr>
        <p:spPr bwMode="auto">
          <a:xfrm>
            <a:off x="5289845" y="447522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Event Hub</a:t>
            </a:r>
            <a:endParaRPr kumimoji="0" lang="en-US" altLang="en-US" sz="1800" b="0" i="0" u="none" strike="noStrike" kern="1200" cap="none" spc="0" normalizeH="0" baseline="0" noProof="0" dirty="0">
              <a:ln>
                <a:noFill/>
              </a:ln>
              <a:effectLst/>
              <a:uLnTx/>
              <a:uFillTx/>
              <a:ea typeface="+mn-ea"/>
              <a:cs typeface="+mn-cs"/>
            </a:endParaRPr>
          </a:p>
        </p:txBody>
      </p:sp>
      <p:sp>
        <p:nvSpPr>
          <p:cNvPr id="144" name="Line 181"/>
          <p:cNvSpPr>
            <a:spLocks noChangeShapeType="1"/>
          </p:cNvSpPr>
          <p:nvPr/>
        </p:nvSpPr>
        <p:spPr bwMode="auto">
          <a:xfrm>
            <a:off x="3691233" y="4186297"/>
            <a:ext cx="43309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Line 183"/>
          <p:cNvSpPr>
            <a:spLocks noChangeShapeType="1"/>
          </p:cNvSpPr>
          <p:nvPr/>
        </p:nvSpPr>
        <p:spPr bwMode="auto">
          <a:xfrm>
            <a:off x="5858170" y="4186297"/>
            <a:ext cx="460375"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6" name="Group 145"/>
          <p:cNvGrpSpPr/>
          <p:nvPr/>
        </p:nvGrpSpPr>
        <p:grpSpPr>
          <a:xfrm>
            <a:off x="5386683" y="3097272"/>
            <a:ext cx="458787" cy="398463"/>
            <a:chOff x="2317532" y="-4150064"/>
            <a:chExt cx="458787" cy="398463"/>
          </a:xfrm>
          <a:solidFill>
            <a:schemeClr val="bg1">
              <a:lumMod val="50000"/>
            </a:schemeClr>
          </a:solidFill>
        </p:grpSpPr>
        <p:sp>
          <p:nvSpPr>
            <p:cNvPr id="147"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1" name="Rectangle 189"/>
          <p:cNvSpPr>
            <a:spLocks noChangeArrowheads="1"/>
          </p:cNvSpPr>
          <p:nvPr/>
        </p:nvSpPr>
        <p:spPr bwMode="auto">
          <a:xfrm>
            <a:off x="5185070" y="3492560"/>
            <a:ext cx="86722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effectLst/>
                <a:uLnTx/>
                <a:uFillTx/>
                <a:latin typeface="Segoe UI" panose="020B0502040204020203" pitchFamily="34" charset="0"/>
                <a:ea typeface="+mn-ea"/>
                <a:cs typeface="+mn-cs"/>
              </a:rPr>
              <a:t>Storage blobs</a:t>
            </a:r>
            <a:endParaRPr kumimoji="0" lang="en-US" altLang="en-US" sz="1800" b="0" i="0" u="none" strike="noStrike" kern="1200" cap="none" spc="0" normalizeH="0" baseline="0" noProof="0">
              <a:ln>
                <a:noFill/>
              </a:ln>
              <a:effectLst/>
              <a:uLnTx/>
              <a:uFillTx/>
              <a:ea typeface="+mn-ea"/>
              <a:cs typeface="+mn-cs"/>
            </a:endParaRPr>
          </a:p>
        </p:txBody>
      </p:sp>
      <p:sp>
        <p:nvSpPr>
          <p:cNvPr id="152" name="Freeform 190"/>
          <p:cNvSpPr>
            <a:spLocks noEditPoints="1"/>
          </p:cNvSpPr>
          <p:nvPr/>
        </p:nvSpPr>
        <p:spPr bwMode="auto">
          <a:xfrm>
            <a:off x="7510758" y="3092510"/>
            <a:ext cx="311150"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191"/>
          <p:cNvSpPr>
            <a:spLocks noChangeArrowheads="1"/>
          </p:cNvSpPr>
          <p:nvPr/>
        </p:nvSpPr>
        <p:spPr bwMode="auto">
          <a:xfrm>
            <a:off x="7272633" y="3492560"/>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err="1">
                <a:ln>
                  <a:noFill/>
                </a:ln>
                <a:effectLst/>
                <a:uLnTx/>
                <a:uFillTx/>
                <a:latin typeface="Segoe UI" panose="020B0502040204020203" pitchFamily="34" charset="0"/>
                <a:ea typeface="+mn-ea"/>
                <a:cs typeface="+mn-cs"/>
              </a:rPr>
              <a:t>DocumentDB</a:t>
            </a:r>
            <a:endParaRPr kumimoji="0" lang="en-US" altLang="en-US" sz="1800" b="0" i="0" u="none" strike="noStrike" kern="1200" cap="none" spc="0" normalizeH="0" baseline="0" noProof="0" dirty="0">
              <a:ln>
                <a:noFill/>
              </a:ln>
              <a:effectLst/>
              <a:uLnTx/>
              <a:uFillTx/>
              <a:ea typeface="+mn-ea"/>
              <a:cs typeface="+mn-cs"/>
            </a:endParaRPr>
          </a:p>
        </p:txBody>
      </p:sp>
      <p:sp>
        <p:nvSpPr>
          <p:cNvPr id="154" name="Freeform 192"/>
          <p:cNvSpPr>
            <a:spLocks/>
          </p:cNvSpPr>
          <p:nvPr/>
        </p:nvSpPr>
        <p:spPr bwMode="auto">
          <a:xfrm>
            <a:off x="6878933" y="3786247"/>
            <a:ext cx="787400" cy="376238"/>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6350" cap="rnd">
            <a:solidFill>
              <a:schemeClr val="tx1"/>
            </a:solidFill>
            <a:prstDash val="solid"/>
            <a:round/>
            <a:headEnd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Freeform 194"/>
          <p:cNvSpPr>
            <a:spLocks/>
          </p:cNvSpPr>
          <p:nvPr/>
        </p:nvSpPr>
        <p:spPr bwMode="auto">
          <a:xfrm>
            <a:off x="4497683" y="3297297"/>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cap="rnd">
            <a:solidFill>
              <a:schemeClr val="tx1"/>
            </a:solidFill>
            <a:prstDash val="solid"/>
            <a:round/>
            <a:headEnd/>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56" name="Group 155"/>
          <p:cNvGrpSpPr/>
          <p:nvPr/>
        </p:nvGrpSpPr>
        <p:grpSpPr>
          <a:xfrm>
            <a:off x="6383633" y="2328922"/>
            <a:ext cx="508000" cy="450850"/>
            <a:chOff x="3314482" y="-4918414"/>
            <a:chExt cx="508000" cy="450850"/>
          </a:xfrm>
          <a:solidFill>
            <a:schemeClr val="bg1">
              <a:lumMod val="50000"/>
            </a:schemeClr>
          </a:solidFill>
        </p:grpSpPr>
        <p:sp>
          <p:nvSpPr>
            <p:cNvPr id="15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58" name="Group 157"/>
            <p:cNvGrpSpPr/>
            <p:nvPr/>
          </p:nvGrpSpPr>
          <p:grpSpPr>
            <a:xfrm>
              <a:off x="3395444" y="-4880314"/>
              <a:ext cx="363537" cy="342900"/>
              <a:chOff x="3395444" y="-4880314"/>
              <a:chExt cx="363537" cy="342900"/>
            </a:xfrm>
            <a:grpFill/>
          </p:grpSpPr>
          <p:sp>
            <p:nvSpPr>
              <p:cNvPr id="15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2" name="Rectangle 212"/>
          <p:cNvSpPr>
            <a:spLocks noChangeArrowheads="1"/>
          </p:cNvSpPr>
          <p:nvPr/>
        </p:nvSpPr>
        <p:spPr bwMode="auto">
          <a:xfrm>
            <a:off x="6276702" y="2805985"/>
            <a:ext cx="7309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a:t>
            </a:r>
            <a:b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b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Mobile App</a:t>
            </a:r>
            <a:endParaRPr kumimoji="0" lang="en-US" altLang="en-US" sz="1800" b="0" i="0" u="none" strike="noStrike" kern="1200" cap="none" spc="0" normalizeH="0" baseline="0" noProof="0" dirty="0">
              <a:ln>
                <a:noFill/>
              </a:ln>
              <a:effectLst/>
              <a:uLnTx/>
              <a:uFillTx/>
              <a:ea typeface="+mn-ea"/>
              <a:cs typeface="+mn-cs"/>
            </a:endParaRPr>
          </a:p>
        </p:txBody>
      </p:sp>
      <p:sp>
        <p:nvSpPr>
          <p:cNvPr id="173" name="Freeform 213"/>
          <p:cNvSpPr>
            <a:spLocks/>
          </p:cNvSpPr>
          <p:nvPr/>
        </p:nvSpPr>
        <p:spPr bwMode="auto">
          <a:xfrm>
            <a:off x="6974183" y="2554347"/>
            <a:ext cx="692150"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16"/>
          <p:cNvSpPr>
            <a:spLocks/>
          </p:cNvSpPr>
          <p:nvPr/>
        </p:nvSpPr>
        <p:spPr bwMode="auto">
          <a:xfrm>
            <a:off x="5616870" y="2554347"/>
            <a:ext cx="684213" cy="528638"/>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Line 217"/>
          <p:cNvSpPr>
            <a:spLocks noChangeShapeType="1"/>
          </p:cNvSpPr>
          <p:nvPr/>
        </p:nvSpPr>
        <p:spPr bwMode="auto">
          <a:xfrm flipV="1">
            <a:off x="6637633" y="3225859"/>
            <a:ext cx="0" cy="704850"/>
          </a:xfrm>
          <a:prstGeom prst="line">
            <a:avLst/>
          </a:prstGeom>
          <a:noFill/>
          <a:ln w="6350" cap="rnd">
            <a:solidFill>
              <a:schemeClr val="bg1">
                <a:lumMod val="65000"/>
              </a:schemeClr>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218"/>
          <p:cNvSpPr>
            <a:spLocks/>
          </p:cNvSpPr>
          <p:nvPr/>
        </p:nvSpPr>
        <p:spPr bwMode="auto">
          <a:xfrm>
            <a:off x="6574133" y="3054410"/>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234"/>
          <p:cNvSpPr>
            <a:spLocks/>
          </p:cNvSpPr>
          <p:nvPr/>
        </p:nvSpPr>
        <p:spPr bwMode="auto">
          <a:xfrm>
            <a:off x="3505200" y="2554347"/>
            <a:ext cx="2826544"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cap="rnd">
            <a:solidFill>
              <a:schemeClr val="tx1"/>
            </a:solidFill>
            <a:prstDash val="solid"/>
            <a:round/>
            <a:headEnd type="triangle" w="med" len="sm"/>
            <a:tailEnd type="triangle" w="med"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4177008" y="3918010"/>
            <a:ext cx="641349" cy="498475"/>
            <a:chOff x="1107857" y="-3310276"/>
            <a:chExt cx="641349" cy="498475"/>
          </a:xfrm>
          <a:solidFill>
            <a:schemeClr val="bg1">
              <a:lumMod val="50000"/>
            </a:schemeClr>
          </a:solidFill>
        </p:grpSpPr>
        <p:sp>
          <p:nvSpPr>
            <p:cNvPr id="17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3" name="Rectangle 240"/>
          <p:cNvSpPr>
            <a:spLocks noChangeArrowheads="1"/>
          </p:cNvSpPr>
          <p:nvPr/>
        </p:nvSpPr>
        <p:spPr bwMode="auto">
          <a:xfrm>
            <a:off x="4221164" y="4475222"/>
            <a:ext cx="5530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Stream </a:t>
            </a:r>
            <a:b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b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Analytics</a:t>
            </a:r>
            <a:endParaRPr kumimoji="0" lang="en-US" altLang="en-US" sz="1800" b="0" i="0" u="none" strike="noStrike" kern="1200" cap="none" spc="0" normalizeH="0" baseline="0" noProof="0" dirty="0">
              <a:ln>
                <a:noFill/>
              </a:ln>
              <a:effectLst/>
              <a:uLnTx/>
              <a:uFillTx/>
              <a:ea typeface="+mn-ea"/>
              <a:cs typeface="+mn-cs"/>
            </a:endParaRPr>
          </a:p>
        </p:txBody>
      </p:sp>
      <p:sp>
        <p:nvSpPr>
          <p:cNvPr id="184" name="Line 241"/>
          <p:cNvSpPr>
            <a:spLocks noChangeShapeType="1"/>
          </p:cNvSpPr>
          <p:nvPr/>
        </p:nvSpPr>
        <p:spPr bwMode="auto">
          <a:xfrm>
            <a:off x="4835820" y="4186297"/>
            <a:ext cx="427037"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184"/>
          <p:cNvGrpSpPr/>
          <p:nvPr/>
        </p:nvGrpSpPr>
        <p:grpSpPr>
          <a:xfrm>
            <a:off x="8806158" y="3953728"/>
            <a:ext cx="425450" cy="427038"/>
            <a:chOff x="5737007" y="-3299164"/>
            <a:chExt cx="425450" cy="427038"/>
          </a:xfrm>
          <a:solidFill>
            <a:schemeClr val="bg1">
              <a:lumMod val="50000"/>
            </a:schemeClr>
          </a:solidFill>
        </p:grpSpPr>
        <p:sp>
          <p:nvSpPr>
            <p:cNvPr id="18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Oval 249"/>
            <p:cNvSpPr>
              <a:spLocks noChangeArrowheads="1"/>
            </p:cNvSpPr>
            <p:nvPr/>
          </p:nvSpPr>
          <p:spPr bwMode="auto">
            <a:xfrm>
              <a:off x="5937032" y="-3132476"/>
              <a:ext cx="60325" cy="603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88" name="Rectangle 250"/>
          <p:cNvSpPr>
            <a:spLocks noChangeArrowheads="1"/>
          </p:cNvSpPr>
          <p:nvPr/>
        </p:nvSpPr>
        <p:spPr bwMode="auto">
          <a:xfrm>
            <a:off x="8644233" y="44752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Logic Apps</a:t>
            </a:r>
            <a:endParaRPr kumimoji="0" lang="en-US" altLang="en-US" sz="1800" b="0" i="0" u="none" strike="noStrike" kern="1200" cap="none" spc="0" normalizeH="0" baseline="0" noProof="0" dirty="0">
              <a:ln>
                <a:noFill/>
              </a:ln>
              <a:effectLst/>
              <a:uLnTx/>
              <a:uFillTx/>
              <a:ea typeface="+mn-ea"/>
              <a:cs typeface="+mn-cs"/>
            </a:endParaRPr>
          </a:p>
        </p:txBody>
      </p:sp>
      <p:sp>
        <p:nvSpPr>
          <p:cNvPr id="189" name="Line 251"/>
          <p:cNvSpPr>
            <a:spLocks noChangeShapeType="1"/>
          </p:cNvSpPr>
          <p:nvPr/>
        </p:nvSpPr>
        <p:spPr bwMode="auto">
          <a:xfrm>
            <a:off x="6878933" y="4162485"/>
            <a:ext cx="1820862" cy="0"/>
          </a:xfrm>
          <a:prstGeom prst="line">
            <a:avLst/>
          </a:prstGeom>
          <a:noFill/>
          <a:ln w="6350" cap="rnd">
            <a:solidFill>
              <a:schemeClr val="tx1"/>
            </a:solidFill>
            <a:prstDash val="solid"/>
            <a:round/>
            <a:headEnd/>
            <a:tailEnd type="triangle" w="med" len="sm"/>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260"/>
          <p:cNvSpPr>
            <a:spLocks noChangeArrowheads="1"/>
          </p:cNvSpPr>
          <p:nvPr/>
        </p:nvSpPr>
        <p:spPr bwMode="auto">
          <a:xfrm>
            <a:off x="3192758" y="4475222"/>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IoT Hub</a:t>
            </a:r>
            <a:endParaRPr kumimoji="0" lang="en-US" altLang="en-US" sz="1800" b="0" i="0" u="none" strike="noStrike" kern="1200" cap="none" spc="0" normalizeH="0" baseline="0" noProof="0" dirty="0">
              <a:ln>
                <a:noFill/>
              </a:ln>
              <a:effectLst/>
              <a:uLnTx/>
              <a:uFillTx/>
              <a:ea typeface="+mn-ea"/>
              <a:cs typeface="+mn-cs"/>
            </a:endParaRPr>
          </a:p>
        </p:txBody>
      </p:sp>
      <p:grpSp>
        <p:nvGrpSpPr>
          <p:cNvPr id="197" name="Group 196"/>
          <p:cNvGrpSpPr/>
          <p:nvPr/>
        </p:nvGrpSpPr>
        <p:grpSpPr>
          <a:xfrm>
            <a:off x="6383633" y="3942616"/>
            <a:ext cx="508000" cy="449263"/>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2" name="Rectangle 275"/>
          <p:cNvSpPr>
            <a:spLocks noChangeArrowheads="1"/>
          </p:cNvSpPr>
          <p:nvPr/>
        </p:nvSpPr>
        <p:spPr bwMode="auto">
          <a:xfrm>
            <a:off x="6339183" y="4475222"/>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effectLst/>
                <a:uLnTx/>
                <a:uFillTx/>
                <a:latin typeface="Segoe UI" panose="020B0502040204020203" pitchFamily="34" charset="0"/>
                <a:ea typeface="+mn-ea"/>
                <a:cs typeface="+mn-cs"/>
              </a:rPr>
              <a:t>Web Jobs</a:t>
            </a:r>
            <a:endParaRPr kumimoji="0" lang="en-US" altLang="en-US" sz="1800" b="0" i="0" u="none" strike="noStrike" kern="1200" cap="none" spc="0" normalizeH="0" baseline="0" noProof="0" dirty="0">
              <a:ln>
                <a:noFill/>
              </a:ln>
              <a:effectLst/>
              <a:uLnTx/>
              <a:uFillTx/>
              <a:ea typeface="+mn-ea"/>
              <a:cs typeface="+mn-cs"/>
            </a:endParaRPr>
          </a:p>
        </p:txBody>
      </p:sp>
      <p:sp>
        <p:nvSpPr>
          <p:cNvPr id="221" name="Line 18"/>
          <p:cNvSpPr>
            <a:spLocks noChangeShapeType="1"/>
          </p:cNvSpPr>
          <p:nvPr/>
        </p:nvSpPr>
        <p:spPr bwMode="auto">
          <a:xfrm>
            <a:off x="9609844" y="4254591"/>
            <a:ext cx="914400" cy="0"/>
          </a:xfrm>
          <a:prstGeom prst="line">
            <a:avLst/>
          </a:prstGeom>
          <a:solidFill>
            <a:schemeClr val="tx1"/>
          </a:solidFill>
          <a:ln w="6350" cap="rnd">
            <a:solidFill>
              <a:schemeClr val="tx1"/>
            </a:solidFill>
            <a:prstDash val="solid"/>
            <a:round/>
            <a:headEnd type="triangle" w="med" len="sm"/>
            <a:tailEnd type="none" w="med" len="sm"/>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2" name="Line 83"/>
          <p:cNvSpPr>
            <a:spLocks noChangeShapeType="1"/>
          </p:cNvSpPr>
          <p:nvPr/>
        </p:nvSpPr>
        <p:spPr bwMode="auto">
          <a:xfrm flipH="1">
            <a:off x="9609844" y="4019610"/>
            <a:ext cx="914400" cy="0"/>
          </a:xfrm>
          <a:prstGeom prst="line">
            <a:avLst/>
          </a:prstGeom>
          <a:solidFill>
            <a:schemeClr val="tx1"/>
          </a:solidFill>
          <a:ln w="6350" cap="rnd">
            <a:solidFill>
              <a:schemeClr val="tx1"/>
            </a:solidFill>
            <a:prstDash val="solid"/>
            <a:round/>
            <a:headEnd type="triangle" w="med" len="sm"/>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128"/>
          <p:cNvSpPr>
            <a:spLocks noChangeArrowheads="1"/>
          </p:cNvSpPr>
          <p:nvPr/>
        </p:nvSpPr>
        <p:spPr bwMode="auto">
          <a:xfrm>
            <a:off x="524791" y="4358106"/>
            <a:ext cx="1003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C# simulator</a:t>
            </a:r>
            <a:endParaRPr kumimoji="0" lang="en-US" altLang="en-US" sz="1400" b="0" i="0" u="none" strike="noStrike" kern="1200" cap="none" spc="0" normalizeH="0" baseline="0" noProof="0" dirty="0">
              <a:ln>
                <a:noFill/>
              </a:ln>
              <a:solidFill>
                <a:prstClr val="white"/>
              </a:solidFill>
              <a:effectLst/>
              <a:uLnTx/>
              <a:uFillTx/>
              <a:ea typeface="+mn-ea"/>
              <a:cs typeface="+mn-cs"/>
            </a:endParaRPr>
          </a:p>
        </p:txBody>
      </p:sp>
    </p:spTree>
    <p:extLst>
      <p:ext uri="{BB962C8B-B14F-4D97-AF65-F5344CB8AC3E}">
        <p14:creationId xmlns:p14="http://schemas.microsoft.com/office/powerpoint/2010/main" val="17076095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615945" y="3633811"/>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14225">
              <a:spcAft>
                <a:spcPts val="600"/>
              </a:spcAft>
              <a:defRPr/>
            </a:pPr>
            <a:r>
              <a:rPr lang="en-US" sz="1600" kern="0" dirty="0">
                <a:solidFill>
                  <a:srgbClr val="505050"/>
                </a:solidFill>
              </a:rPr>
              <a:t>Languages</a:t>
            </a:r>
            <a:endParaRPr kumimoji="0" lang="en-US" sz="1600" i="0" u="none" strike="noStrike" kern="0" cap="none" spc="0" normalizeH="0" baseline="0" noProof="0" dirty="0">
              <a:ln>
                <a:noFill/>
              </a:ln>
              <a:solidFill>
                <a:srgbClr val="505050"/>
              </a:solidFill>
              <a:effectLst/>
              <a:uLnTx/>
              <a:uFillTx/>
              <a:cs typeface="Segoe UI Semibold" panose="020B0702040204020203" pitchFamily="34" charset="0"/>
            </a:endParaRPr>
          </a:p>
        </p:txBody>
      </p:sp>
      <p:sp>
        <p:nvSpPr>
          <p:cNvPr id="102" name="Rectangle 101"/>
          <p:cNvSpPr/>
          <p:nvPr/>
        </p:nvSpPr>
        <p:spPr bwMode="auto">
          <a:xfrm>
            <a:off x="605369" y="2169889"/>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Devices</a:t>
            </a:r>
          </a:p>
        </p:txBody>
      </p:sp>
      <p:sp>
        <p:nvSpPr>
          <p:cNvPr id="103" name="Rectangle 102"/>
          <p:cNvSpPr/>
          <p:nvPr/>
        </p:nvSpPr>
        <p:spPr bwMode="auto">
          <a:xfrm>
            <a:off x="3472310" y="3633811"/>
            <a:ext cx="2743200" cy="1377902"/>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Protocols</a:t>
            </a:r>
          </a:p>
        </p:txBody>
      </p:sp>
      <p:sp>
        <p:nvSpPr>
          <p:cNvPr id="104" name="Rectangle 103"/>
          <p:cNvSpPr/>
          <p:nvPr/>
        </p:nvSpPr>
        <p:spPr bwMode="auto">
          <a:xfrm>
            <a:off x="3468182" y="2169889"/>
            <a:ext cx="2743200" cy="1371600"/>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i="0" u="none" strike="noStrike" kern="0" cap="none" spc="0" normalizeH="0" baseline="0" noProof="0" dirty="0">
                <a:ln>
                  <a:noFill/>
                </a:ln>
                <a:solidFill>
                  <a:srgbClr val="505050"/>
                </a:solidFill>
                <a:effectLst/>
                <a:uLnTx/>
                <a:uFillTx/>
                <a:cs typeface="Segoe UI Semibold" panose="020B0702040204020203" pitchFamily="34" charset="0"/>
              </a:rPr>
              <a:t>Operating Systems</a:t>
            </a:r>
          </a:p>
        </p:txBody>
      </p:sp>
      <p:sp>
        <p:nvSpPr>
          <p:cNvPr id="86" name="Rectangle 85"/>
          <p:cNvSpPr/>
          <p:nvPr/>
        </p:nvSpPr>
        <p:spPr bwMode="auto">
          <a:xfrm>
            <a:off x="6324491" y="5462028"/>
            <a:ext cx="5685903" cy="1070319"/>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accent4"/>
              </a:solidFill>
              <a:effectLst/>
              <a:uLnTx/>
              <a:uFillTx/>
            </a:endParaRPr>
          </a:p>
        </p:txBody>
      </p:sp>
      <p:sp>
        <p:nvSpPr>
          <p:cNvPr id="2" name="Title 1"/>
          <p:cNvSpPr>
            <a:spLocks noGrp="1"/>
          </p:cNvSpPr>
          <p:nvPr>
            <p:ph type="title"/>
          </p:nvPr>
        </p:nvSpPr>
        <p:spPr/>
        <p:txBody>
          <a:bodyPr/>
          <a:lstStyle/>
          <a:p>
            <a:r>
              <a:rPr lang="en-US" dirty="0"/>
              <a:t>Obtain flexibility with an open approach</a:t>
            </a:r>
          </a:p>
        </p:txBody>
      </p:sp>
      <p:grpSp>
        <p:nvGrpSpPr>
          <p:cNvPr id="4" name="Group 3"/>
          <p:cNvGrpSpPr/>
          <p:nvPr/>
        </p:nvGrpSpPr>
        <p:grpSpPr>
          <a:xfrm>
            <a:off x="10850270" y="394348"/>
            <a:ext cx="1288273" cy="699747"/>
            <a:chOff x="11027552" y="121298"/>
            <a:chExt cx="1288273" cy="699747"/>
          </a:xfrm>
        </p:grpSpPr>
        <p:sp>
          <p:nvSpPr>
            <p:cNvPr id="5" name="Rectangle 4"/>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688" eaLnBrk="1" fontAlgn="base" latinLnBrk="0" hangingPunct="1">
                <a:lnSpc>
                  <a:spcPct val="100000"/>
                </a:lnSpc>
                <a:spcBef>
                  <a:spcPct val="0"/>
                </a:spcBef>
                <a:spcAft>
                  <a:spcPct val="0"/>
                </a:spcAft>
                <a:buClrTx/>
                <a:buSzTx/>
                <a:buFontTx/>
                <a:buNone/>
                <a:tabLst/>
                <a:defRPr/>
              </a:pPr>
              <a:r>
                <a:rPr kumimoji="0" lang="en-US" sz="918" b="0" i="0" u="none" strike="noStrike" kern="0" cap="none" spc="-50" normalizeH="0" baseline="0" noProof="0">
                  <a:ln>
                    <a:noFill/>
                  </a:ln>
                  <a:solidFill>
                    <a:schemeClr val="bg1"/>
                  </a:solidFill>
                  <a:effectLst/>
                  <a:uLnTx/>
                  <a:uFillTx/>
                  <a:ea typeface="Segoe UI" pitchFamily="34" charset="0"/>
                  <a:cs typeface="Segoe UI" pitchFamily="34" charset="0"/>
                </a:rPr>
                <a:t> </a:t>
              </a:r>
              <a:endParaRPr kumimoji="0" lang="en-US" sz="918" b="0" i="0" u="none" strike="noStrike" kern="0" cap="none" spc="-50" normalizeH="0" baseline="0" noProof="0" dirty="0">
                <a:ln>
                  <a:noFill/>
                </a:ln>
                <a:solidFill>
                  <a:schemeClr val="bg1"/>
                </a:solidFill>
                <a:effectLst/>
                <a:uLnTx/>
                <a:uFillTx/>
                <a:ea typeface="Segoe UI" pitchFamily="34" charset="0"/>
                <a:cs typeface="Segoe UI" pitchFamily="34" charset="0"/>
              </a:endParaRPr>
            </a:p>
          </p:txBody>
        </p:sp>
        <p:grpSp>
          <p:nvGrpSpPr>
            <p:cNvPr id="7" name="Group 6"/>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14" name="Isosceles Triangle 13"/>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sp>
            <p:nvSpPr>
              <p:cNvPr id="15" name="Isosceles Triangle 14"/>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sp>
          <p:nvSpPr>
            <p:cNvPr id="8"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marL="0" marR="0" lvl="0" indent="0" algn="ctr" defTabSz="474082" eaLnBrk="1" fontAlgn="base" latinLnBrk="0" hangingPunct="1">
                <a:lnSpc>
                  <a:spcPct val="90000"/>
                </a:lnSpc>
                <a:spcBef>
                  <a:spcPct val="0"/>
                </a:spcBef>
                <a:spcAft>
                  <a:spcPct val="0"/>
                </a:spcAft>
                <a:buClrTx/>
                <a:buSzTx/>
                <a:buFontTx/>
                <a:buNone/>
                <a:tabLst/>
                <a:defRPr/>
              </a:pPr>
              <a:endParaRPr kumimoji="0" lang="en-US" sz="816"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9"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0" name="Rectangle 9"/>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2" name="Oval 11"/>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val 12"/>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1" name="TextBox 20"/>
          <p:cNvSpPr txBox="1"/>
          <p:nvPr/>
        </p:nvSpPr>
        <p:spPr>
          <a:xfrm>
            <a:off x="615945" y="1365566"/>
            <a:ext cx="5595436" cy="729573"/>
          </a:xfrm>
          <a:prstGeom prst="rect">
            <a:avLst/>
          </a:prstGeom>
          <a:solidFill>
            <a:schemeClr val="bg1"/>
          </a:solidFill>
          <a:ln w="3175">
            <a:noFill/>
          </a:ln>
        </p:spPr>
        <p:txBody>
          <a:bodyPr wrap="square" lIns="182880" tIns="0" rIns="182880" bIns="0" rtlCol="0" anchor="ctr" anchorCtr="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Work with any</a:t>
            </a:r>
            <a:r>
              <a:rPr kumimoji="0" lang="en-US" sz="2400" b="0" i="0" u="none" strike="noStrike" kern="0" cap="none" spc="0" normalizeH="0" noProof="0" dirty="0">
                <a:ln>
                  <a:noFill/>
                </a:ln>
                <a:solidFill>
                  <a:schemeClr val="accent4"/>
                </a:solidFill>
                <a:effectLst/>
                <a:uLnTx/>
                <a:uFillTx/>
                <a:latin typeface="+mj-lt"/>
                <a:ea typeface="Segoe UI" charset="0"/>
                <a:cs typeface="Segoe UI" charset="0"/>
              </a:rPr>
              <a:t> </a:t>
            </a: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device</a:t>
            </a:r>
          </a:p>
        </p:txBody>
      </p:sp>
      <p:sp>
        <p:nvSpPr>
          <p:cNvPr id="22" name="TextBox 21"/>
          <p:cNvSpPr txBox="1"/>
          <p:nvPr/>
        </p:nvSpPr>
        <p:spPr>
          <a:xfrm>
            <a:off x="6324491" y="1369904"/>
            <a:ext cx="5685902" cy="737935"/>
          </a:xfrm>
          <a:prstGeom prst="rect">
            <a:avLst/>
          </a:prstGeom>
          <a:solidFill>
            <a:schemeClr val="bg1"/>
          </a:solidFill>
          <a:ln w="3175">
            <a:noFill/>
          </a:ln>
        </p:spPr>
        <p:txBody>
          <a:bodyPr wrap="square" lIns="182880" tIns="0" rIns="182880" bIns="0" rtlCol="0" anchor="ctr" anchorCtr="0">
            <a:noAutofit/>
          </a:bodyPr>
          <a:lstStyle>
            <a:defPPr>
              <a:defRPr lang="en-US"/>
            </a:defPPr>
            <a:lvl1pPr algn="ctr" defTabSz="914225">
              <a:lnSpc>
                <a:spcPct val="90000"/>
              </a:lnSpc>
              <a:spcAft>
                <a:spcPts val="600"/>
              </a:spcAft>
              <a:defRPr sz="2000" kern="0">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Connect to existing</a:t>
            </a:r>
            <a:b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br>
            <a:r>
              <a:rPr kumimoji="0" lang="en-US" sz="2400" b="0" i="0" u="none" strike="noStrike" kern="0" cap="none" spc="0" normalizeH="0" baseline="0" noProof="0" dirty="0">
                <a:ln>
                  <a:noFill/>
                </a:ln>
                <a:solidFill>
                  <a:schemeClr val="accent4"/>
                </a:solidFill>
                <a:effectLst/>
                <a:uLnTx/>
                <a:uFillTx/>
                <a:latin typeface="+mj-lt"/>
                <a:ea typeface="Segoe UI" charset="0"/>
                <a:cs typeface="Segoe UI" charset="0"/>
              </a:rPr>
              <a:t>solutions and business processes</a:t>
            </a:r>
          </a:p>
        </p:txBody>
      </p:sp>
      <p:grpSp>
        <p:nvGrpSpPr>
          <p:cNvPr id="3" name="Group 2"/>
          <p:cNvGrpSpPr/>
          <p:nvPr/>
        </p:nvGrpSpPr>
        <p:grpSpPr>
          <a:xfrm>
            <a:off x="934367" y="2581961"/>
            <a:ext cx="1976626" cy="892970"/>
            <a:chOff x="934367" y="2581961"/>
            <a:chExt cx="1976626" cy="892970"/>
          </a:xfrm>
        </p:grpSpPr>
        <p:grpSp>
          <p:nvGrpSpPr>
            <p:cNvPr id="28" name="Group 27"/>
            <p:cNvGrpSpPr/>
            <p:nvPr/>
          </p:nvGrpSpPr>
          <p:grpSpPr>
            <a:xfrm>
              <a:off x="934367" y="2621897"/>
              <a:ext cx="399966" cy="334366"/>
              <a:chOff x="4225436" y="1222164"/>
              <a:chExt cx="1460824" cy="1221233"/>
            </a:xfrm>
            <a:solidFill>
              <a:srgbClr val="0070C0"/>
            </a:solidFill>
          </p:grpSpPr>
          <p:sp>
            <p:nvSpPr>
              <p:cNvPr id="29" name="Rounded Rectangle 157"/>
              <p:cNvSpPr/>
              <p:nvPr/>
            </p:nvSpPr>
            <p:spPr bwMode="auto">
              <a:xfrm flipH="1">
                <a:off x="4320687" y="2160272"/>
                <a:ext cx="845821" cy="266700"/>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0" name="Rectangle 29"/>
              <p:cNvSpPr/>
              <p:nvPr/>
            </p:nvSpPr>
            <p:spPr bwMode="auto">
              <a:xfrm rot="19233811" flipH="1">
                <a:off x="4650733" y="2027618"/>
                <a:ext cx="180976" cy="229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1" name="Rectangle 21"/>
              <p:cNvSpPr/>
              <p:nvPr/>
            </p:nvSpPr>
            <p:spPr bwMode="auto">
              <a:xfrm rot="1663182" flipH="1">
                <a:off x="464305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2" name="Rectangle 29"/>
              <p:cNvSpPr/>
              <p:nvPr/>
            </p:nvSpPr>
            <p:spPr bwMode="auto">
              <a:xfrm rot="6300000" flipH="1">
                <a:off x="5129680" y="1183759"/>
                <a:ext cx="146572" cy="500934"/>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3" name="Rounded Rectangle 161"/>
              <p:cNvSpPr/>
              <p:nvPr/>
            </p:nvSpPr>
            <p:spPr bwMode="auto">
              <a:xfrm flipH="1">
                <a:off x="4225436" y="2293622"/>
                <a:ext cx="1036322" cy="14977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nvGrpSpPr>
              <p:cNvPr id="34" name="Group 33"/>
              <p:cNvGrpSpPr/>
              <p:nvPr/>
            </p:nvGrpSpPr>
            <p:grpSpPr>
              <a:xfrm>
                <a:off x="4394982" y="1762558"/>
                <a:ext cx="352210" cy="352211"/>
                <a:chOff x="4394974" y="1762570"/>
                <a:chExt cx="352210" cy="352212"/>
              </a:xfrm>
              <a:grpFill/>
            </p:grpSpPr>
            <p:grpSp>
              <p:nvGrpSpPr>
                <p:cNvPr id="58" name="Group 57"/>
                <p:cNvGrpSpPr/>
                <p:nvPr/>
              </p:nvGrpSpPr>
              <p:grpSpPr>
                <a:xfrm flipH="1">
                  <a:off x="4394974" y="1762570"/>
                  <a:ext cx="352210" cy="352212"/>
                  <a:chOff x="5411363" y="1755522"/>
                  <a:chExt cx="316187" cy="316187"/>
                </a:xfrm>
                <a:grpFill/>
              </p:grpSpPr>
              <p:sp>
                <p:nvSpPr>
                  <p:cNvPr id="61" name="Oval 60"/>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2" name="Oval 61"/>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3" name="Oval 62"/>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59" name="Rectangle 58"/>
                <p:cNvSpPr/>
                <p:nvPr/>
              </p:nvSpPr>
              <p:spPr bwMode="auto">
                <a:xfrm flipH="1">
                  <a:off x="4553232" y="1780433"/>
                  <a:ext cx="35696" cy="3043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0" name="Rectangle 59"/>
                <p:cNvSpPr/>
                <p:nvPr/>
              </p:nvSpPr>
              <p:spPr bwMode="auto">
                <a:xfrm rot="5400000" flipH="1">
                  <a:off x="4561685" y="1786497"/>
                  <a:ext cx="35696" cy="3043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5" name="Group 34"/>
              <p:cNvGrpSpPr/>
              <p:nvPr/>
            </p:nvGrpSpPr>
            <p:grpSpPr>
              <a:xfrm>
                <a:off x="4758237" y="1222164"/>
                <a:ext cx="256032" cy="256033"/>
                <a:chOff x="4394980" y="1762539"/>
                <a:chExt cx="352211" cy="352206"/>
              </a:xfrm>
              <a:grpFill/>
            </p:grpSpPr>
            <p:grpSp>
              <p:nvGrpSpPr>
                <p:cNvPr id="52" name="Group 51"/>
                <p:cNvGrpSpPr/>
                <p:nvPr/>
              </p:nvGrpSpPr>
              <p:grpSpPr>
                <a:xfrm flipH="1">
                  <a:off x="4394980" y="1762539"/>
                  <a:ext cx="352211" cy="352206"/>
                  <a:chOff x="5411363" y="1755522"/>
                  <a:chExt cx="316187" cy="316187"/>
                </a:xfrm>
                <a:grpFill/>
              </p:grpSpPr>
              <p:sp>
                <p:nvSpPr>
                  <p:cNvPr id="55" name="Oval 54"/>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6" name="Oval 55"/>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7" name="Oval 56"/>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53" name="Rectangle 52"/>
                <p:cNvSpPr/>
                <p:nvPr/>
              </p:nvSpPr>
              <p:spPr bwMode="auto">
                <a:xfrm flipH="1">
                  <a:off x="4553240" y="1789273"/>
                  <a:ext cx="35695" cy="2864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4" name="Rectangle 53"/>
                <p:cNvSpPr/>
                <p:nvPr/>
              </p:nvSpPr>
              <p:spPr bwMode="auto">
                <a:xfrm rot="5400000" flipH="1">
                  <a:off x="4556016" y="1795437"/>
                  <a:ext cx="35694" cy="2864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6" name="Group 35"/>
              <p:cNvGrpSpPr/>
              <p:nvPr/>
            </p:nvGrpSpPr>
            <p:grpSpPr>
              <a:xfrm>
                <a:off x="5372633" y="1436547"/>
                <a:ext cx="192023" cy="192025"/>
                <a:chOff x="4394967" y="1762540"/>
                <a:chExt cx="352210" cy="352206"/>
              </a:xfrm>
              <a:grpFill/>
            </p:grpSpPr>
            <p:grpSp>
              <p:nvGrpSpPr>
                <p:cNvPr id="46" name="Group 45"/>
                <p:cNvGrpSpPr/>
                <p:nvPr/>
              </p:nvGrpSpPr>
              <p:grpSpPr>
                <a:xfrm flipH="1">
                  <a:off x="4394967" y="1762540"/>
                  <a:ext cx="352210" cy="352206"/>
                  <a:chOff x="5411363" y="1755522"/>
                  <a:chExt cx="316187" cy="316187"/>
                </a:xfrm>
                <a:grpFill/>
              </p:grpSpPr>
              <p:sp>
                <p:nvSpPr>
                  <p:cNvPr id="49" name="Oval 48"/>
                  <p:cNvSpPr/>
                  <p:nvPr/>
                </p:nvSpPr>
                <p:spPr bwMode="auto">
                  <a:xfrm>
                    <a:off x="5411363" y="1755522"/>
                    <a:ext cx="316187" cy="3161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0" name="Oval 49"/>
                  <p:cNvSpPr/>
                  <p:nvPr/>
                </p:nvSpPr>
                <p:spPr bwMode="auto">
                  <a:xfrm>
                    <a:off x="5462797" y="1806956"/>
                    <a:ext cx="213318" cy="2133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1" name="Oval 50"/>
                  <p:cNvSpPr/>
                  <p:nvPr/>
                </p:nvSpPr>
                <p:spPr bwMode="auto">
                  <a:xfrm>
                    <a:off x="5506446" y="1850605"/>
                    <a:ext cx="126020" cy="1260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sp>
              <p:nvSpPr>
                <p:cNvPr id="47" name="Rectangle 46"/>
                <p:cNvSpPr/>
                <p:nvPr/>
              </p:nvSpPr>
              <p:spPr bwMode="auto">
                <a:xfrm flipH="1">
                  <a:off x="4553223" y="1795011"/>
                  <a:ext cx="35695" cy="2644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8" name="Rectangle 47"/>
                <p:cNvSpPr/>
                <p:nvPr/>
              </p:nvSpPr>
              <p:spPr bwMode="auto">
                <a:xfrm rot="5400000" flipH="1">
                  <a:off x="4559389" y="1806456"/>
                  <a:ext cx="35694" cy="2644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7" name="Group 36"/>
              <p:cNvGrpSpPr/>
              <p:nvPr/>
            </p:nvGrpSpPr>
            <p:grpSpPr>
              <a:xfrm rot="20781386">
                <a:off x="5409459" y="1586102"/>
                <a:ext cx="276801" cy="467553"/>
                <a:chOff x="6199779" y="1569835"/>
                <a:chExt cx="276798" cy="467557"/>
              </a:xfrm>
              <a:grpFill/>
            </p:grpSpPr>
            <p:sp>
              <p:nvSpPr>
                <p:cNvPr id="38" name="Rectangle 37"/>
                <p:cNvSpPr/>
                <p:nvPr/>
              </p:nvSpPr>
              <p:spPr bwMode="auto">
                <a:xfrm rot="10800000" flipH="1">
                  <a:off x="6289821" y="1569835"/>
                  <a:ext cx="96717" cy="1737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9" name="Oval 38"/>
                <p:cNvSpPr/>
                <p:nvPr/>
              </p:nvSpPr>
              <p:spPr bwMode="auto">
                <a:xfrm rot="10737439" flipH="1">
                  <a:off x="6282703" y="1724048"/>
                  <a:ext cx="110947" cy="11094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nvGrpSpPr>
                <p:cNvPr id="40" name="Group 39"/>
                <p:cNvGrpSpPr/>
                <p:nvPr/>
              </p:nvGrpSpPr>
              <p:grpSpPr>
                <a:xfrm>
                  <a:off x="6199779" y="1764552"/>
                  <a:ext cx="99173" cy="272840"/>
                  <a:chOff x="5426382" y="1788525"/>
                  <a:chExt cx="99173" cy="272838"/>
                </a:xfrm>
                <a:grpFill/>
              </p:grpSpPr>
              <p:sp>
                <p:nvSpPr>
                  <p:cNvPr id="44" name="Rectangle 43"/>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5" name="Diagonal Stripe 44"/>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41" name="Group 40"/>
                <p:cNvGrpSpPr/>
                <p:nvPr/>
              </p:nvGrpSpPr>
              <p:grpSpPr>
                <a:xfrm flipH="1">
                  <a:off x="6377404" y="1764552"/>
                  <a:ext cx="99173" cy="272840"/>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grpSp>
        <p:sp>
          <p:nvSpPr>
            <p:cNvPr id="64" name="Rectangle 25"/>
            <p:cNvSpPr>
              <a:spLocks noChangeAspect="1"/>
            </p:cNvSpPr>
            <p:nvPr/>
          </p:nvSpPr>
          <p:spPr bwMode="auto">
            <a:xfrm>
              <a:off x="2547211" y="2674377"/>
              <a:ext cx="363782" cy="251944"/>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0070C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530" b="0" i="0" u="none" strike="noStrike" kern="0" cap="none" spc="0" normalizeH="0" baseline="0" noProof="0" dirty="0" err="1">
                <a:ln>
                  <a:noFill/>
                </a:ln>
                <a:solidFill>
                  <a:schemeClr val="accent2"/>
                </a:solidFill>
                <a:effectLst/>
                <a:uLnTx/>
                <a:uFillTx/>
                <a:latin typeface="Segoe UI" pitchFamily="34" charset="0"/>
                <a:ea typeface="Segoe UI" pitchFamily="34" charset="0"/>
                <a:cs typeface="Segoe UI" pitchFamily="34" charset="0"/>
              </a:endParaRPr>
            </a:p>
          </p:txBody>
        </p:sp>
        <p:sp>
          <p:nvSpPr>
            <p:cNvPr id="65" name="Rounded Rectangle 4"/>
            <p:cNvSpPr>
              <a:spLocks noChangeAspect="1"/>
            </p:cNvSpPr>
            <p:nvPr/>
          </p:nvSpPr>
          <p:spPr bwMode="auto">
            <a:xfrm>
              <a:off x="2214746" y="3046065"/>
              <a:ext cx="226764" cy="428866"/>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6" name="Freeform 61"/>
            <p:cNvSpPr>
              <a:spLocks noChangeAspect="1" noEditPoints="1"/>
            </p:cNvSpPr>
            <p:nvPr/>
          </p:nvSpPr>
          <p:spPr bwMode="auto">
            <a:xfrm>
              <a:off x="1789984" y="2581961"/>
              <a:ext cx="301576" cy="377954"/>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endParaRPr>
            </a:p>
          </p:txBody>
        </p:sp>
        <p:sp>
          <p:nvSpPr>
            <p:cNvPr id="67" name="Rectangle 400"/>
            <p:cNvSpPr>
              <a:spLocks noChangeAspect="1"/>
            </p:cNvSpPr>
            <p:nvPr/>
          </p:nvSpPr>
          <p:spPr bwMode="auto">
            <a:xfrm>
              <a:off x="1404180" y="3134664"/>
              <a:ext cx="328336" cy="291828"/>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8" name="Rectangle 67"/>
          <p:cNvSpPr/>
          <p:nvPr/>
        </p:nvSpPr>
        <p:spPr>
          <a:xfrm>
            <a:off x="4649306" y="3121738"/>
            <a:ext cx="777538" cy="312959"/>
          </a:xfrm>
          <a:prstGeom prst="rect">
            <a:avLst/>
          </a:prstGeom>
          <a:noFill/>
          <a:ln w="15875" cap="flat" cmpd="sng" algn="ctr">
            <a:noFill/>
            <a:prstDash val="solid"/>
          </a:ln>
          <a:effectLst/>
        </p:spPr>
        <p:txBody>
          <a:bodyPr rtlCol="0" anchor="ctr"/>
          <a:lstStyle/>
          <a:p>
            <a:pPr marL="0" marR="0" lvl="0" indent="0" algn="ctr" defTabSz="951156" eaLnBrk="1" fontAlgn="auto" latinLnBrk="0" hangingPunct="1">
              <a:lnSpc>
                <a:spcPct val="100000"/>
              </a:lnSpc>
              <a:spcBef>
                <a:spcPts val="0"/>
              </a:spcBef>
              <a:spcAft>
                <a:spcPts val="0"/>
              </a:spcAft>
              <a:buClrTx/>
              <a:buSzTx/>
              <a:buFontTx/>
              <a:buNone/>
              <a:tabLst/>
              <a:defRPr/>
            </a:pPr>
            <a:r>
              <a:rPr kumimoji="0" lang="en-US" b="1" u="none" strike="noStrike" kern="0" cap="none" spc="0" normalizeH="0" baseline="0" noProof="0" dirty="0">
                <a:ln>
                  <a:noFill/>
                </a:ln>
                <a:solidFill>
                  <a:sysClr val="windowText" lastClr="000000"/>
                </a:solidFill>
                <a:effectLst/>
                <a:uLnTx/>
                <a:uFillTx/>
                <a:latin typeface="Segoe UI Semibold" charset="0"/>
                <a:ea typeface="Segoe UI Semibold" charset="0"/>
                <a:cs typeface="Segoe UI Semibold" charset="0"/>
              </a:rPr>
              <a:t>RTOS</a:t>
            </a:r>
          </a:p>
        </p:txBody>
      </p:sp>
      <p:pic>
        <p:nvPicPr>
          <p:cNvPr id="69" name="Picture 68"/>
          <p:cNvPicPr>
            <a:picLocks noChangeAspect="1"/>
          </p:cNvPicPr>
          <p:nvPr/>
        </p:nvPicPr>
        <p:blipFill>
          <a:blip r:embed="rId2"/>
          <a:stretch>
            <a:fillRect/>
          </a:stretch>
        </p:blipFill>
        <p:spPr>
          <a:xfrm>
            <a:off x="3651291" y="2564511"/>
            <a:ext cx="330738" cy="382960"/>
          </a:xfrm>
          <a:prstGeom prst="rect">
            <a:avLst/>
          </a:prstGeom>
        </p:spPr>
      </p:pic>
      <p:pic>
        <p:nvPicPr>
          <p:cNvPr id="70" name="Picture 69"/>
          <p:cNvPicPr>
            <a:picLocks noChangeAspect="1"/>
          </p:cNvPicPr>
          <p:nvPr/>
        </p:nvPicPr>
        <p:blipFill>
          <a:blip r:embed="rId3"/>
          <a:stretch>
            <a:fillRect/>
          </a:stretch>
        </p:blipFill>
        <p:spPr>
          <a:xfrm>
            <a:off x="5240418" y="2605794"/>
            <a:ext cx="352617" cy="352617"/>
          </a:xfrm>
          <a:prstGeom prst="rect">
            <a:avLst/>
          </a:prstGeom>
        </p:spPr>
      </p:pic>
      <p:pic>
        <p:nvPicPr>
          <p:cNvPr id="71" name="Picture 70"/>
          <p:cNvPicPr>
            <a:picLocks noChangeAspect="1"/>
          </p:cNvPicPr>
          <p:nvPr/>
        </p:nvPicPr>
        <p:blipFill>
          <a:blip r:embed="rId4"/>
          <a:stretch>
            <a:fillRect/>
          </a:stretch>
        </p:blipFill>
        <p:spPr>
          <a:xfrm>
            <a:off x="4437680" y="2543451"/>
            <a:ext cx="347088" cy="407110"/>
          </a:xfrm>
          <a:prstGeom prst="rect">
            <a:avLst/>
          </a:prstGeom>
        </p:spPr>
      </p:pic>
      <p:pic>
        <p:nvPicPr>
          <p:cNvPr id="72" name="Picture 68" descr="https://upload.wikimedia.org/wikipedia/commons/thumb/a/ab/Linux_Logo_in_Linux_Libertine_Font.svg/2000px-Linux_Logo_in_Linux_Libertine_Font.sv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69062" y="3057461"/>
            <a:ext cx="345888" cy="406073"/>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bwMode="auto">
          <a:xfrm>
            <a:off x="6324491" y="2171126"/>
            <a:ext cx="5685903" cy="2834285"/>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4572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Business solutions and processes</a:t>
            </a:r>
          </a:p>
        </p:txBody>
      </p:sp>
      <p:pic>
        <p:nvPicPr>
          <p:cNvPr id="75" name="Picture 74"/>
          <p:cNvPicPr>
            <a:picLocks noChangeAspect="1"/>
          </p:cNvPicPr>
          <p:nvPr/>
        </p:nvPicPr>
        <p:blipFill>
          <a:blip r:embed="rId6"/>
          <a:stretch>
            <a:fillRect/>
          </a:stretch>
        </p:blipFill>
        <p:spPr>
          <a:xfrm>
            <a:off x="8809617" y="2705015"/>
            <a:ext cx="955449" cy="469627"/>
          </a:xfrm>
          <a:prstGeom prst="rect">
            <a:avLst/>
          </a:prstGeom>
        </p:spPr>
      </p:pic>
      <p:pic>
        <p:nvPicPr>
          <p:cNvPr id="77" name="Picture 76"/>
          <p:cNvPicPr>
            <a:picLocks noChangeAspect="1"/>
          </p:cNvPicPr>
          <p:nvPr/>
        </p:nvPicPr>
        <p:blipFill rotWithShape="1">
          <a:blip r:embed="rId7"/>
          <a:srcRect t="29475" b="29475"/>
          <a:stretch/>
        </p:blipFill>
        <p:spPr>
          <a:xfrm>
            <a:off x="8483938" y="3434697"/>
            <a:ext cx="1995062" cy="462484"/>
          </a:xfrm>
          <a:prstGeom prst="rect">
            <a:avLst/>
          </a:prstGeom>
        </p:spPr>
      </p:pic>
      <p:pic>
        <p:nvPicPr>
          <p:cNvPr id="78" name="Picture 77"/>
          <p:cNvPicPr>
            <a:picLocks noChangeAspect="1"/>
          </p:cNvPicPr>
          <p:nvPr/>
        </p:nvPicPr>
        <p:blipFill>
          <a:blip r:embed="rId8"/>
          <a:stretch>
            <a:fillRect/>
          </a:stretch>
        </p:blipFill>
        <p:spPr>
          <a:xfrm>
            <a:off x="10838071" y="3329269"/>
            <a:ext cx="943779" cy="656782"/>
          </a:xfrm>
          <a:prstGeom prst="rect">
            <a:avLst/>
          </a:prstGeom>
        </p:spPr>
      </p:pic>
      <p:pic>
        <p:nvPicPr>
          <p:cNvPr id="79" name="Picture 78"/>
          <p:cNvPicPr>
            <a:picLocks noChangeAspect="1"/>
          </p:cNvPicPr>
          <p:nvPr/>
        </p:nvPicPr>
        <p:blipFill>
          <a:blip r:embed="rId9"/>
          <a:stretch>
            <a:fillRect/>
          </a:stretch>
        </p:blipFill>
        <p:spPr>
          <a:xfrm>
            <a:off x="9515417" y="4210222"/>
            <a:ext cx="1147820" cy="251715"/>
          </a:xfrm>
          <a:prstGeom prst="rect">
            <a:avLst/>
          </a:prstGeom>
        </p:spPr>
      </p:pic>
      <p:pic>
        <p:nvPicPr>
          <p:cNvPr id="80" name="Picture 79"/>
          <p:cNvPicPr>
            <a:picLocks noChangeAspect="1"/>
          </p:cNvPicPr>
          <p:nvPr/>
        </p:nvPicPr>
        <p:blipFill>
          <a:blip r:embed="rId10"/>
          <a:stretch>
            <a:fillRect/>
          </a:stretch>
        </p:blipFill>
        <p:spPr>
          <a:xfrm>
            <a:off x="6489484" y="4199444"/>
            <a:ext cx="1962099" cy="267140"/>
          </a:xfrm>
          <a:prstGeom prst="rect">
            <a:avLst/>
          </a:prstGeom>
        </p:spPr>
      </p:pic>
      <p:pic>
        <p:nvPicPr>
          <p:cNvPr id="81" name="Picture 80"/>
          <p:cNvPicPr>
            <a:picLocks noChangeAspect="1"/>
          </p:cNvPicPr>
          <p:nvPr/>
        </p:nvPicPr>
        <p:blipFill>
          <a:blip r:embed="rId11"/>
          <a:stretch>
            <a:fillRect/>
          </a:stretch>
        </p:blipFill>
        <p:spPr>
          <a:xfrm>
            <a:off x="6540284" y="3490389"/>
            <a:ext cx="1584581" cy="362486"/>
          </a:xfrm>
          <a:prstGeom prst="rect">
            <a:avLst/>
          </a:prstGeom>
        </p:spPr>
      </p:pic>
      <p:pic>
        <p:nvPicPr>
          <p:cNvPr id="82" name="Picture 81"/>
          <p:cNvPicPr>
            <a:picLocks noChangeAspect="1"/>
          </p:cNvPicPr>
          <p:nvPr/>
        </p:nvPicPr>
        <p:blipFill>
          <a:blip r:embed="rId12"/>
          <a:stretch>
            <a:fillRect/>
          </a:stretch>
        </p:blipFill>
        <p:spPr>
          <a:xfrm>
            <a:off x="6540284" y="2711225"/>
            <a:ext cx="1514303" cy="457446"/>
          </a:xfrm>
          <a:prstGeom prst="rect">
            <a:avLst/>
          </a:prstGeom>
        </p:spPr>
      </p:pic>
      <p:sp>
        <p:nvSpPr>
          <p:cNvPr id="83" name="Rectangle 82"/>
          <p:cNvSpPr/>
          <p:nvPr/>
        </p:nvSpPr>
        <p:spPr>
          <a:xfrm>
            <a:off x="8011542" y="4705532"/>
            <a:ext cx="2383986" cy="307777"/>
          </a:xfrm>
          <a:prstGeom prst="rect">
            <a:avLst/>
          </a:prstGeom>
        </p:spPr>
        <p:txBody>
          <a:bodyPr wrap="none">
            <a:spAutoFit/>
          </a:bodyPr>
          <a:lstStyle/>
          <a:p>
            <a:pPr marL="0" marR="0" lvl="0" indent="0" algn="ctr" defTabSz="932597" eaLnBrk="1" fontAlgn="auto" latinLnBrk="0" hangingPunct="1">
              <a:lnSpc>
                <a:spcPct val="100000"/>
              </a:lnSpc>
              <a:spcBef>
                <a:spcPts val="0"/>
              </a:spcBef>
              <a:spcAft>
                <a:spcPts val="612"/>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And other business systems</a:t>
            </a:r>
          </a:p>
        </p:txBody>
      </p:sp>
      <p:sp>
        <p:nvSpPr>
          <p:cNvPr id="90" name="Rectangle 89"/>
          <p:cNvSpPr/>
          <p:nvPr/>
        </p:nvSpPr>
        <p:spPr bwMode="auto">
          <a:xfrm>
            <a:off x="605368" y="5462028"/>
            <a:ext cx="5606013" cy="1070319"/>
          </a:xfrm>
          <a:prstGeom prst="rect">
            <a:avLst/>
          </a:prstGeom>
          <a:solidFill>
            <a:schemeClr val="bg1">
              <a:lumMod val="95000"/>
            </a:schemeClr>
          </a:solidFill>
          <a:ln>
            <a:solidFill>
              <a:srgbClr val="2420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chemeClr val="accent4"/>
              </a:solidFill>
              <a:effectLst/>
              <a:uLnTx/>
              <a:uFillTx/>
            </a:endParaRPr>
          </a:p>
        </p:txBody>
      </p:sp>
      <p:sp>
        <p:nvSpPr>
          <p:cNvPr id="91" name="Rectangle 90"/>
          <p:cNvSpPr/>
          <p:nvPr/>
        </p:nvSpPr>
        <p:spPr>
          <a:xfrm>
            <a:off x="1086014" y="5588052"/>
            <a:ext cx="1673333" cy="561692"/>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IoT Hub</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Device SDK</a:t>
            </a:r>
          </a:p>
        </p:txBody>
      </p:sp>
      <p:sp>
        <p:nvSpPr>
          <p:cNvPr id="92" name="Rectangle 91"/>
          <p:cNvSpPr/>
          <p:nvPr/>
        </p:nvSpPr>
        <p:spPr>
          <a:xfrm>
            <a:off x="3246365" y="5577860"/>
            <a:ext cx="2751596" cy="815608"/>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Gateway SDK</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Windows 10 IoT Core</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Device Management</a:t>
            </a:r>
          </a:p>
        </p:txBody>
      </p:sp>
      <p:sp>
        <p:nvSpPr>
          <p:cNvPr id="93" name="Rectangle 92"/>
          <p:cNvSpPr/>
          <p:nvPr/>
        </p:nvSpPr>
        <p:spPr>
          <a:xfrm>
            <a:off x="6808558" y="5577860"/>
            <a:ext cx="1891640" cy="815608"/>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Power BI</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App Service</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Mobile Apps </a:t>
            </a:r>
          </a:p>
        </p:txBody>
      </p:sp>
      <p:sp>
        <p:nvSpPr>
          <p:cNvPr id="94" name="Rectangle 93"/>
          <p:cNvSpPr/>
          <p:nvPr/>
        </p:nvSpPr>
        <p:spPr>
          <a:xfrm>
            <a:off x="9471912" y="5577860"/>
            <a:ext cx="2022494" cy="777136"/>
          </a:xfrm>
          <a:prstGeom prst="rect">
            <a:avLst/>
          </a:prstGeom>
        </p:spPr>
        <p:txBody>
          <a:bodyPr wrap="square">
            <a:sp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API Management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Azure Logic Apps</a:t>
            </a:r>
          </a:p>
        </p:txBody>
      </p:sp>
      <p:sp>
        <p:nvSpPr>
          <p:cNvPr id="95" name="TextBox 94"/>
          <p:cNvSpPr txBox="1"/>
          <p:nvPr/>
        </p:nvSpPr>
        <p:spPr>
          <a:xfrm>
            <a:off x="605367" y="5068680"/>
            <a:ext cx="5606013" cy="353592"/>
          </a:xfrm>
          <a:prstGeom prst="rect">
            <a:avLst/>
          </a:prstGeom>
          <a:noFill/>
          <a:ln w="3175">
            <a:noFill/>
          </a:ln>
        </p:spPr>
        <p:txBody>
          <a:bodyPr wrap="none" lIns="182854" tIns="91440" rIns="182854" bIns="91440" rtlCol="0" anchor="ctr">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chemeClr val="accent4"/>
                </a:solidFill>
                <a:effectLst/>
                <a:uLnTx/>
                <a:uFillTx/>
                <a:latin typeface="+mj-lt"/>
                <a:ea typeface="Segoe UI Semibold" charset="0"/>
                <a:cs typeface="Segoe UI Semibold" charset="0"/>
              </a:rPr>
              <a:t>Using…</a:t>
            </a:r>
          </a:p>
        </p:txBody>
      </p:sp>
      <p:sp>
        <p:nvSpPr>
          <p:cNvPr id="87" name="TextBox 86"/>
          <p:cNvSpPr txBox="1"/>
          <p:nvPr/>
        </p:nvSpPr>
        <p:spPr>
          <a:xfrm>
            <a:off x="6324491" y="5068680"/>
            <a:ext cx="5685902" cy="353592"/>
          </a:xfrm>
          <a:prstGeom prst="rect">
            <a:avLst/>
          </a:prstGeom>
          <a:noFill/>
          <a:ln w="3175">
            <a:noFill/>
          </a:ln>
        </p:spPr>
        <p:txBody>
          <a:bodyPr wrap="none" lIns="182854" tIns="91440" rIns="182854" bIns="91440" rtlCol="0" anchor="ctr">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chemeClr val="accent4"/>
                </a:solidFill>
                <a:effectLst/>
                <a:uLnTx/>
                <a:uFillTx/>
                <a:latin typeface="+mj-lt"/>
                <a:ea typeface="Segoe UI Semibold" charset="0"/>
                <a:cs typeface="Segoe UI Semibold" charset="0"/>
              </a:rPr>
              <a:t>Using…</a:t>
            </a:r>
          </a:p>
        </p:txBody>
      </p:sp>
      <p:sp>
        <p:nvSpPr>
          <p:cNvPr id="96" name="Rectangle 95"/>
          <p:cNvSpPr/>
          <p:nvPr/>
        </p:nvSpPr>
        <p:spPr>
          <a:xfrm>
            <a:off x="9868206" y="2810092"/>
            <a:ext cx="1918300" cy="227258"/>
          </a:xfrm>
          <a:prstGeom prst="rect">
            <a:avLst/>
          </a:prstGeom>
          <a:noFill/>
          <a:ln w="15875" cap="flat" cmpd="sng" algn="ctr">
            <a:noFill/>
            <a:prstDash val="solid"/>
          </a:ln>
          <a:effectLst/>
        </p:spPr>
        <p:txBody>
          <a:bodyPr rtlCol="0" anchor="ctr"/>
          <a:lstStyle/>
          <a:p>
            <a:pPr marL="0" marR="0" lvl="0" indent="0" algn="ctr" defTabSz="951156"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Segoe Pro Semibold" panose="020B0702040504020203" pitchFamily="34" charset="0"/>
                <a:cs typeface="Segoe UI Semibold" panose="020B0702040204020203" pitchFamily="34" charset="0"/>
              </a:rPr>
              <a:t>Microsoft Dynamics</a:t>
            </a:r>
          </a:p>
        </p:txBody>
      </p:sp>
      <p:sp>
        <p:nvSpPr>
          <p:cNvPr id="99" name="Rectangle 98"/>
          <p:cNvSpPr/>
          <p:nvPr/>
        </p:nvSpPr>
        <p:spPr>
          <a:xfrm>
            <a:off x="1020759" y="4128113"/>
            <a:ext cx="1933572" cy="754055"/>
          </a:xfrm>
          <a:prstGeom prst="rect">
            <a:avLst/>
          </a:prstGeom>
        </p:spPr>
        <p:txBody>
          <a:bodyPr wrap="square" numCol="2">
            <a:no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C</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Node.js</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Java</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.NET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Python</a:t>
            </a:r>
          </a:p>
        </p:txBody>
      </p:sp>
      <p:sp>
        <p:nvSpPr>
          <p:cNvPr id="100" name="Rectangle 99"/>
          <p:cNvSpPr/>
          <p:nvPr/>
        </p:nvSpPr>
        <p:spPr>
          <a:xfrm>
            <a:off x="3929317" y="4114266"/>
            <a:ext cx="1826605" cy="754055"/>
          </a:xfrm>
          <a:prstGeom prst="rect">
            <a:avLst/>
          </a:prstGeom>
        </p:spPr>
        <p:txBody>
          <a:bodyPr wrap="square" numCol="2">
            <a:noAutofit/>
          </a:bodyPr>
          <a:lstStyle/>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MQTT</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HTTP</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AMQP</a:t>
            </a:r>
          </a:p>
          <a:p>
            <a:pPr marL="169863" marR="0" lvl="0" indent="-169863" defTabSz="932472" eaLnBrk="1" fontAlgn="base" latinLnBrk="0" hangingPunct="1">
              <a:lnSpc>
                <a:spcPct val="100000"/>
              </a:lnSpc>
              <a:spcBef>
                <a:spcPts val="30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505050"/>
                </a:solidFill>
                <a:effectLst/>
                <a:uLnTx/>
                <a:uFillTx/>
              </a:rPr>
              <a:t>LwM2M</a:t>
            </a:r>
          </a:p>
        </p:txBody>
      </p:sp>
    </p:spTree>
    <p:extLst>
      <p:ext uri="{BB962C8B-B14F-4D97-AF65-F5344CB8AC3E}">
        <p14:creationId xmlns:p14="http://schemas.microsoft.com/office/powerpoint/2010/main" val="17148529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p:cNvGrpSpPr/>
          <p:nvPr/>
        </p:nvGrpSpPr>
        <p:grpSpPr>
          <a:xfrm>
            <a:off x="160157" y="2326063"/>
            <a:ext cx="3495800" cy="4517544"/>
            <a:chOff x="160157" y="2008011"/>
            <a:chExt cx="3495800" cy="4517544"/>
          </a:xfrm>
        </p:grpSpPr>
        <p:grpSp>
          <p:nvGrpSpPr>
            <p:cNvPr id="97" name="Group 96"/>
            <p:cNvGrpSpPr/>
            <p:nvPr userDrawn="1"/>
          </p:nvGrpSpPr>
          <p:grpSpPr>
            <a:xfrm>
              <a:off x="508821" y="5054467"/>
              <a:ext cx="1910525" cy="489365"/>
              <a:chOff x="508821" y="5014712"/>
              <a:chExt cx="1910525" cy="489365"/>
            </a:xfrm>
          </p:grpSpPr>
          <p:sp>
            <p:nvSpPr>
              <p:cNvPr id="123" name="Oval 12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TextBox 12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baseline="0" noProof="0" dirty="0">
                    <a:ln>
                      <a:noFill/>
                    </a:ln>
                    <a:solidFill>
                      <a:schemeClr val="accent5">
                        <a:lumMod val="90000"/>
                        <a:lumOff val="10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98" name="Group 97"/>
            <p:cNvGrpSpPr/>
            <p:nvPr userDrawn="1"/>
          </p:nvGrpSpPr>
          <p:grpSpPr>
            <a:xfrm>
              <a:off x="160157" y="2008011"/>
              <a:ext cx="3427095" cy="2758051"/>
              <a:chOff x="-2087057" y="3086116"/>
              <a:chExt cx="4108356" cy="2758051"/>
            </a:xfrm>
          </p:grpSpPr>
          <p:sp>
            <p:nvSpPr>
              <p:cNvPr id="121" name="TextBox 120"/>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solidFill>
                      <a:schemeClr val="accent5">
                        <a:lumMod val="90000"/>
                        <a:lumOff val="10000"/>
                      </a:schemeClr>
                    </a:solidFill>
                    <a:effectLst/>
                    <a:uLnTx/>
                    <a:uFillTx/>
                    <a:latin typeface="Segoe UI Light"/>
                    <a:ea typeface="MS PGothic" panose="020B0600070205080204" pitchFamily="34" charset="-128"/>
                    <a:cs typeface="+mn-cs"/>
                  </a:rPr>
                  <a:t>30</a:t>
                </a:r>
              </a:p>
            </p:txBody>
          </p:sp>
          <p:sp>
            <p:nvSpPr>
              <p:cNvPr id="122" name="TextBox 121"/>
              <p:cNvSpPr txBox="1"/>
              <p:nvPr/>
            </p:nvSpPr>
            <p:spPr>
              <a:xfrm>
                <a:off x="-2006254" y="4496106"/>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chemeClr val="accent5">
                        <a:lumMod val="90000"/>
                        <a:lumOff val="10000"/>
                      </a:schemeClr>
                    </a:solidFill>
                    <a:effectLst/>
                    <a:uLnTx/>
                    <a:uFillTx/>
                    <a:latin typeface="+mj-lt"/>
                    <a:ea typeface="MS PGothic" panose="020B0600070205080204" pitchFamily="34" charset="-128"/>
                    <a:cs typeface="Segoe UI Semilight" panose="020B0402040204020203" pitchFamily="34" charset="0"/>
                  </a:rPr>
                  <a:t>Azure regions around the world</a:t>
                </a:r>
              </a:p>
            </p:txBody>
          </p:sp>
        </p:grpSp>
        <p:cxnSp>
          <p:nvCxnSpPr>
            <p:cNvPr id="99" name="Straight Connector 98"/>
            <p:cNvCxnSpPr/>
            <p:nvPr userDrawn="1"/>
          </p:nvCxnSpPr>
          <p:spPr>
            <a:xfrm>
              <a:off x="522611" y="493146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1" name="TextBox 100"/>
            <p:cNvSpPr txBox="1"/>
            <p:nvPr userDrawn="1"/>
          </p:nvSpPr>
          <p:spPr>
            <a:xfrm>
              <a:off x="296266" y="5565292"/>
              <a:ext cx="3359691" cy="960263"/>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chemeClr val="accent5">
                      <a:lumMod val="90000"/>
                      <a:lumOff val="10000"/>
                    </a:schemeClr>
                  </a:solidFill>
                  <a:effectLst/>
                  <a:uLnTx/>
                  <a:uFillTx/>
                  <a:latin typeface="+mj-lt"/>
                  <a:ea typeface="MS PGothic" panose="020B0600070205080204" pitchFamily="34" charset="-128"/>
                  <a:cs typeface="Segoe UI Semibold" panose="020B0702040204020203" pitchFamily="34" charset="0"/>
                </a:rPr>
                <a:t>More than AWS and Google Cloud combined</a:t>
              </a:r>
            </a:p>
          </p:txBody>
        </p:sp>
      </p:grpSp>
      <p:grpSp>
        <p:nvGrpSpPr>
          <p:cNvPr id="46" name="Group 45"/>
          <p:cNvGrpSpPr/>
          <p:nvPr/>
        </p:nvGrpSpPr>
        <p:grpSpPr>
          <a:xfrm>
            <a:off x="10850270" y="394348"/>
            <a:ext cx="1288273" cy="699747"/>
            <a:chOff x="11027552" y="121298"/>
            <a:chExt cx="1288273" cy="699747"/>
          </a:xfrm>
        </p:grpSpPr>
        <p:sp>
          <p:nvSpPr>
            <p:cNvPr id="47" name="Rectangle 46"/>
            <p:cNvSpPr/>
            <p:nvPr/>
          </p:nvSpPr>
          <p:spPr bwMode="auto">
            <a:xfrm>
              <a:off x="11027552" y="121298"/>
              <a:ext cx="1288273" cy="57879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49" name="Group 48"/>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56" name="Isosceles Triangle 55"/>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57" name="Isosceles Triangle 56"/>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50"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51"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52" name="Rectangle 51"/>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4" name="Oval 53"/>
            <p:cNvSpPr/>
            <p:nvPr/>
          </p:nvSpPr>
          <p:spPr bwMode="auto">
            <a:xfrm>
              <a:off x="11425238"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11865770" y="681038"/>
              <a:ext cx="45719" cy="4571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1"/>
          <p:cNvSpPr txBox="1">
            <a:spLocks/>
          </p:cNvSpPr>
          <p:nvPr/>
        </p:nvSpPr>
        <p:spPr>
          <a:xfrm>
            <a:off x="377837" y="296897"/>
            <a:ext cx="10294446" cy="917575"/>
          </a:xfrm>
          <a:prstGeom prst="rect">
            <a:avLst/>
          </a:prstGeom>
        </p:spPr>
        <p:txBody>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Benefit from a hyper-scale footprint</a:t>
            </a:r>
          </a:p>
        </p:txBody>
      </p:sp>
    </p:spTree>
    <p:extLst>
      <p:ext uri="{BB962C8B-B14F-4D97-AF65-F5344CB8AC3E}">
        <p14:creationId xmlns:p14="http://schemas.microsoft.com/office/powerpoint/2010/main" val="396496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441546" y="2125665"/>
            <a:ext cx="5449301" cy="4248466"/>
          </a:xfrm>
          <a:prstGeom prst="rect">
            <a:avLst/>
          </a:prstGeom>
          <a:noFill/>
          <a:ln w="6350">
            <a:solidFill>
              <a:schemeClr val="bg1">
                <a:lumMod val="75000"/>
              </a:schemeClr>
            </a:solidFill>
          </a:ln>
        </p:spPr>
        <p:txBody>
          <a:bodyPr wrap="none" lIns="182854" tIns="91440" rIns="182854" bIns="91440" rtlCol="0">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endParaRPr lang="en-US" sz="2400" dirty="0">
              <a:solidFill>
                <a:schemeClr val="accent4"/>
              </a:soli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6114165" y="2125665"/>
            <a:ext cx="5895273" cy="4248467"/>
          </a:xfrm>
          <a:prstGeom prst="rect">
            <a:avLst/>
          </a:prstGeom>
          <a:noFill/>
          <a:ln w="6350">
            <a:solidFill>
              <a:schemeClr val="bg1">
                <a:lumMod val="75000"/>
              </a:schemeClr>
            </a:solidFill>
          </a:ln>
        </p:spPr>
        <p:txBody>
          <a:bodyPr wrap="none" lIns="182854" tIns="91440" rIns="182854" bIns="91440" rtlCol="0">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endParaRPr lang="en-US" sz="2400" dirty="0">
              <a:solidFill>
                <a:schemeClr val="accent4"/>
              </a:solidFill>
              <a:latin typeface="Segoe UI Semibold" panose="020B0702040204020203" pitchFamily="34" charset="0"/>
              <a:cs typeface="Segoe UI Semibold" panose="020B0702040204020203" pitchFamily="34" charset="0"/>
            </a:endParaRPr>
          </a:p>
        </p:txBody>
      </p:sp>
      <p:sp>
        <p:nvSpPr>
          <p:cNvPr id="56" name="TextBox 55"/>
          <p:cNvSpPr txBox="1"/>
          <p:nvPr/>
        </p:nvSpPr>
        <p:spPr>
          <a:xfrm>
            <a:off x="441546" y="1352550"/>
            <a:ext cx="5449301" cy="760029"/>
          </a:xfrm>
          <a:prstGeom prst="rect">
            <a:avLst/>
          </a:prstGeom>
          <a:noFill/>
          <a:ln w="6350">
            <a:noFill/>
          </a:ln>
        </p:spPr>
        <p:txBody>
          <a:bodyPr wrap="none" lIns="182854" tIns="91440" rIns="182854" bIns="91440" rtlCol="0" anchor="b">
            <a:noAutofit/>
          </a:bodyPr>
          <a:lstStyle>
            <a:defPPr>
              <a:defRPr lang="en-US"/>
            </a:defPPr>
            <a:lvl1pPr defTabSz="914225">
              <a:lnSpc>
                <a:spcPct val="90000"/>
              </a:lnSpc>
              <a:spcAft>
                <a:spcPts val="600"/>
              </a:spcAft>
              <a:defRPr sz="2000" kern="0">
                <a:gradFill>
                  <a:gsLst>
                    <a:gs pos="2917">
                      <a:srgbClr val="FFFFFF"/>
                    </a:gs>
                    <a:gs pos="30000">
                      <a:srgbClr val="FFFFFF"/>
                    </a:gs>
                  </a:gsLst>
                  <a:lin ang="5400000" scaled="0"/>
                </a:gradFill>
                <a:latin typeface="Segoe UI"/>
              </a:defRPr>
            </a:lvl1pPr>
          </a:lstStyle>
          <a:p>
            <a:pPr algn="ctr">
              <a:lnSpc>
                <a:spcPct val="100000"/>
              </a:lnSpc>
              <a:defRPr/>
            </a:pPr>
            <a:r>
              <a:rPr lang="en-US" sz="2400" dirty="0">
                <a:solidFill>
                  <a:schemeClr val="tx1"/>
                </a:solidFill>
                <a:latin typeface="+mj-lt"/>
                <a:cs typeface="Segoe UI Semibold" panose="020B0702040204020203" pitchFamily="34" charset="0"/>
              </a:rPr>
              <a:t>Rich data storage and analytics ecosystem</a:t>
            </a:r>
          </a:p>
        </p:txBody>
      </p:sp>
      <p:sp>
        <p:nvSpPr>
          <p:cNvPr id="57" name="TextBox 56"/>
          <p:cNvSpPr txBox="1"/>
          <p:nvPr/>
        </p:nvSpPr>
        <p:spPr>
          <a:xfrm>
            <a:off x="6520992" y="1352550"/>
            <a:ext cx="5488446" cy="760029"/>
          </a:xfrm>
          <a:prstGeom prst="rect">
            <a:avLst/>
          </a:prstGeom>
          <a:noFill/>
          <a:ln w="6350">
            <a:noFill/>
          </a:ln>
        </p:spPr>
        <p:txBody>
          <a:bodyPr wrap="none" lIns="182854" tIns="91440" rIns="182854" bIns="91440" rtlCol="0" anchor="b">
            <a:noAutofit/>
          </a:bodyPr>
          <a:lstStyle>
            <a:defPPr>
              <a:defRPr lang="en-US"/>
            </a:defPPr>
            <a:lvl1pPr algn="ctr" defTabSz="914225">
              <a:lnSpc>
                <a:spcPct val="90000"/>
              </a:lnSpc>
              <a:spcAft>
                <a:spcPts val="600"/>
              </a:spcAft>
              <a:defRPr sz="2000" kern="0">
                <a:latin typeface="Segoe UI"/>
              </a:defRPr>
            </a:lvl1pPr>
          </a:lstStyle>
          <a:p>
            <a:pPr>
              <a:lnSpc>
                <a:spcPct val="100000"/>
              </a:lnSpc>
              <a:defRPr/>
            </a:pPr>
            <a:r>
              <a:rPr lang="en-US" sz="2400" dirty="0">
                <a:latin typeface="+mj-lt"/>
                <a:cs typeface="Segoe UI Semibold" panose="020B0702040204020203" pitchFamily="34" charset="0"/>
              </a:rPr>
              <a:t>Gartner Magic Quadrant for </a:t>
            </a:r>
            <a:br>
              <a:rPr lang="en-US" sz="2400" dirty="0">
                <a:latin typeface="+mj-lt"/>
                <a:cs typeface="Segoe UI Semibold" panose="020B0702040204020203" pitchFamily="34" charset="0"/>
              </a:rPr>
            </a:br>
            <a:r>
              <a:rPr lang="en-US" sz="2400" dirty="0">
                <a:latin typeface="+mj-lt"/>
                <a:cs typeface="Segoe UI Semibold" panose="020B0702040204020203" pitchFamily="34" charset="0"/>
              </a:rPr>
              <a:t>Business Intelligence and Analytics Platforms</a:t>
            </a:r>
          </a:p>
        </p:txBody>
      </p:sp>
      <p:sp>
        <p:nvSpPr>
          <p:cNvPr id="2" name="Title 1"/>
          <p:cNvSpPr>
            <a:spLocks noGrp="1"/>
          </p:cNvSpPr>
          <p:nvPr>
            <p:ph type="title"/>
          </p:nvPr>
        </p:nvSpPr>
        <p:spPr/>
        <p:txBody>
          <a:bodyPr/>
          <a:lstStyle/>
          <a:p>
            <a:r>
              <a:rPr lang="en-US" dirty="0"/>
              <a:t>Unlock insights from any data</a:t>
            </a:r>
          </a:p>
        </p:txBody>
      </p:sp>
      <p:graphicFrame>
        <p:nvGraphicFramePr>
          <p:cNvPr id="89" name="Table 88"/>
          <p:cNvGraphicFramePr>
            <a:graphicFrameLocks noGrp="1"/>
          </p:cNvGraphicFramePr>
          <p:nvPr>
            <p:extLst/>
          </p:nvPr>
        </p:nvGraphicFramePr>
        <p:xfrm>
          <a:off x="3243038" y="2207879"/>
          <a:ext cx="2576738" cy="4102519"/>
        </p:xfrm>
        <a:graphic>
          <a:graphicData uri="http://schemas.openxmlformats.org/drawingml/2006/table">
            <a:tbl>
              <a:tblPr firstRow="1" bandRow="1"/>
              <a:tblGrid>
                <a:gridCol w="616826">
                  <a:extLst>
                    <a:ext uri="{9D8B030D-6E8A-4147-A177-3AD203B41FA5}">
                      <a16:colId xmlns:a16="http://schemas.microsoft.com/office/drawing/2014/main" val="932536401"/>
                    </a:ext>
                  </a:extLst>
                </a:gridCol>
                <a:gridCol w="1959912">
                  <a:extLst>
                    <a:ext uri="{9D8B030D-6E8A-4147-A177-3AD203B41FA5}">
                      <a16:colId xmlns:a16="http://schemas.microsoft.com/office/drawing/2014/main" val="2101560350"/>
                    </a:ext>
                  </a:extLst>
                </a:gridCol>
              </a:tblGrid>
              <a:tr h="612313">
                <a:tc gridSpan="2">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chemeClr val="accent1"/>
                          </a:solidFill>
                          <a:latin typeface="+mn-lt"/>
                          <a:ea typeface="Segoe UI" pitchFamily="34" charset="0"/>
                          <a:cs typeface="Segoe UI" pitchFamily="34" charset="0"/>
                        </a:rPr>
                        <a:t>Data Analytics</a:t>
                      </a:r>
                    </a:p>
                  </a:txBody>
                  <a:tcPr marL="91427" marR="91427" marT="45713" marB="4571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3023583521"/>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Machine Learning</a:t>
                      </a: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8203138"/>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Stream Analytics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0784155"/>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r>
                        <a:rPr lang="en-US" sz="1400" dirty="0">
                          <a:solidFill>
                            <a:schemeClr val="tx1"/>
                          </a:solidFill>
                          <a:latin typeface="+mn-lt"/>
                          <a:ea typeface="Arial Unicode MS" panose="020B0604020202020204" pitchFamily="34" charset="-128"/>
                          <a:cs typeface="Segoe UI Light" panose="020B0502040204020203" pitchFamily="34" charset="0"/>
                        </a:rPr>
                        <a:t>HDInsight</a:t>
                      </a:r>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292064"/>
                  </a:ext>
                </a:extLst>
              </a:tr>
              <a:tr h="58170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Data Factory</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3664844"/>
                  </a:ext>
                </a:extLst>
              </a:tr>
              <a:tr h="581701">
                <a:tc rowSpan="2">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ea typeface="Arial Unicode MS" panose="020B0604020202020204" pitchFamily="34" charset="-128"/>
                          <a:cs typeface="Segoe UI Light" panose="020B0502040204020203" pitchFamily="34" charset="0"/>
                        </a:rPr>
                        <a:t>Data Lake &amp; Analytics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8657658"/>
                  </a:ext>
                </a:extLst>
              </a:tr>
              <a:tr h="581701">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solidFill>
                          <a:srgbClr val="FF0000"/>
                        </a:solidFill>
                        <a:latin typeface="+mn-lt"/>
                        <a:ea typeface="Arial Unicode MS" panose="020B0604020202020204" pitchFamily="34" charset="-128"/>
                        <a:cs typeface="Segoe UI Light" panose="020B0502040204020203" pitchFamily="34" charset="0"/>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38593633"/>
                  </a:ext>
                </a:extLst>
              </a:tr>
            </a:tbl>
          </a:graphicData>
        </a:graphic>
      </p:graphicFrame>
      <p:grpSp>
        <p:nvGrpSpPr>
          <p:cNvPr id="90" name="Group 89"/>
          <p:cNvGrpSpPr>
            <a:grpSpLocks noChangeAspect="1"/>
          </p:cNvGrpSpPr>
          <p:nvPr/>
        </p:nvGrpSpPr>
        <p:grpSpPr>
          <a:xfrm>
            <a:off x="3382559" y="4175258"/>
            <a:ext cx="313142" cy="230824"/>
            <a:chOff x="18159927" y="2134236"/>
            <a:chExt cx="585788" cy="431800"/>
          </a:xfrm>
          <a:solidFill>
            <a:schemeClr val="accent1"/>
          </a:solidFill>
        </p:grpSpPr>
        <p:sp>
          <p:nvSpPr>
            <p:cNvPr id="91" name="Freeform 162"/>
            <p:cNvSpPr>
              <a:spLocks/>
            </p:cNvSpPr>
            <p:nvPr/>
          </p:nvSpPr>
          <p:spPr bwMode="auto">
            <a:xfrm>
              <a:off x="18466315" y="2459673"/>
              <a:ext cx="66675" cy="85725"/>
            </a:xfrm>
            <a:custGeom>
              <a:avLst/>
              <a:gdLst>
                <a:gd name="T0" fmla="*/ 83 w 92"/>
                <a:gd name="T1" fmla="*/ 35 h 119"/>
                <a:gd name="T2" fmla="*/ 65 w 92"/>
                <a:gd name="T3" fmla="*/ 0 h 119"/>
                <a:gd name="T4" fmla="*/ 39 w 92"/>
                <a:gd name="T5" fmla="*/ 68 h 119"/>
                <a:gd name="T6" fmla="*/ 1 w 92"/>
                <a:gd name="T7" fmla="*/ 107 h 119"/>
                <a:gd name="T8" fmla="*/ 12 w 92"/>
                <a:gd name="T9" fmla="*/ 119 h 119"/>
                <a:gd name="T10" fmla="*/ 76 w 92"/>
                <a:gd name="T11" fmla="*/ 119 h 119"/>
                <a:gd name="T12" fmla="*/ 92 w 92"/>
                <a:gd name="T13" fmla="*/ 102 h 119"/>
                <a:gd name="T14" fmla="*/ 84 w 92"/>
                <a:gd name="T15" fmla="*/ 81 h 119"/>
                <a:gd name="T16" fmla="*/ 83 w 92"/>
                <a:gd name="T17"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83" y="35"/>
                  </a:moveTo>
                  <a:cubicBezTo>
                    <a:pt x="79" y="23"/>
                    <a:pt x="65" y="0"/>
                    <a:pt x="65" y="0"/>
                  </a:cubicBezTo>
                  <a:cubicBezTo>
                    <a:pt x="65" y="0"/>
                    <a:pt x="62" y="34"/>
                    <a:pt x="39" y="68"/>
                  </a:cubicBezTo>
                  <a:cubicBezTo>
                    <a:pt x="16" y="102"/>
                    <a:pt x="1" y="107"/>
                    <a:pt x="1" y="107"/>
                  </a:cubicBezTo>
                  <a:cubicBezTo>
                    <a:pt x="1" y="107"/>
                    <a:pt x="0" y="118"/>
                    <a:pt x="12" y="119"/>
                  </a:cubicBezTo>
                  <a:cubicBezTo>
                    <a:pt x="16" y="119"/>
                    <a:pt x="68" y="119"/>
                    <a:pt x="76" y="119"/>
                  </a:cubicBezTo>
                  <a:cubicBezTo>
                    <a:pt x="86" y="119"/>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2" name="Freeform 163"/>
            <p:cNvSpPr>
              <a:spLocks/>
            </p:cNvSpPr>
            <p:nvPr/>
          </p:nvSpPr>
          <p:spPr bwMode="auto">
            <a:xfrm>
              <a:off x="18166277" y="2427923"/>
              <a:ext cx="63500" cy="87313"/>
            </a:xfrm>
            <a:custGeom>
              <a:avLst/>
              <a:gdLst>
                <a:gd name="T0" fmla="*/ 44 w 89"/>
                <a:gd name="T1" fmla="*/ 0 h 121"/>
                <a:gd name="T2" fmla="*/ 44 w 89"/>
                <a:gd name="T3" fmla="*/ 0 h 121"/>
                <a:gd name="T4" fmla="*/ 13 w 89"/>
                <a:gd name="T5" fmla="*/ 38 h 121"/>
                <a:gd name="T6" fmla="*/ 8 w 89"/>
                <a:gd name="T7" fmla="*/ 66 h 121"/>
                <a:gd name="T8" fmla="*/ 71 w 89"/>
                <a:gd name="T9" fmla="*/ 113 h 121"/>
                <a:gd name="T10" fmla="*/ 89 w 89"/>
                <a:gd name="T11" fmla="*/ 95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8" y="66"/>
                    <a:pt x="8" y="66"/>
                  </a:cubicBezTo>
                  <a:cubicBezTo>
                    <a:pt x="8" y="66"/>
                    <a:pt x="42" y="121"/>
                    <a:pt x="71" y="113"/>
                  </a:cubicBezTo>
                  <a:cubicBezTo>
                    <a:pt x="81" y="110"/>
                    <a:pt x="89" y="95"/>
                    <a:pt x="89" y="95"/>
                  </a:cubicBezTo>
                  <a:cubicBezTo>
                    <a:pt x="89" y="95"/>
                    <a:pt x="76" y="79"/>
                    <a:pt x="67" y="59"/>
                  </a:cubicBezTo>
                  <a:cubicBezTo>
                    <a:pt x="56" y="37"/>
                    <a:pt x="47" y="4"/>
                    <a:pt x="44" y="0"/>
                  </a:cubicBezTo>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sp>
          <p:nvSpPr>
            <p:cNvPr id="93" name="Freeform 164"/>
            <p:cNvSpPr>
              <a:spLocks noEditPoints="1"/>
            </p:cNvSpPr>
            <p:nvPr/>
          </p:nvSpPr>
          <p:spPr bwMode="auto">
            <a:xfrm>
              <a:off x="18159927" y="2134236"/>
              <a:ext cx="585788" cy="431800"/>
            </a:xfrm>
            <a:custGeom>
              <a:avLst/>
              <a:gdLst>
                <a:gd name="T0" fmla="*/ 767 w 814"/>
                <a:gd name="T1" fmla="*/ 27 h 599"/>
                <a:gd name="T2" fmla="*/ 703 w 814"/>
                <a:gd name="T3" fmla="*/ 74 h 599"/>
                <a:gd name="T4" fmla="*/ 669 w 814"/>
                <a:gd name="T5" fmla="*/ 252 h 599"/>
                <a:gd name="T6" fmla="*/ 678 w 814"/>
                <a:gd name="T7" fmla="*/ 188 h 599"/>
                <a:gd name="T8" fmla="*/ 659 w 814"/>
                <a:gd name="T9" fmla="*/ 174 h 599"/>
                <a:gd name="T10" fmla="*/ 634 w 814"/>
                <a:gd name="T11" fmla="*/ 153 h 599"/>
                <a:gd name="T12" fmla="*/ 642 w 814"/>
                <a:gd name="T13" fmla="*/ 132 h 599"/>
                <a:gd name="T14" fmla="*/ 613 w 814"/>
                <a:gd name="T15" fmla="*/ 87 h 599"/>
                <a:gd name="T16" fmla="*/ 604 w 814"/>
                <a:gd name="T17" fmla="*/ 78 h 599"/>
                <a:gd name="T18" fmla="*/ 352 w 814"/>
                <a:gd name="T19" fmla="*/ 72 h 599"/>
                <a:gd name="T20" fmla="*/ 357 w 814"/>
                <a:gd name="T21" fmla="*/ 82 h 599"/>
                <a:gd name="T22" fmla="*/ 253 w 814"/>
                <a:gd name="T23" fmla="*/ 161 h 599"/>
                <a:gd name="T24" fmla="*/ 220 w 814"/>
                <a:gd name="T25" fmla="*/ 291 h 599"/>
                <a:gd name="T26" fmla="*/ 272 w 814"/>
                <a:gd name="T27" fmla="*/ 265 h 599"/>
                <a:gd name="T28" fmla="*/ 270 w 814"/>
                <a:gd name="T29" fmla="*/ 386 h 599"/>
                <a:gd name="T30" fmla="*/ 389 w 814"/>
                <a:gd name="T31" fmla="*/ 347 h 599"/>
                <a:gd name="T32" fmla="*/ 406 w 814"/>
                <a:gd name="T33" fmla="*/ 159 h 599"/>
                <a:gd name="T34" fmla="*/ 408 w 814"/>
                <a:gd name="T35" fmla="*/ 372 h 599"/>
                <a:gd name="T36" fmla="*/ 262 w 814"/>
                <a:gd name="T37" fmla="*/ 410 h 599"/>
                <a:gd name="T38" fmla="*/ 216 w 814"/>
                <a:gd name="T39" fmla="*/ 331 h 599"/>
                <a:gd name="T40" fmla="*/ 171 w 814"/>
                <a:gd name="T41" fmla="*/ 257 h 599"/>
                <a:gd name="T42" fmla="*/ 254 w 814"/>
                <a:gd name="T43" fmla="*/ 134 h 599"/>
                <a:gd name="T44" fmla="*/ 47 w 814"/>
                <a:gd name="T45" fmla="*/ 270 h 599"/>
                <a:gd name="T46" fmla="*/ 35 w 814"/>
                <a:gd name="T47" fmla="*/ 236 h 599"/>
                <a:gd name="T48" fmla="*/ 5 w 814"/>
                <a:gd name="T49" fmla="*/ 230 h 599"/>
                <a:gd name="T50" fmla="*/ 31 w 814"/>
                <a:gd name="T51" fmla="*/ 293 h 599"/>
                <a:gd name="T52" fmla="*/ 69 w 814"/>
                <a:gd name="T53" fmla="*/ 397 h 599"/>
                <a:gd name="T54" fmla="*/ 111 w 814"/>
                <a:gd name="T55" fmla="*/ 529 h 599"/>
                <a:gd name="T56" fmla="*/ 193 w 814"/>
                <a:gd name="T57" fmla="*/ 582 h 599"/>
                <a:gd name="T58" fmla="*/ 221 w 814"/>
                <a:gd name="T59" fmla="*/ 509 h 599"/>
                <a:gd name="T60" fmla="*/ 280 w 814"/>
                <a:gd name="T61" fmla="*/ 486 h 599"/>
                <a:gd name="T62" fmla="*/ 333 w 814"/>
                <a:gd name="T63" fmla="*/ 493 h 599"/>
                <a:gd name="T64" fmla="*/ 303 w 814"/>
                <a:gd name="T65" fmla="*/ 558 h 599"/>
                <a:gd name="T66" fmla="*/ 436 w 814"/>
                <a:gd name="T67" fmla="*/ 514 h 599"/>
                <a:gd name="T68" fmla="*/ 455 w 814"/>
                <a:gd name="T69" fmla="*/ 369 h 599"/>
                <a:gd name="T70" fmla="*/ 499 w 814"/>
                <a:gd name="T71" fmla="*/ 381 h 599"/>
                <a:gd name="T72" fmla="*/ 616 w 814"/>
                <a:gd name="T73" fmla="*/ 370 h 599"/>
                <a:gd name="T74" fmla="*/ 568 w 814"/>
                <a:gd name="T75" fmla="*/ 401 h 599"/>
                <a:gd name="T76" fmla="*/ 683 w 814"/>
                <a:gd name="T77" fmla="*/ 363 h 599"/>
                <a:gd name="T78" fmla="*/ 464 w 814"/>
                <a:gd name="T79" fmla="*/ 159 h 599"/>
                <a:gd name="T80" fmla="*/ 522 w 814"/>
                <a:gd name="T81" fmla="*/ 109 h 599"/>
                <a:gd name="T82" fmla="*/ 464 w 814"/>
                <a:gd name="T83" fmla="*/ 159 h 599"/>
                <a:gd name="T84" fmla="*/ 514 w 814"/>
                <a:gd name="T85" fmla="*/ 227 h 599"/>
                <a:gd name="T86" fmla="*/ 526 w 814"/>
                <a:gd name="T87" fmla="*/ 206 h 599"/>
                <a:gd name="T88" fmla="*/ 507 w 814"/>
                <a:gd name="T89" fmla="*/ 187 h 599"/>
                <a:gd name="T90" fmla="*/ 491 w 814"/>
                <a:gd name="T91" fmla="*/ 202 h 599"/>
                <a:gd name="T92" fmla="*/ 564 w 814"/>
                <a:gd name="T93" fmla="*/ 148 h 599"/>
                <a:gd name="T94" fmla="*/ 548 w 814"/>
                <a:gd name="T95" fmla="*/ 157 h 599"/>
                <a:gd name="T96" fmla="*/ 567 w 814"/>
                <a:gd name="T97" fmla="*/ 180 h 599"/>
                <a:gd name="T98" fmla="*/ 589 w 814"/>
                <a:gd name="T99" fmla="*/ 174 h 599"/>
                <a:gd name="T100" fmla="*/ 748 w 814"/>
                <a:gd name="T101" fmla="*/ 78 h 599"/>
                <a:gd name="T102" fmla="*/ 714 w 814"/>
                <a:gd name="T103" fmla="*/ 80 h 599"/>
                <a:gd name="T104" fmla="*/ 768 w 814"/>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4" h="599">
                  <a:moveTo>
                    <a:pt x="809" y="163"/>
                  </a:moveTo>
                  <a:cubicBezTo>
                    <a:pt x="805" y="56"/>
                    <a:pt x="775" y="27"/>
                    <a:pt x="767" y="27"/>
                  </a:cubicBezTo>
                  <a:cubicBezTo>
                    <a:pt x="756" y="29"/>
                    <a:pt x="752" y="46"/>
                    <a:pt x="740" y="55"/>
                  </a:cubicBezTo>
                  <a:cubicBezTo>
                    <a:pt x="723" y="67"/>
                    <a:pt x="712" y="64"/>
                    <a:pt x="703" y="74"/>
                  </a:cubicBezTo>
                  <a:cubicBezTo>
                    <a:pt x="693" y="83"/>
                    <a:pt x="712" y="108"/>
                    <a:pt x="710" y="172"/>
                  </a:cubicBezTo>
                  <a:cubicBezTo>
                    <a:pt x="707" y="230"/>
                    <a:pt x="669" y="252"/>
                    <a:pt x="669" y="252"/>
                  </a:cubicBezTo>
                  <a:cubicBezTo>
                    <a:pt x="669" y="252"/>
                    <a:pt x="687" y="226"/>
                    <a:pt x="689" y="208"/>
                  </a:cubicBezTo>
                  <a:cubicBezTo>
                    <a:pt x="692" y="195"/>
                    <a:pt x="684" y="192"/>
                    <a:pt x="678" y="188"/>
                  </a:cubicBezTo>
                  <a:cubicBezTo>
                    <a:pt x="668" y="178"/>
                    <a:pt x="646" y="203"/>
                    <a:pt x="640" y="208"/>
                  </a:cubicBezTo>
                  <a:cubicBezTo>
                    <a:pt x="650" y="197"/>
                    <a:pt x="665" y="185"/>
                    <a:pt x="659" y="174"/>
                  </a:cubicBezTo>
                  <a:cubicBezTo>
                    <a:pt x="649" y="157"/>
                    <a:pt x="625" y="169"/>
                    <a:pt x="620" y="170"/>
                  </a:cubicBezTo>
                  <a:cubicBezTo>
                    <a:pt x="625" y="168"/>
                    <a:pt x="636" y="163"/>
                    <a:pt x="634" y="153"/>
                  </a:cubicBezTo>
                  <a:cubicBezTo>
                    <a:pt x="629" y="134"/>
                    <a:pt x="610" y="138"/>
                    <a:pt x="608" y="139"/>
                  </a:cubicBezTo>
                  <a:cubicBezTo>
                    <a:pt x="616" y="135"/>
                    <a:pt x="620" y="131"/>
                    <a:pt x="642" y="132"/>
                  </a:cubicBezTo>
                  <a:cubicBezTo>
                    <a:pt x="654" y="132"/>
                    <a:pt x="651" y="120"/>
                    <a:pt x="643" y="110"/>
                  </a:cubicBezTo>
                  <a:cubicBezTo>
                    <a:pt x="631" y="95"/>
                    <a:pt x="623" y="90"/>
                    <a:pt x="613" y="87"/>
                  </a:cubicBezTo>
                  <a:cubicBezTo>
                    <a:pt x="602" y="83"/>
                    <a:pt x="581" y="86"/>
                    <a:pt x="581" y="86"/>
                  </a:cubicBezTo>
                  <a:cubicBezTo>
                    <a:pt x="581" y="86"/>
                    <a:pt x="595" y="76"/>
                    <a:pt x="604" y="78"/>
                  </a:cubicBezTo>
                  <a:cubicBezTo>
                    <a:pt x="593" y="63"/>
                    <a:pt x="557" y="8"/>
                    <a:pt x="496" y="6"/>
                  </a:cubicBezTo>
                  <a:cubicBezTo>
                    <a:pt x="385" y="0"/>
                    <a:pt x="352" y="72"/>
                    <a:pt x="352" y="72"/>
                  </a:cubicBezTo>
                  <a:lnTo>
                    <a:pt x="406" y="70"/>
                  </a:lnTo>
                  <a:cubicBezTo>
                    <a:pt x="406" y="70"/>
                    <a:pt x="390" y="76"/>
                    <a:pt x="357" y="82"/>
                  </a:cubicBezTo>
                  <a:cubicBezTo>
                    <a:pt x="332" y="86"/>
                    <a:pt x="333" y="86"/>
                    <a:pt x="325" y="87"/>
                  </a:cubicBezTo>
                  <a:cubicBezTo>
                    <a:pt x="313" y="90"/>
                    <a:pt x="281" y="128"/>
                    <a:pt x="253" y="161"/>
                  </a:cubicBezTo>
                  <a:cubicBezTo>
                    <a:pt x="224" y="193"/>
                    <a:pt x="194" y="234"/>
                    <a:pt x="194" y="250"/>
                  </a:cubicBezTo>
                  <a:cubicBezTo>
                    <a:pt x="194" y="267"/>
                    <a:pt x="211" y="278"/>
                    <a:pt x="220" y="291"/>
                  </a:cubicBezTo>
                  <a:cubicBezTo>
                    <a:pt x="230" y="305"/>
                    <a:pt x="232" y="312"/>
                    <a:pt x="232" y="312"/>
                  </a:cubicBezTo>
                  <a:lnTo>
                    <a:pt x="272" y="265"/>
                  </a:lnTo>
                  <a:lnTo>
                    <a:pt x="226" y="361"/>
                  </a:lnTo>
                  <a:cubicBezTo>
                    <a:pt x="226" y="361"/>
                    <a:pt x="247" y="389"/>
                    <a:pt x="270" y="386"/>
                  </a:cubicBezTo>
                  <a:cubicBezTo>
                    <a:pt x="288" y="384"/>
                    <a:pt x="328" y="352"/>
                    <a:pt x="352" y="348"/>
                  </a:cubicBezTo>
                  <a:cubicBezTo>
                    <a:pt x="378" y="343"/>
                    <a:pt x="389" y="347"/>
                    <a:pt x="389" y="347"/>
                  </a:cubicBezTo>
                  <a:cubicBezTo>
                    <a:pt x="389" y="347"/>
                    <a:pt x="406" y="301"/>
                    <a:pt x="398" y="268"/>
                  </a:cubicBezTo>
                  <a:cubicBezTo>
                    <a:pt x="383" y="210"/>
                    <a:pt x="394" y="178"/>
                    <a:pt x="406" y="159"/>
                  </a:cubicBezTo>
                  <a:cubicBezTo>
                    <a:pt x="397" y="237"/>
                    <a:pt x="423" y="242"/>
                    <a:pt x="421" y="293"/>
                  </a:cubicBezTo>
                  <a:cubicBezTo>
                    <a:pt x="420" y="331"/>
                    <a:pt x="408" y="372"/>
                    <a:pt x="408" y="372"/>
                  </a:cubicBezTo>
                  <a:cubicBezTo>
                    <a:pt x="408" y="372"/>
                    <a:pt x="371" y="359"/>
                    <a:pt x="343" y="374"/>
                  </a:cubicBezTo>
                  <a:cubicBezTo>
                    <a:pt x="314" y="389"/>
                    <a:pt x="289"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2"/>
                  </a:cubicBezTo>
                  <a:cubicBezTo>
                    <a:pt x="221" y="169"/>
                    <a:pt x="254" y="134"/>
                    <a:pt x="254" y="134"/>
                  </a:cubicBezTo>
                  <a:cubicBezTo>
                    <a:pt x="254" y="134"/>
                    <a:pt x="159" y="147"/>
                    <a:pt x="119" y="193"/>
                  </a:cubicBezTo>
                  <a:cubicBezTo>
                    <a:pt x="72" y="250"/>
                    <a:pt x="65" y="267"/>
                    <a:pt x="47" y="270"/>
                  </a:cubicBezTo>
                  <a:cubicBezTo>
                    <a:pt x="30" y="272"/>
                    <a:pt x="23" y="253"/>
                    <a:pt x="23" y="253"/>
                  </a:cubicBezTo>
                  <a:cubicBezTo>
                    <a:pt x="23" y="253"/>
                    <a:pt x="37" y="252"/>
                    <a:pt x="35" y="236"/>
                  </a:cubicBezTo>
                  <a:cubicBezTo>
                    <a:pt x="32"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5" y="441"/>
                    <a:pt x="118" y="488"/>
                    <a:pt x="118" y="488"/>
                  </a:cubicBezTo>
                  <a:cubicBezTo>
                    <a:pt x="118" y="488"/>
                    <a:pt x="115" y="521"/>
                    <a:pt x="111" y="529"/>
                  </a:cubicBezTo>
                  <a:cubicBezTo>
                    <a:pt x="109" y="537"/>
                    <a:pt x="96" y="556"/>
                    <a:pt x="115" y="570"/>
                  </a:cubicBezTo>
                  <a:cubicBezTo>
                    <a:pt x="134" y="584"/>
                    <a:pt x="182" y="589"/>
                    <a:pt x="193" y="582"/>
                  </a:cubicBezTo>
                  <a:cubicBezTo>
                    <a:pt x="204" y="576"/>
                    <a:pt x="201" y="556"/>
                    <a:pt x="202" y="550"/>
                  </a:cubicBezTo>
                  <a:cubicBezTo>
                    <a:pt x="204" y="543"/>
                    <a:pt x="219" y="516"/>
                    <a:pt x="221"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4" y="509"/>
                  </a:cubicBezTo>
                  <a:cubicBezTo>
                    <a:pt x="292" y="517"/>
                    <a:pt x="276" y="525"/>
                    <a:pt x="303" y="558"/>
                  </a:cubicBezTo>
                  <a:cubicBezTo>
                    <a:pt x="333" y="596"/>
                    <a:pt x="338" y="599"/>
                    <a:pt x="364" y="578"/>
                  </a:cubicBezTo>
                  <a:cubicBezTo>
                    <a:pt x="390" y="558"/>
                    <a:pt x="417" y="539"/>
                    <a:pt x="436" y="514"/>
                  </a:cubicBezTo>
                  <a:cubicBezTo>
                    <a:pt x="455" y="490"/>
                    <a:pt x="489" y="400"/>
                    <a:pt x="489" y="400"/>
                  </a:cubicBezTo>
                  <a:cubicBezTo>
                    <a:pt x="489" y="400"/>
                    <a:pt x="469" y="386"/>
                    <a:pt x="455" y="369"/>
                  </a:cubicBezTo>
                  <a:cubicBezTo>
                    <a:pt x="446" y="355"/>
                    <a:pt x="443" y="347"/>
                    <a:pt x="443" y="347"/>
                  </a:cubicBezTo>
                  <a:cubicBezTo>
                    <a:pt x="443" y="347"/>
                    <a:pt x="470" y="374"/>
                    <a:pt x="499" y="381"/>
                  </a:cubicBezTo>
                  <a:cubicBezTo>
                    <a:pt x="510" y="393"/>
                    <a:pt x="527" y="411"/>
                    <a:pt x="542" y="416"/>
                  </a:cubicBezTo>
                  <a:cubicBezTo>
                    <a:pt x="598" y="440"/>
                    <a:pt x="616" y="370"/>
                    <a:pt x="616" y="370"/>
                  </a:cubicBezTo>
                  <a:lnTo>
                    <a:pt x="608" y="369"/>
                  </a:lnTo>
                  <a:cubicBezTo>
                    <a:pt x="608" y="369"/>
                    <a:pt x="593" y="404"/>
                    <a:pt x="568" y="401"/>
                  </a:cubicBezTo>
                  <a:cubicBezTo>
                    <a:pt x="519" y="396"/>
                    <a:pt x="534" y="295"/>
                    <a:pt x="534" y="295"/>
                  </a:cubicBezTo>
                  <a:cubicBezTo>
                    <a:pt x="534" y="295"/>
                    <a:pt x="583" y="366"/>
                    <a:pt x="683" y="363"/>
                  </a:cubicBezTo>
                  <a:cubicBezTo>
                    <a:pt x="744" y="365"/>
                    <a:pt x="814" y="294"/>
                    <a:pt x="809" y="163"/>
                  </a:cubicBezTo>
                  <a:close/>
                  <a:moveTo>
                    <a:pt x="464" y="159"/>
                  </a:moveTo>
                  <a:cubicBezTo>
                    <a:pt x="464" y="159"/>
                    <a:pt x="468" y="113"/>
                    <a:pt x="477" y="106"/>
                  </a:cubicBezTo>
                  <a:cubicBezTo>
                    <a:pt x="489" y="98"/>
                    <a:pt x="522" y="109"/>
                    <a:pt x="522" y="109"/>
                  </a:cubicBezTo>
                  <a:cubicBezTo>
                    <a:pt x="522" y="109"/>
                    <a:pt x="502" y="109"/>
                    <a:pt x="489" y="120"/>
                  </a:cubicBezTo>
                  <a:cubicBezTo>
                    <a:pt x="479" y="129"/>
                    <a:pt x="464" y="159"/>
                    <a:pt x="464" y="159"/>
                  </a:cubicBezTo>
                  <a:close/>
                  <a:moveTo>
                    <a:pt x="542" y="200"/>
                  </a:moveTo>
                  <a:cubicBezTo>
                    <a:pt x="527" y="212"/>
                    <a:pt x="514" y="227"/>
                    <a:pt x="514" y="227"/>
                  </a:cubicBezTo>
                  <a:cubicBezTo>
                    <a:pt x="514" y="227"/>
                    <a:pt x="517" y="221"/>
                    <a:pt x="519" y="216"/>
                  </a:cubicBezTo>
                  <a:cubicBezTo>
                    <a:pt x="522" y="211"/>
                    <a:pt x="526" y="206"/>
                    <a:pt x="526" y="206"/>
                  </a:cubicBezTo>
                  <a:cubicBezTo>
                    <a:pt x="526" y="206"/>
                    <a:pt x="521" y="204"/>
                    <a:pt x="514" y="197"/>
                  </a:cubicBezTo>
                  <a:cubicBezTo>
                    <a:pt x="510" y="193"/>
                    <a:pt x="508" y="189"/>
                    <a:pt x="507" y="187"/>
                  </a:cubicBezTo>
                  <a:cubicBezTo>
                    <a:pt x="507" y="187"/>
                    <a:pt x="504" y="188"/>
                    <a:pt x="500" y="192"/>
                  </a:cubicBezTo>
                  <a:cubicBezTo>
                    <a:pt x="496" y="195"/>
                    <a:pt x="491" y="202"/>
                    <a:pt x="491" y="202"/>
                  </a:cubicBezTo>
                  <a:cubicBezTo>
                    <a:pt x="491" y="202"/>
                    <a:pt x="504" y="176"/>
                    <a:pt x="523" y="162"/>
                  </a:cubicBezTo>
                  <a:cubicBezTo>
                    <a:pt x="544" y="148"/>
                    <a:pt x="564" y="148"/>
                    <a:pt x="564" y="148"/>
                  </a:cubicBezTo>
                  <a:cubicBezTo>
                    <a:pt x="564" y="148"/>
                    <a:pt x="561" y="148"/>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2"/>
                    <a:pt x="542" y="200"/>
                  </a:cubicBezTo>
                  <a:close/>
                  <a:moveTo>
                    <a:pt x="748" y="78"/>
                  </a:moveTo>
                  <a:cubicBezTo>
                    <a:pt x="731" y="90"/>
                    <a:pt x="714" y="91"/>
                    <a:pt x="712" y="86"/>
                  </a:cubicBezTo>
                  <a:cubicBezTo>
                    <a:pt x="710" y="80"/>
                    <a:pt x="714" y="80"/>
                    <a:pt x="714" y="80"/>
                  </a:cubicBezTo>
                  <a:cubicBezTo>
                    <a:pt x="714" y="80"/>
                    <a:pt x="731"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94" name="Freeform 93"/>
          <p:cNvSpPr>
            <a:spLocks noChangeAspect="1"/>
          </p:cNvSpPr>
          <p:nvPr/>
        </p:nvSpPr>
        <p:spPr>
          <a:xfrm>
            <a:off x="3433359" y="3050396"/>
            <a:ext cx="211542" cy="227512"/>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p:cNvGrpSpPr>
            <a:grpSpLocks noChangeAspect="1"/>
          </p:cNvGrpSpPr>
          <p:nvPr/>
        </p:nvGrpSpPr>
        <p:grpSpPr>
          <a:xfrm>
            <a:off x="3395259" y="3604147"/>
            <a:ext cx="287742" cy="224320"/>
            <a:chOff x="11149766" y="3424355"/>
            <a:chExt cx="327387" cy="255228"/>
          </a:xfrm>
          <a:solidFill>
            <a:schemeClr val="accent1"/>
          </a:solidFill>
        </p:grpSpPr>
        <p:sp>
          <p:nvSpPr>
            <p:cNvPr id="96" name="Freeform 326"/>
            <p:cNvSpPr>
              <a:spLocks/>
            </p:cNvSpPr>
            <p:nvPr/>
          </p:nvSpPr>
          <p:spPr bwMode="auto">
            <a:xfrm>
              <a:off x="11247314" y="3425692"/>
              <a:ext cx="229838" cy="253891"/>
            </a:xfrm>
            <a:custGeom>
              <a:avLst/>
              <a:gdLst>
                <a:gd name="T0" fmla="*/ 490 w 607"/>
                <a:gd name="T1" fmla="*/ 455 h 671"/>
                <a:gd name="T2" fmla="*/ 513 w 607"/>
                <a:gd name="T3" fmla="*/ 402 h 671"/>
                <a:gd name="T4" fmla="*/ 607 w 607"/>
                <a:gd name="T5" fmla="*/ 369 h 671"/>
                <a:gd name="T6" fmla="*/ 607 w 607"/>
                <a:gd name="T7" fmla="*/ 293 h 671"/>
                <a:gd name="T8" fmla="*/ 597 w 607"/>
                <a:gd name="T9" fmla="*/ 290 h 671"/>
                <a:gd name="T10" fmla="*/ 515 w 607"/>
                <a:gd name="T11" fmla="*/ 262 h 671"/>
                <a:gd name="T12" fmla="*/ 492 w 607"/>
                <a:gd name="T13" fmla="*/ 209 h 671"/>
                <a:gd name="T14" fmla="*/ 534 w 607"/>
                <a:gd name="T15" fmla="*/ 120 h 671"/>
                <a:gd name="T16" fmla="*/ 482 w 607"/>
                <a:gd name="T17" fmla="*/ 67 h 671"/>
                <a:gd name="T18" fmla="*/ 470 w 607"/>
                <a:gd name="T19" fmla="*/ 74 h 671"/>
                <a:gd name="T20" fmla="*/ 393 w 607"/>
                <a:gd name="T21" fmla="*/ 114 h 671"/>
                <a:gd name="T22" fmla="*/ 340 w 607"/>
                <a:gd name="T23" fmla="*/ 91 h 671"/>
                <a:gd name="T24" fmla="*/ 305 w 607"/>
                <a:gd name="T25" fmla="*/ 0 h 671"/>
                <a:gd name="T26" fmla="*/ 228 w 607"/>
                <a:gd name="T27" fmla="*/ 0 h 671"/>
                <a:gd name="T28" fmla="*/ 225 w 607"/>
                <a:gd name="T29" fmla="*/ 10 h 671"/>
                <a:gd name="T30" fmla="*/ 197 w 607"/>
                <a:gd name="T31" fmla="*/ 91 h 671"/>
                <a:gd name="T32" fmla="*/ 144 w 607"/>
                <a:gd name="T33" fmla="*/ 114 h 671"/>
                <a:gd name="T34" fmla="*/ 53 w 607"/>
                <a:gd name="T35" fmla="*/ 74 h 671"/>
                <a:gd name="T36" fmla="*/ 0 w 607"/>
                <a:gd name="T37" fmla="*/ 127 h 671"/>
                <a:gd name="T38" fmla="*/ 5 w 607"/>
                <a:gd name="T39" fmla="*/ 137 h 671"/>
                <a:gd name="T40" fmla="*/ 30 w 607"/>
                <a:gd name="T41" fmla="*/ 183 h 671"/>
                <a:gd name="T42" fmla="*/ 169 w 607"/>
                <a:gd name="T43" fmla="*/ 148 h 671"/>
                <a:gd name="T44" fmla="*/ 347 w 607"/>
                <a:gd name="T45" fmla="*/ 221 h 671"/>
                <a:gd name="T46" fmla="*/ 380 w 607"/>
                <a:gd name="T47" fmla="*/ 249 h 671"/>
                <a:gd name="T48" fmla="*/ 393 w 607"/>
                <a:gd name="T49" fmla="*/ 269 h 671"/>
                <a:gd name="T50" fmla="*/ 358 w 607"/>
                <a:gd name="T51" fmla="*/ 442 h 671"/>
                <a:gd name="T52" fmla="*/ 220 w 607"/>
                <a:gd name="T53" fmla="*/ 461 h 671"/>
                <a:gd name="T54" fmla="*/ 210 w 607"/>
                <a:gd name="T55" fmla="*/ 457 h 671"/>
                <a:gd name="T56" fmla="*/ 180 w 607"/>
                <a:gd name="T57" fmla="*/ 435 h 671"/>
                <a:gd name="T58" fmla="*/ 170 w 607"/>
                <a:gd name="T59" fmla="*/ 432 h 671"/>
                <a:gd name="T60" fmla="*/ 140 w 607"/>
                <a:gd name="T61" fmla="*/ 445 h 671"/>
                <a:gd name="T62" fmla="*/ 137 w 607"/>
                <a:gd name="T63" fmla="*/ 448 h 671"/>
                <a:gd name="T64" fmla="*/ 27 w 607"/>
                <a:gd name="T65" fmla="*/ 519 h 671"/>
                <a:gd name="T66" fmla="*/ 7 w 607"/>
                <a:gd name="T67" fmla="*/ 549 h 671"/>
                <a:gd name="T68" fmla="*/ 61 w 607"/>
                <a:gd name="T69" fmla="*/ 603 h 671"/>
                <a:gd name="T70" fmla="*/ 71 w 607"/>
                <a:gd name="T71" fmla="*/ 598 h 671"/>
                <a:gd name="T72" fmla="*/ 149 w 607"/>
                <a:gd name="T73" fmla="*/ 559 h 671"/>
                <a:gd name="T74" fmla="*/ 201 w 607"/>
                <a:gd name="T75" fmla="*/ 580 h 671"/>
                <a:gd name="T76" fmla="*/ 231 w 607"/>
                <a:gd name="T77" fmla="*/ 671 h 671"/>
                <a:gd name="T78" fmla="*/ 309 w 607"/>
                <a:gd name="T79" fmla="*/ 671 h 671"/>
                <a:gd name="T80" fmla="*/ 312 w 607"/>
                <a:gd name="T81" fmla="*/ 661 h 671"/>
                <a:gd name="T82" fmla="*/ 340 w 607"/>
                <a:gd name="T83" fmla="*/ 580 h 671"/>
                <a:gd name="T84" fmla="*/ 393 w 607"/>
                <a:gd name="T85" fmla="*/ 557 h 671"/>
                <a:gd name="T86" fmla="*/ 483 w 607"/>
                <a:gd name="T87" fmla="*/ 597 h 671"/>
                <a:gd name="T88" fmla="*/ 536 w 607"/>
                <a:gd name="T89" fmla="*/ 544 h 671"/>
                <a:gd name="T90" fmla="*/ 531 w 607"/>
                <a:gd name="T91" fmla="*/ 534 h 671"/>
                <a:gd name="T92" fmla="*/ 490 w 607"/>
                <a:gd name="T93" fmla="*/ 45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671">
                  <a:moveTo>
                    <a:pt x="490" y="455"/>
                  </a:moveTo>
                  <a:lnTo>
                    <a:pt x="513" y="402"/>
                  </a:lnTo>
                  <a:lnTo>
                    <a:pt x="607" y="369"/>
                  </a:lnTo>
                  <a:lnTo>
                    <a:pt x="607" y="293"/>
                  </a:lnTo>
                  <a:lnTo>
                    <a:pt x="597" y="290"/>
                  </a:lnTo>
                  <a:lnTo>
                    <a:pt x="515" y="262"/>
                  </a:lnTo>
                  <a:lnTo>
                    <a:pt x="492" y="209"/>
                  </a:lnTo>
                  <a:lnTo>
                    <a:pt x="534" y="120"/>
                  </a:lnTo>
                  <a:lnTo>
                    <a:pt x="482" y="67"/>
                  </a:lnTo>
                  <a:lnTo>
                    <a:pt x="470" y="74"/>
                  </a:lnTo>
                  <a:lnTo>
                    <a:pt x="393" y="114"/>
                  </a:lnTo>
                  <a:lnTo>
                    <a:pt x="340" y="91"/>
                  </a:lnTo>
                  <a:lnTo>
                    <a:pt x="305" y="0"/>
                  </a:lnTo>
                  <a:lnTo>
                    <a:pt x="228" y="0"/>
                  </a:lnTo>
                  <a:lnTo>
                    <a:pt x="225" y="10"/>
                  </a:lnTo>
                  <a:lnTo>
                    <a:pt x="197" y="91"/>
                  </a:lnTo>
                  <a:lnTo>
                    <a:pt x="144" y="114"/>
                  </a:lnTo>
                  <a:lnTo>
                    <a:pt x="53" y="74"/>
                  </a:lnTo>
                  <a:lnTo>
                    <a:pt x="0" y="127"/>
                  </a:lnTo>
                  <a:lnTo>
                    <a:pt x="5" y="137"/>
                  </a:lnTo>
                  <a:lnTo>
                    <a:pt x="30" y="183"/>
                  </a:lnTo>
                  <a:cubicBezTo>
                    <a:pt x="73" y="158"/>
                    <a:pt x="119" y="148"/>
                    <a:pt x="169" y="148"/>
                  </a:cubicBezTo>
                  <a:cubicBezTo>
                    <a:pt x="236" y="152"/>
                    <a:pt x="299" y="176"/>
                    <a:pt x="347" y="221"/>
                  </a:cubicBezTo>
                  <a:cubicBezTo>
                    <a:pt x="356" y="229"/>
                    <a:pt x="370" y="236"/>
                    <a:pt x="380" y="249"/>
                  </a:cubicBezTo>
                  <a:cubicBezTo>
                    <a:pt x="384" y="254"/>
                    <a:pt x="389" y="262"/>
                    <a:pt x="393" y="269"/>
                  </a:cubicBezTo>
                  <a:cubicBezTo>
                    <a:pt x="426" y="326"/>
                    <a:pt x="412" y="399"/>
                    <a:pt x="358" y="442"/>
                  </a:cubicBezTo>
                  <a:cubicBezTo>
                    <a:pt x="319" y="475"/>
                    <a:pt x="262" y="480"/>
                    <a:pt x="220" y="461"/>
                  </a:cubicBezTo>
                  <a:cubicBezTo>
                    <a:pt x="215" y="458"/>
                    <a:pt x="211" y="458"/>
                    <a:pt x="210" y="457"/>
                  </a:cubicBezTo>
                  <a:cubicBezTo>
                    <a:pt x="200" y="452"/>
                    <a:pt x="188" y="443"/>
                    <a:pt x="180" y="435"/>
                  </a:cubicBezTo>
                  <a:cubicBezTo>
                    <a:pt x="177" y="435"/>
                    <a:pt x="175" y="432"/>
                    <a:pt x="170" y="432"/>
                  </a:cubicBezTo>
                  <a:cubicBezTo>
                    <a:pt x="160" y="432"/>
                    <a:pt x="147" y="437"/>
                    <a:pt x="140" y="445"/>
                  </a:cubicBezTo>
                  <a:lnTo>
                    <a:pt x="137" y="448"/>
                  </a:lnTo>
                  <a:cubicBezTo>
                    <a:pt x="104" y="481"/>
                    <a:pt x="66" y="506"/>
                    <a:pt x="27" y="519"/>
                  </a:cubicBezTo>
                  <a:lnTo>
                    <a:pt x="7" y="549"/>
                  </a:lnTo>
                  <a:lnTo>
                    <a:pt x="61" y="603"/>
                  </a:lnTo>
                  <a:lnTo>
                    <a:pt x="71" y="598"/>
                  </a:lnTo>
                  <a:lnTo>
                    <a:pt x="149" y="559"/>
                  </a:lnTo>
                  <a:lnTo>
                    <a:pt x="201" y="580"/>
                  </a:lnTo>
                  <a:lnTo>
                    <a:pt x="231" y="671"/>
                  </a:lnTo>
                  <a:lnTo>
                    <a:pt x="309" y="671"/>
                  </a:lnTo>
                  <a:lnTo>
                    <a:pt x="312" y="661"/>
                  </a:lnTo>
                  <a:lnTo>
                    <a:pt x="340" y="580"/>
                  </a:lnTo>
                  <a:lnTo>
                    <a:pt x="393" y="557"/>
                  </a:lnTo>
                  <a:lnTo>
                    <a:pt x="483" y="597"/>
                  </a:lnTo>
                  <a:lnTo>
                    <a:pt x="536" y="544"/>
                  </a:lnTo>
                  <a:lnTo>
                    <a:pt x="531" y="534"/>
                  </a:lnTo>
                  <a:lnTo>
                    <a:pt x="490"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7" name="Freeform 327"/>
            <p:cNvSpPr>
              <a:spLocks/>
            </p:cNvSpPr>
            <p:nvPr/>
          </p:nvSpPr>
          <p:spPr bwMode="auto">
            <a:xfrm>
              <a:off x="11247314" y="3425692"/>
              <a:ext cx="229838" cy="253891"/>
            </a:xfrm>
            <a:custGeom>
              <a:avLst/>
              <a:gdLst>
                <a:gd name="T0" fmla="*/ 490 w 607"/>
                <a:gd name="T1" fmla="*/ 455 h 671"/>
                <a:gd name="T2" fmla="*/ 513 w 607"/>
                <a:gd name="T3" fmla="*/ 402 h 671"/>
                <a:gd name="T4" fmla="*/ 607 w 607"/>
                <a:gd name="T5" fmla="*/ 369 h 671"/>
                <a:gd name="T6" fmla="*/ 607 w 607"/>
                <a:gd name="T7" fmla="*/ 293 h 671"/>
                <a:gd name="T8" fmla="*/ 597 w 607"/>
                <a:gd name="T9" fmla="*/ 290 h 671"/>
                <a:gd name="T10" fmla="*/ 515 w 607"/>
                <a:gd name="T11" fmla="*/ 262 h 671"/>
                <a:gd name="T12" fmla="*/ 492 w 607"/>
                <a:gd name="T13" fmla="*/ 209 h 671"/>
                <a:gd name="T14" fmla="*/ 534 w 607"/>
                <a:gd name="T15" fmla="*/ 120 h 671"/>
                <a:gd name="T16" fmla="*/ 482 w 607"/>
                <a:gd name="T17" fmla="*/ 67 h 671"/>
                <a:gd name="T18" fmla="*/ 470 w 607"/>
                <a:gd name="T19" fmla="*/ 74 h 671"/>
                <a:gd name="T20" fmla="*/ 393 w 607"/>
                <a:gd name="T21" fmla="*/ 114 h 671"/>
                <a:gd name="T22" fmla="*/ 340 w 607"/>
                <a:gd name="T23" fmla="*/ 91 h 671"/>
                <a:gd name="T24" fmla="*/ 305 w 607"/>
                <a:gd name="T25" fmla="*/ 0 h 671"/>
                <a:gd name="T26" fmla="*/ 228 w 607"/>
                <a:gd name="T27" fmla="*/ 0 h 671"/>
                <a:gd name="T28" fmla="*/ 225 w 607"/>
                <a:gd name="T29" fmla="*/ 10 h 671"/>
                <a:gd name="T30" fmla="*/ 197 w 607"/>
                <a:gd name="T31" fmla="*/ 91 h 671"/>
                <a:gd name="T32" fmla="*/ 144 w 607"/>
                <a:gd name="T33" fmla="*/ 114 h 671"/>
                <a:gd name="T34" fmla="*/ 53 w 607"/>
                <a:gd name="T35" fmla="*/ 74 h 671"/>
                <a:gd name="T36" fmla="*/ 0 w 607"/>
                <a:gd name="T37" fmla="*/ 127 h 671"/>
                <a:gd name="T38" fmla="*/ 5 w 607"/>
                <a:gd name="T39" fmla="*/ 137 h 671"/>
                <a:gd name="T40" fmla="*/ 30 w 607"/>
                <a:gd name="T41" fmla="*/ 183 h 671"/>
                <a:gd name="T42" fmla="*/ 169 w 607"/>
                <a:gd name="T43" fmla="*/ 148 h 671"/>
                <a:gd name="T44" fmla="*/ 347 w 607"/>
                <a:gd name="T45" fmla="*/ 221 h 671"/>
                <a:gd name="T46" fmla="*/ 380 w 607"/>
                <a:gd name="T47" fmla="*/ 249 h 671"/>
                <a:gd name="T48" fmla="*/ 393 w 607"/>
                <a:gd name="T49" fmla="*/ 269 h 671"/>
                <a:gd name="T50" fmla="*/ 358 w 607"/>
                <a:gd name="T51" fmla="*/ 442 h 671"/>
                <a:gd name="T52" fmla="*/ 220 w 607"/>
                <a:gd name="T53" fmla="*/ 461 h 671"/>
                <a:gd name="T54" fmla="*/ 210 w 607"/>
                <a:gd name="T55" fmla="*/ 457 h 671"/>
                <a:gd name="T56" fmla="*/ 180 w 607"/>
                <a:gd name="T57" fmla="*/ 435 h 671"/>
                <a:gd name="T58" fmla="*/ 170 w 607"/>
                <a:gd name="T59" fmla="*/ 432 h 671"/>
                <a:gd name="T60" fmla="*/ 140 w 607"/>
                <a:gd name="T61" fmla="*/ 445 h 671"/>
                <a:gd name="T62" fmla="*/ 137 w 607"/>
                <a:gd name="T63" fmla="*/ 448 h 671"/>
                <a:gd name="T64" fmla="*/ 27 w 607"/>
                <a:gd name="T65" fmla="*/ 519 h 671"/>
                <a:gd name="T66" fmla="*/ 7 w 607"/>
                <a:gd name="T67" fmla="*/ 549 h 671"/>
                <a:gd name="T68" fmla="*/ 61 w 607"/>
                <a:gd name="T69" fmla="*/ 603 h 671"/>
                <a:gd name="T70" fmla="*/ 71 w 607"/>
                <a:gd name="T71" fmla="*/ 598 h 671"/>
                <a:gd name="T72" fmla="*/ 149 w 607"/>
                <a:gd name="T73" fmla="*/ 559 h 671"/>
                <a:gd name="T74" fmla="*/ 201 w 607"/>
                <a:gd name="T75" fmla="*/ 580 h 671"/>
                <a:gd name="T76" fmla="*/ 231 w 607"/>
                <a:gd name="T77" fmla="*/ 671 h 671"/>
                <a:gd name="T78" fmla="*/ 309 w 607"/>
                <a:gd name="T79" fmla="*/ 671 h 671"/>
                <a:gd name="T80" fmla="*/ 312 w 607"/>
                <a:gd name="T81" fmla="*/ 661 h 671"/>
                <a:gd name="T82" fmla="*/ 340 w 607"/>
                <a:gd name="T83" fmla="*/ 580 h 671"/>
                <a:gd name="T84" fmla="*/ 393 w 607"/>
                <a:gd name="T85" fmla="*/ 557 h 671"/>
                <a:gd name="T86" fmla="*/ 483 w 607"/>
                <a:gd name="T87" fmla="*/ 597 h 671"/>
                <a:gd name="T88" fmla="*/ 536 w 607"/>
                <a:gd name="T89" fmla="*/ 544 h 671"/>
                <a:gd name="T90" fmla="*/ 531 w 607"/>
                <a:gd name="T91" fmla="*/ 534 h 671"/>
                <a:gd name="T92" fmla="*/ 490 w 607"/>
                <a:gd name="T93" fmla="*/ 455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7" h="671">
                  <a:moveTo>
                    <a:pt x="490" y="455"/>
                  </a:moveTo>
                  <a:lnTo>
                    <a:pt x="513" y="402"/>
                  </a:lnTo>
                  <a:lnTo>
                    <a:pt x="607" y="369"/>
                  </a:lnTo>
                  <a:lnTo>
                    <a:pt x="607" y="293"/>
                  </a:lnTo>
                  <a:lnTo>
                    <a:pt x="597" y="290"/>
                  </a:lnTo>
                  <a:lnTo>
                    <a:pt x="515" y="262"/>
                  </a:lnTo>
                  <a:lnTo>
                    <a:pt x="492" y="209"/>
                  </a:lnTo>
                  <a:lnTo>
                    <a:pt x="534" y="120"/>
                  </a:lnTo>
                  <a:lnTo>
                    <a:pt x="482" y="67"/>
                  </a:lnTo>
                  <a:lnTo>
                    <a:pt x="470" y="74"/>
                  </a:lnTo>
                  <a:lnTo>
                    <a:pt x="393" y="114"/>
                  </a:lnTo>
                  <a:lnTo>
                    <a:pt x="340" y="91"/>
                  </a:lnTo>
                  <a:lnTo>
                    <a:pt x="305" y="0"/>
                  </a:lnTo>
                  <a:lnTo>
                    <a:pt x="228" y="0"/>
                  </a:lnTo>
                  <a:lnTo>
                    <a:pt x="225" y="10"/>
                  </a:lnTo>
                  <a:lnTo>
                    <a:pt x="197" y="91"/>
                  </a:lnTo>
                  <a:lnTo>
                    <a:pt x="144" y="114"/>
                  </a:lnTo>
                  <a:lnTo>
                    <a:pt x="53" y="74"/>
                  </a:lnTo>
                  <a:lnTo>
                    <a:pt x="0" y="127"/>
                  </a:lnTo>
                  <a:lnTo>
                    <a:pt x="5" y="137"/>
                  </a:lnTo>
                  <a:lnTo>
                    <a:pt x="30" y="183"/>
                  </a:lnTo>
                  <a:cubicBezTo>
                    <a:pt x="73" y="158"/>
                    <a:pt x="119" y="148"/>
                    <a:pt x="169" y="148"/>
                  </a:cubicBezTo>
                  <a:cubicBezTo>
                    <a:pt x="236" y="152"/>
                    <a:pt x="299" y="176"/>
                    <a:pt x="347" y="221"/>
                  </a:cubicBezTo>
                  <a:cubicBezTo>
                    <a:pt x="356" y="229"/>
                    <a:pt x="370" y="236"/>
                    <a:pt x="380" y="249"/>
                  </a:cubicBezTo>
                  <a:cubicBezTo>
                    <a:pt x="384" y="254"/>
                    <a:pt x="389" y="262"/>
                    <a:pt x="393" y="269"/>
                  </a:cubicBezTo>
                  <a:cubicBezTo>
                    <a:pt x="426" y="326"/>
                    <a:pt x="412" y="399"/>
                    <a:pt x="358" y="442"/>
                  </a:cubicBezTo>
                  <a:cubicBezTo>
                    <a:pt x="319" y="475"/>
                    <a:pt x="262" y="480"/>
                    <a:pt x="220" y="461"/>
                  </a:cubicBezTo>
                  <a:cubicBezTo>
                    <a:pt x="215" y="458"/>
                    <a:pt x="211" y="458"/>
                    <a:pt x="210" y="457"/>
                  </a:cubicBezTo>
                  <a:cubicBezTo>
                    <a:pt x="200" y="452"/>
                    <a:pt x="188" y="443"/>
                    <a:pt x="180" y="435"/>
                  </a:cubicBezTo>
                  <a:cubicBezTo>
                    <a:pt x="177" y="435"/>
                    <a:pt x="175" y="432"/>
                    <a:pt x="170" y="432"/>
                  </a:cubicBezTo>
                  <a:cubicBezTo>
                    <a:pt x="160" y="432"/>
                    <a:pt x="147" y="437"/>
                    <a:pt x="140" y="445"/>
                  </a:cubicBezTo>
                  <a:lnTo>
                    <a:pt x="137" y="448"/>
                  </a:lnTo>
                  <a:cubicBezTo>
                    <a:pt x="104" y="481"/>
                    <a:pt x="66" y="506"/>
                    <a:pt x="27" y="519"/>
                  </a:cubicBezTo>
                  <a:lnTo>
                    <a:pt x="7" y="549"/>
                  </a:lnTo>
                  <a:lnTo>
                    <a:pt x="61" y="603"/>
                  </a:lnTo>
                  <a:lnTo>
                    <a:pt x="71" y="598"/>
                  </a:lnTo>
                  <a:lnTo>
                    <a:pt x="149" y="559"/>
                  </a:lnTo>
                  <a:lnTo>
                    <a:pt x="201" y="580"/>
                  </a:lnTo>
                  <a:lnTo>
                    <a:pt x="231" y="671"/>
                  </a:lnTo>
                  <a:lnTo>
                    <a:pt x="309" y="671"/>
                  </a:lnTo>
                  <a:lnTo>
                    <a:pt x="312" y="661"/>
                  </a:lnTo>
                  <a:lnTo>
                    <a:pt x="340" y="580"/>
                  </a:lnTo>
                  <a:lnTo>
                    <a:pt x="393" y="557"/>
                  </a:lnTo>
                  <a:lnTo>
                    <a:pt x="483" y="597"/>
                  </a:lnTo>
                  <a:lnTo>
                    <a:pt x="536" y="544"/>
                  </a:lnTo>
                  <a:lnTo>
                    <a:pt x="531" y="534"/>
                  </a:lnTo>
                  <a:lnTo>
                    <a:pt x="490" y="455"/>
                  </a:ln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8" name="Freeform 328"/>
            <p:cNvSpPr>
              <a:spLocks/>
            </p:cNvSpPr>
            <p:nvPr/>
          </p:nvSpPr>
          <p:spPr bwMode="auto">
            <a:xfrm>
              <a:off x="11167138" y="3517894"/>
              <a:ext cx="188414" cy="68150"/>
            </a:xfrm>
            <a:custGeom>
              <a:avLst/>
              <a:gdLst>
                <a:gd name="T0" fmla="*/ 241 w 501"/>
                <a:gd name="T1" fmla="*/ 76 h 180"/>
                <a:gd name="T2" fmla="*/ 30 w 501"/>
                <a:gd name="T3" fmla="*/ 72 h 180"/>
                <a:gd name="T4" fmla="*/ 5 w 501"/>
                <a:gd name="T5" fmla="*/ 72 h 180"/>
                <a:gd name="T6" fmla="*/ 0 w 501"/>
                <a:gd name="T7" fmla="*/ 86 h 180"/>
                <a:gd name="T8" fmla="*/ 5 w 501"/>
                <a:gd name="T9" fmla="*/ 99 h 180"/>
                <a:gd name="T10" fmla="*/ 264 w 501"/>
                <a:gd name="T11" fmla="*/ 104 h 180"/>
                <a:gd name="T12" fmla="*/ 264 w 501"/>
                <a:gd name="T13" fmla="*/ 100 h 180"/>
                <a:gd name="T14" fmla="*/ 472 w 501"/>
                <a:gd name="T15" fmla="*/ 105 h 180"/>
                <a:gd name="T16" fmla="*/ 496 w 501"/>
                <a:gd name="T17" fmla="*/ 105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8"/>
                    <a:pt x="87" y="138"/>
                    <a:pt x="30" y="72"/>
                  </a:cubicBezTo>
                  <a:cubicBezTo>
                    <a:pt x="25" y="64"/>
                    <a:pt x="10" y="64"/>
                    <a:pt x="5" y="72"/>
                  </a:cubicBezTo>
                  <a:cubicBezTo>
                    <a:pt x="2" y="76"/>
                    <a:pt x="0" y="81"/>
                    <a:pt x="0" y="86"/>
                  </a:cubicBezTo>
                  <a:cubicBezTo>
                    <a:pt x="0" y="91"/>
                    <a:pt x="3" y="95"/>
                    <a:pt x="5" y="99"/>
                  </a:cubicBezTo>
                  <a:cubicBezTo>
                    <a:pt x="76" y="176"/>
                    <a:pt x="191" y="180"/>
                    <a:pt x="264" y="104"/>
                  </a:cubicBezTo>
                  <a:lnTo>
                    <a:pt x="264" y="100"/>
                  </a:lnTo>
                  <a:cubicBezTo>
                    <a:pt x="323" y="41"/>
                    <a:pt x="415" y="41"/>
                    <a:pt x="472" y="105"/>
                  </a:cubicBezTo>
                  <a:cubicBezTo>
                    <a:pt x="480" y="114"/>
                    <a:pt x="491" y="114"/>
                    <a:pt x="496" y="105"/>
                  </a:cubicBezTo>
                  <a:cubicBezTo>
                    <a:pt x="500" y="102"/>
                    <a:pt x="501" y="97"/>
                    <a:pt x="501" y="92"/>
                  </a:cubicBezTo>
                  <a:cubicBezTo>
                    <a:pt x="501" y="87"/>
                    <a:pt x="498" y="82"/>
                    <a:pt x="496" y="79"/>
                  </a:cubicBezTo>
                  <a:cubicBezTo>
                    <a:pt x="429" y="2"/>
                    <a:pt x="313" y="0"/>
                    <a:pt x="241"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9" name="Freeform 329"/>
            <p:cNvSpPr>
              <a:spLocks/>
            </p:cNvSpPr>
            <p:nvPr/>
          </p:nvSpPr>
          <p:spPr bwMode="auto">
            <a:xfrm>
              <a:off x="11167138" y="3517894"/>
              <a:ext cx="188414" cy="68150"/>
            </a:xfrm>
            <a:custGeom>
              <a:avLst/>
              <a:gdLst>
                <a:gd name="T0" fmla="*/ 241 w 501"/>
                <a:gd name="T1" fmla="*/ 76 h 180"/>
                <a:gd name="T2" fmla="*/ 30 w 501"/>
                <a:gd name="T3" fmla="*/ 72 h 180"/>
                <a:gd name="T4" fmla="*/ 5 w 501"/>
                <a:gd name="T5" fmla="*/ 72 h 180"/>
                <a:gd name="T6" fmla="*/ 0 w 501"/>
                <a:gd name="T7" fmla="*/ 86 h 180"/>
                <a:gd name="T8" fmla="*/ 5 w 501"/>
                <a:gd name="T9" fmla="*/ 99 h 180"/>
                <a:gd name="T10" fmla="*/ 264 w 501"/>
                <a:gd name="T11" fmla="*/ 104 h 180"/>
                <a:gd name="T12" fmla="*/ 264 w 501"/>
                <a:gd name="T13" fmla="*/ 100 h 180"/>
                <a:gd name="T14" fmla="*/ 472 w 501"/>
                <a:gd name="T15" fmla="*/ 105 h 180"/>
                <a:gd name="T16" fmla="*/ 496 w 501"/>
                <a:gd name="T17" fmla="*/ 105 h 180"/>
                <a:gd name="T18" fmla="*/ 501 w 501"/>
                <a:gd name="T19" fmla="*/ 92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8"/>
                    <a:pt x="87" y="138"/>
                    <a:pt x="30" y="72"/>
                  </a:cubicBezTo>
                  <a:cubicBezTo>
                    <a:pt x="25" y="64"/>
                    <a:pt x="10" y="64"/>
                    <a:pt x="5" y="72"/>
                  </a:cubicBezTo>
                  <a:cubicBezTo>
                    <a:pt x="2" y="76"/>
                    <a:pt x="0" y="81"/>
                    <a:pt x="0" y="86"/>
                  </a:cubicBezTo>
                  <a:cubicBezTo>
                    <a:pt x="0" y="91"/>
                    <a:pt x="3" y="95"/>
                    <a:pt x="5" y="99"/>
                  </a:cubicBezTo>
                  <a:cubicBezTo>
                    <a:pt x="76" y="176"/>
                    <a:pt x="191" y="180"/>
                    <a:pt x="264" y="104"/>
                  </a:cubicBezTo>
                  <a:lnTo>
                    <a:pt x="264" y="100"/>
                  </a:lnTo>
                  <a:cubicBezTo>
                    <a:pt x="323" y="41"/>
                    <a:pt x="415" y="41"/>
                    <a:pt x="472" y="105"/>
                  </a:cubicBezTo>
                  <a:cubicBezTo>
                    <a:pt x="480" y="114"/>
                    <a:pt x="491" y="114"/>
                    <a:pt x="496" y="105"/>
                  </a:cubicBezTo>
                  <a:cubicBezTo>
                    <a:pt x="500" y="102"/>
                    <a:pt x="501" y="97"/>
                    <a:pt x="501" y="92"/>
                  </a:cubicBezTo>
                  <a:cubicBezTo>
                    <a:pt x="501" y="87"/>
                    <a:pt x="498" y="82"/>
                    <a:pt x="496" y="79"/>
                  </a:cubicBezTo>
                  <a:cubicBezTo>
                    <a:pt x="429" y="2"/>
                    <a:pt x="313" y="0"/>
                    <a:pt x="241" y="76"/>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0" name="Freeform 330"/>
            <p:cNvSpPr>
              <a:spLocks/>
            </p:cNvSpPr>
            <p:nvPr/>
          </p:nvSpPr>
          <p:spPr bwMode="auto">
            <a:xfrm>
              <a:off x="11149766" y="3557982"/>
              <a:ext cx="191087" cy="54787"/>
            </a:xfrm>
            <a:custGeom>
              <a:avLst/>
              <a:gdLst>
                <a:gd name="T0" fmla="*/ 413 w 506"/>
                <a:gd name="T1" fmla="*/ 0 h 143"/>
                <a:gd name="T2" fmla="*/ 331 w 506"/>
                <a:gd name="T3" fmla="*/ 35 h 143"/>
                <a:gd name="T4" fmla="*/ 324 w 506"/>
                <a:gd name="T5" fmla="*/ 41 h 143"/>
                <a:gd name="T6" fmla="*/ 173 w 506"/>
                <a:gd name="T7" fmla="*/ 104 h 143"/>
                <a:gd name="T8" fmla="*/ 24 w 506"/>
                <a:gd name="T9" fmla="*/ 33 h 143"/>
                <a:gd name="T10" fmla="*/ 0 w 506"/>
                <a:gd name="T11" fmla="*/ 33 h 143"/>
                <a:gd name="T12" fmla="*/ 0 w 506"/>
                <a:gd name="T13" fmla="*/ 46 h 143"/>
                <a:gd name="T14" fmla="*/ 5 w 506"/>
                <a:gd name="T15" fmla="*/ 59 h 143"/>
                <a:gd name="T16" fmla="*/ 178 w 506"/>
                <a:gd name="T17" fmla="*/ 140 h 143"/>
                <a:gd name="T18" fmla="*/ 354 w 506"/>
                <a:gd name="T19" fmla="*/ 64 h 143"/>
                <a:gd name="T20" fmla="*/ 361 w 506"/>
                <a:gd name="T21" fmla="*/ 58 h 143"/>
                <a:gd name="T22" fmla="*/ 418 w 506"/>
                <a:gd name="T23" fmla="*/ 33 h 143"/>
                <a:gd name="T24" fmla="*/ 476 w 506"/>
                <a:gd name="T25" fmla="*/ 61 h 143"/>
                <a:gd name="T26" fmla="*/ 501 w 506"/>
                <a:gd name="T27" fmla="*/ 61 h 143"/>
                <a:gd name="T28" fmla="*/ 506 w 506"/>
                <a:gd name="T29" fmla="*/ 48 h 143"/>
                <a:gd name="T30" fmla="*/ 501 w 506"/>
                <a:gd name="T31" fmla="*/ 35 h 143"/>
                <a:gd name="T32" fmla="*/ 413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3" y="0"/>
                  </a:moveTo>
                  <a:cubicBezTo>
                    <a:pt x="380" y="0"/>
                    <a:pt x="354" y="10"/>
                    <a:pt x="331" y="35"/>
                  </a:cubicBezTo>
                  <a:lnTo>
                    <a:pt x="324" y="41"/>
                  </a:lnTo>
                  <a:cubicBezTo>
                    <a:pt x="285" y="84"/>
                    <a:pt x="229" y="107"/>
                    <a:pt x="173" y="104"/>
                  </a:cubicBezTo>
                  <a:cubicBezTo>
                    <a:pt x="115" y="104"/>
                    <a:pt x="64" y="76"/>
                    <a:pt x="24" y="33"/>
                  </a:cubicBezTo>
                  <a:cubicBezTo>
                    <a:pt x="16" y="25"/>
                    <a:pt x="5" y="25"/>
                    <a:pt x="0" y="33"/>
                  </a:cubicBezTo>
                  <a:cubicBezTo>
                    <a:pt x="0" y="36"/>
                    <a:pt x="0" y="41"/>
                    <a:pt x="0" y="46"/>
                  </a:cubicBezTo>
                  <a:cubicBezTo>
                    <a:pt x="0" y="51"/>
                    <a:pt x="3" y="56"/>
                    <a:pt x="5" y="59"/>
                  </a:cubicBezTo>
                  <a:cubicBezTo>
                    <a:pt x="51" y="110"/>
                    <a:pt x="112" y="140"/>
                    <a:pt x="178" y="140"/>
                  </a:cubicBezTo>
                  <a:cubicBezTo>
                    <a:pt x="244" y="143"/>
                    <a:pt x="303" y="115"/>
                    <a:pt x="354" y="64"/>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1" name="Freeform 331"/>
            <p:cNvSpPr>
              <a:spLocks/>
            </p:cNvSpPr>
            <p:nvPr/>
          </p:nvSpPr>
          <p:spPr bwMode="auto">
            <a:xfrm>
              <a:off x="11149766" y="3557982"/>
              <a:ext cx="191087" cy="54787"/>
            </a:xfrm>
            <a:custGeom>
              <a:avLst/>
              <a:gdLst>
                <a:gd name="T0" fmla="*/ 413 w 506"/>
                <a:gd name="T1" fmla="*/ 0 h 143"/>
                <a:gd name="T2" fmla="*/ 331 w 506"/>
                <a:gd name="T3" fmla="*/ 35 h 143"/>
                <a:gd name="T4" fmla="*/ 324 w 506"/>
                <a:gd name="T5" fmla="*/ 41 h 143"/>
                <a:gd name="T6" fmla="*/ 173 w 506"/>
                <a:gd name="T7" fmla="*/ 104 h 143"/>
                <a:gd name="T8" fmla="*/ 24 w 506"/>
                <a:gd name="T9" fmla="*/ 33 h 143"/>
                <a:gd name="T10" fmla="*/ 0 w 506"/>
                <a:gd name="T11" fmla="*/ 33 h 143"/>
                <a:gd name="T12" fmla="*/ 0 w 506"/>
                <a:gd name="T13" fmla="*/ 46 h 143"/>
                <a:gd name="T14" fmla="*/ 5 w 506"/>
                <a:gd name="T15" fmla="*/ 59 h 143"/>
                <a:gd name="T16" fmla="*/ 178 w 506"/>
                <a:gd name="T17" fmla="*/ 140 h 143"/>
                <a:gd name="T18" fmla="*/ 354 w 506"/>
                <a:gd name="T19" fmla="*/ 64 h 143"/>
                <a:gd name="T20" fmla="*/ 361 w 506"/>
                <a:gd name="T21" fmla="*/ 58 h 143"/>
                <a:gd name="T22" fmla="*/ 418 w 506"/>
                <a:gd name="T23" fmla="*/ 33 h 143"/>
                <a:gd name="T24" fmla="*/ 476 w 506"/>
                <a:gd name="T25" fmla="*/ 61 h 143"/>
                <a:gd name="T26" fmla="*/ 501 w 506"/>
                <a:gd name="T27" fmla="*/ 61 h 143"/>
                <a:gd name="T28" fmla="*/ 506 w 506"/>
                <a:gd name="T29" fmla="*/ 48 h 143"/>
                <a:gd name="T30" fmla="*/ 501 w 506"/>
                <a:gd name="T31" fmla="*/ 35 h 143"/>
                <a:gd name="T32" fmla="*/ 413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3" y="0"/>
                  </a:moveTo>
                  <a:cubicBezTo>
                    <a:pt x="380" y="0"/>
                    <a:pt x="354" y="10"/>
                    <a:pt x="331" y="35"/>
                  </a:cubicBezTo>
                  <a:lnTo>
                    <a:pt x="324" y="41"/>
                  </a:lnTo>
                  <a:cubicBezTo>
                    <a:pt x="285" y="84"/>
                    <a:pt x="229" y="107"/>
                    <a:pt x="173" y="104"/>
                  </a:cubicBezTo>
                  <a:cubicBezTo>
                    <a:pt x="115" y="104"/>
                    <a:pt x="64" y="76"/>
                    <a:pt x="24" y="33"/>
                  </a:cubicBezTo>
                  <a:cubicBezTo>
                    <a:pt x="16" y="25"/>
                    <a:pt x="5" y="25"/>
                    <a:pt x="0" y="33"/>
                  </a:cubicBezTo>
                  <a:cubicBezTo>
                    <a:pt x="0" y="36"/>
                    <a:pt x="0" y="41"/>
                    <a:pt x="0" y="46"/>
                  </a:cubicBezTo>
                  <a:cubicBezTo>
                    <a:pt x="0" y="51"/>
                    <a:pt x="3" y="56"/>
                    <a:pt x="5" y="59"/>
                  </a:cubicBezTo>
                  <a:cubicBezTo>
                    <a:pt x="51" y="110"/>
                    <a:pt x="112" y="140"/>
                    <a:pt x="178" y="140"/>
                  </a:cubicBezTo>
                  <a:cubicBezTo>
                    <a:pt x="244" y="143"/>
                    <a:pt x="303" y="115"/>
                    <a:pt x="354" y="64"/>
                  </a:cubicBezTo>
                  <a:lnTo>
                    <a:pt x="361" y="58"/>
                  </a:lnTo>
                  <a:cubicBezTo>
                    <a:pt x="375" y="43"/>
                    <a:pt x="395" y="33"/>
                    <a:pt x="418" y="33"/>
                  </a:cubicBezTo>
                  <a:cubicBezTo>
                    <a:pt x="441" y="33"/>
                    <a:pt x="458" y="43"/>
                    <a:pt x="476" y="61"/>
                  </a:cubicBezTo>
                  <a:cubicBezTo>
                    <a:pt x="484" y="69"/>
                    <a:pt x="496" y="69"/>
                    <a:pt x="501" y="61"/>
                  </a:cubicBezTo>
                  <a:cubicBezTo>
                    <a:pt x="504" y="58"/>
                    <a:pt x="506" y="53"/>
                    <a:pt x="506" y="48"/>
                  </a:cubicBezTo>
                  <a:cubicBezTo>
                    <a:pt x="506" y="43"/>
                    <a:pt x="502" y="38"/>
                    <a:pt x="501" y="35"/>
                  </a:cubicBezTo>
                  <a:cubicBezTo>
                    <a:pt x="476" y="13"/>
                    <a:pt x="446" y="0"/>
                    <a:pt x="413" y="0"/>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2" name="Freeform 332"/>
            <p:cNvSpPr>
              <a:spLocks/>
            </p:cNvSpPr>
            <p:nvPr/>
          </p:nvSpPr>
          <p:spPr bwMode="auto">
            <a:xfrm>
              <a:off x="11184509" y="3492505"/>
              <a:ext cx="189750" cy="54787"/>
            </a:xfrm>
            <a:custGeom>
              <a:avLst/>
              <a:gdLst>
                <a:gd name="T0" fmla="*/ 500 w 505"/>
                <a:gd name="T1" fmla="*/ 81 h 143"/>
                <a:gd name="T2" fmla="*/ 327 w 505"/>
                <a:gd name="T3" fmla="*/ 0 h 143"/>
                <a:gd name="T4" fmla="*/ 150 w 505"/>
                <a:gd name="T5" fmla="*/ 76 h 143"/>
                <a:gd name="T6" fmla="*/ 144 w 505"/>
                <a:gd name="T7" fmla="*/ 82 h 143"/>
                <a:gd name="T8" fmla="*/ 86 w 505"/>
                <a:gd name="T9" fmla="*/ 107 h 143"/>
                <a:gd name="T10" fmla="*/ 30 w 505"/>
                <a:gd name="T11" fmla="*/ 79 h 143"/>
                <a:gd name="T12" fmla="*/ 5 w 505"/>
                <a:gd name="T13" fmla="*/ 79 h 143"/>
                <a:gd name="T14" fmla="*/ 0 w 505"/>
                <a:gd name="T15" fmla="*/ 92 h 143"/>
                <a:gd name="T16" fmla="*/ 5 w 505"/>
                <a:gd name="T17" fmla="*/ 105 h 143"/>
                <a:gd name="T18" fmla="*/ 86 w 505"/>
                <a:gd name="T19" fmla="*/ 143 h 143"/>
                <a:gd name="T20" fmla="*/ 168 w 505"/>
                <a:gd name="T21" fmla="*/ 109 h 143"/>
                <a:gd name="T22" fmla="*/ 172 w 505"/>
                <a:gd name="T23" fmla="*/ 105 h 143"/>
                <a:gd name="T24" fmla="*/ 175 w 505"/>
                <a:gd name="T25" fmla="*/ 102 h 143"/>
                <a:gd name="T26" fmla="*/ 327 w 505"/>
                <a:gd name="T27" fmla="*/ 36 h 143"/>
                <a:gd name="T28" fmla="*/ 472 w 505"/>
                <a:gd name="T29" fmla="*/ 107 h 143"/>
                <a:gd name="T30" fmla="*/ 496 w 505"/>
                <a:gd name="T31" fmla="*/ 107 h 143"/>
                <a:gd name="T32" fmla="*/ 501 w 505"/>
                <a:gd name="T33" fmla="*/ 94 h 143"/>
                <a:gd name="T34" fmla="*/ 500 w 505"/>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5" h="143">
                  <a:moveTo>
                    <a:pt x="500" y="81"/>
                  </a:moveTo>
                  <a:cubicBezTo>
                    <a:pt x="454" y="30"/>
                    <a:pt x="391" y="0"/>
                    <a:pt x="327" y="0"/>
                  </a:cubicBezTo>
                  <a:cubicBezTo>
                    <a:pt x="262" y="0"/>
                    <a:pt x="201" y="25"/>
                    <a:pt x="150" y="76"/>
                  </a:cubicBezTo>
                  <a:lnTo>
                    <a:pt x="144" y="82"/>
                  </a:lnTo>
                  <a:cubicBezTo>
                    <a:pt x="129" y="97"/>
                    <a:pt x="109" y="107"/>
                    <a:pt x="86" y="107"/>
                  </a:cubicBezTo>
                  <a:cubicBezTo>
                    <a:pt x="63" y="107"/>
                    <a:pt x="48" y="96"/>
                    <a:pt x="30" y="79"/>
                  </a:cubicBezTo>
                  <a:cubicBezTo>
                    <a:pt x="22" y="71"/>
                    <a:pt x="10" y="71"/>
                    <a:pt x="5" y="79"/>
                  </a:cubicBezTo>
                  <a:cubicBezTo>
                    <a:pt x="2" y="82"/>
                    <a:pt x="0" y="87"/>
                    <a:pt x="0" y="92"/>
                  </a:cubicBezTo>
                  <a:cubicBezTo>
                    <a:pt x="0" y="97"/>
                    <a:pt x="4" y="102"/>
                    <a:pt x="5" y="105"/>
                  </a:cubicBezTo>
                  <a:cubicBezTo>
                    <a:pt x="28" y="130"/>
                    <a:pt x="56" y="143"/>
                    <a:pt x="86" y="143"/>
                  </a:cubicBezTo>
                  <a:cubicBezTo>
                    <a:pt x="119" y="143"/>
                    <a:pt x="145" y="133"/>
                    <a:pt x="168" y="109"/>
                  </a:cubicBezTo>
                  <a:lnTo>
                    <a:pt x="172" y="105"/>
                  </a:lnTo>
                  <a:cubicBezTo>
                    <a:pt x="172" y="105"/>
                    <a:pt x="175" y="105"/>
                    <a:pt x="175" y="102"/>
                  </a:cubicBezTo>
                  <a:cubicBezTo>
                    <a:pt x="215" y="59"/>
                    <a:pt x="271" y="36"/>
                    <a:pt x="327" y="36"/>
                  </a:cubicBezTo>
                  <a:cubicBezTo>
                    <a:pt x="384" y="36"/>
                    <a:pt x="435" y="64"/>
                    <a:pt x="472" y="107"/>
                  </a:cubicBezTo>
                  <a:cubicBezTo>
                    <a:pt x="480" y="115"/>
                    <a:pt x="491" y="115"/>
                    <a:pt x="496" y="107"/>
                  </a:cubicBezTo>
                  <a:cubicBezTo>
                    <a:pt x="500" y="104"/>
                    <a:pt x="501" y="99"/>
                    <a:pt x="501" y="94"/>
                  </a:cubicBezTo>
                  <a:cubicBezTo>
                    <a:pt x="505" y="89"/>
                    <a:pt x="501" y="84"/>
                    <a:pt x="500"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3" name="Freeform 333"/>
            <p:cNvSpPr>
              <a:spLocks/>
            </p:cNvSpPr>
            <p:nvPr/>
          </p:nvSpPr>
          <p:spPr bwMode="auto">
            <a:xfrm>
              <a:off x="11184509" y="3492505"/>
              <a:ext cx="189750" cy="54787"/>
            </a:xfrm>
            <a:custGeom>
              <a:avLst/>
              <a:gdLst>
                <a:gd name="T0" fmla="*/ 500 w 505"/>
                <a:gd name="T1" fmla="*/ 81 h 143"/>
                <a:gd name="T2" fmla="*/ 327 w 505"/>
                <a:gd name="T3" fmla="*/ 0 h 143"/>
                <a:gd name="T4" fmla="*/ 150 w 505"/>
                <a:gd name="T5" fmla="*/ 76 h 143"/>
                <a:gd name="T6" fmla="*/ 144 w 505"/>
                <a:gd name="T7" fmla="*/ 82 h 143"/>
                <a:gd name="T8" fmla="*/ 86 w 505"/>
                <a:gd name="T9" fmla="*/ 107 h 143"/>
                <a:gd name="T10" fmla="*/ 30 w 505"/>
                <a:gd name="T11" fmla="*/ 79 h 143"/>
                <a:gd name="T12" fmla="*/ 5 w 505"/>
                <a:gd name="T13" fmla="*/ 79 h 143"/>
                <a:gd name="T14" fmla="*/ 0 w 505"/>
                <a:gd name="T15" fmla="*/ 92 h 143"/>
                <a:gd name="T16" fmla="*/ 5 w 505"/>
                <a:gd name="T17" fmla="*/ 105 h 143"/>
                <a:gd name="T18" fmla="*/ 86 w 505"/>
                <a:gd name="T19" fmla="*/ 143 h 143"/>
                <a:gd name="T20" fmla="*/ 168 w 505"/>
                <a:gd name="T21" fmla="*/ 109 h 143"/>
                <a:gd name="T22" fmla="*/ 172 w 505"/>
                <a:gd name="T23" fmla="*/ 105 h 143"/>
                <a:gd name="T24" fmla="*/ 175 w 505"/>
                <a:gd name="T25" fmla="*/ 102 h 143"/>
                <a:gd name="T26" fmla="*/ 327 w 505"/>
                <a:gd name="T27" fmla="*/ 36 h 143"/>
                <a:gd name="T28" fmla="*/ 472 w 505"/>
                <a:gd name="T29" fmla="*/ 107 h 143"/>
                <a:gd name="T30" fmla="*/ 496 w 505"/>
                <a:gd name="T31" fmla="*/ 107 h 143"/>
                <a:gd name="T32" fmla="*/ 501 w 505"/>
                <a:gd name="T33" fmla="*/ 94 h 143"/>
                <a:gd name="T34" fmla="*/ 500 w 505"/>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5" h="143">
                  <a:moveTo>
                    <a:pt x="500" y="81"/>
                  </a:moveTo>
                  <a:cubicBezTo>
                    <a:pt x="454" y="30"/>
                    <a:pt x="391" y="0"/>
                    <a:pt x="327" y="0"/>
                  </a:cubicBezTo>
                  <a:cubicBezTo>
                    <a:pt x="262" y="0"/>
                    <a:pt x="201" y="25"/>
                    <a:pt x="150" y="76"/>
                  </a:cubicBezTo>
                  <a:lnTo>
                    <a:pt x="144" y="82"/>
                  </a:lnTo>
                  <a:cubicBezTo>
                    <a:pt x="129" y="97"/>
                    <a:pt x="109" y="107"/>
                    <a:pt x="86" y="107"/>
                  </a:cubicBezTo>
                  <a:cubicBezTo>
                    <a:pt x="63" y="107"/>
                    <a:pt x="48" y="96"/>
                    <a:pt x="30" y="79"/>
                  </a:cubicBezTo>
                  <a:cubicBezTo>
                    <a:pt x="22" y="71"/>
                    <a:pt x="10" y="71"/>
                    <a:pt x="5" y="79"/>
                  </a:cubicBezTo>
                  <a:cubicBezTo>
                    <a:pt x="2" y="82"/>
                    <a:pt x="0" y="87"/>
                    <a:pt x="0" y="92"/>
                  </a:cubicBezTo>
                  <a:cubicBezTo>
                    <a:pt x="0" y="97"/>
                    <a:pt x="4" y="102"/>
                    <a:pt x="5" y="105"/>
                  </a:cubicBezTo>
                  <a:cubicBezTo>
                    <a:pt x="28" y="130"/>
                    <a:pt x="56" y="143"/>
                    <a:pt x="86" y="143"/>
                  </a:cubicBezTo>
                  <a:cubicBezTo>
                    <a:pt x="119" y="143"/>
                    <a:pt x="145" y="133"/>
                    <a:pt x="168" y="109"/>
                  </a:cubicBezTo>
                  <a:lnTo>
                    <a:pt x="172" y="105"/>
                  </a:lnTo>
                  <a:cubicBezTo>
                    <a:pt x="172" y="105"/>
                    <a:pt x="175" y="105"/>
                    <a:pt x="175" y="102"/>
                  </a:cubicBezTo>
                  <a:cubicBezTo>
                    <a:pt x="215" y="59"/>
                    <a:pt x="271" y="36"/>
                    <a:pt x="327" y="36"/>
                  </a:cubicBezTo>
                  <a:cubicBezTo>
                    <a:pt x="384" y="36"/>
                    <a:pt x="435" y="64"/>
                    <a:pt x="472" y="107"/>
                  </a:cubicBezTo>
                  <a:cubicBezTo>
                    <a:pt x="480" y="115"/>
                    <a:pt x="491" y="115"/>
                    <a:pt x="496" y="107"/>
                  </a:cubicBezTo>
                  <a:cubicBezTo>
                    <a:pt x="500" y="104"/>
                    <a:pt x="501" y="99"/>
                    <a:pt x="501" y="94"/>
                  </a:cubicBezTo>
                  <a:cubicBezTo>
                    <a:pt x="505" y="89"/>
                    <a:pt x="501" y="84"/>
                    <a:pt x="500" y="81"/>
                  </a:cubicBezTo>
                  <a:close/>
                </a:path>
              </a:pathLst>
            </a:custGeom>
            <a:grpFill/>
            <a:ln w="14288"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4" name="Freeform 334"/>
            <p:cNvSpPr>
              <a:spLocks/>
            </p:cNvSpPr>
            <p:nvPr/>
          </p:nvSpPr>
          <p:spPr bwMode="auto">
            <a:xfrm>
              <a:off x="11245978" y="3424355"/>
              <a:ext cx="231175" cy="253891"/>
            </a:xfrm>
            <a:custGeom>
              <a:avLst/>
              <a:gdLst>
                <a:gd name="T0" fmla="*/ 493 w 610"/>
                <a:gd name="T1" fmla="*/ 455 h 670"/>
                <a:gd name="T2" fmla="*/ 516 w 610"/>
                <a:gd name="T3" fmla="*/ 402 h 670"/>
                <a:gd name="T4" fmla="*/ 610 w 610"/>
                <a:gd name="T5" fmla="*/ 370 h 670"/>
                <a:gd name="T6" fmla="*/ 610 w 610"/>
                <a:gd name="T7" fmla="*/ 294 h 670"/>
                <a:gd name="T8" fmla="*/ 600 w 610"/>
                <a:gd name="T9" fmla="*/ 290 h 670"/>
                <a:gd name="T10" fmla="*/ 518 w 610"/>
                <a:gd name="T11" fmla="*/ 262 h 670"/>
                <a:gd name="T12" fmla="*/ 495 w 610"/>
                <a:gd name="T13" fmla="*/ 210 h 670"/>
                <a:gd name="T14" fmla="*/ 537 w 610"/>
                <a:gd name="T15" fmla="*/ 121 h 670"/>
                <a:gd name="T16" fmla="*/ 485 w 610"/>
                <a:gd name="T17" fmla="*/ 68 h 670"/>
                <a:gd name="T18" fmla="*/ 473 w 610"/>
                <a:gd name="T19" fmla="*/ 74 h 670"/>
                <a:gd name="T20" fmla="*/ 396 w 610"/>
                <a:gd name="T21" fmla="*/ 114 h 670"/>
                <a:gd name="T22" fmla="*/ 343 w 610"/>
                <a:gd name="T23" fmla="*/ 91 h 670"/>
                <a:gd name="T24" fmla="*/ 308 w 610"/>
                <a:gd name="T25" fmla="*/ 0 h 670"/>
                <a:gd name="T26" fmla="*/ 231 w 610"/>
                <a:gd name="T27" fmla="*/ 0 h 670"/>
                <a:gd name="T28" fmla="*/ 228 w 610"/>
                <a:gd name="T29" fmla="*/ 10 h 670"/>
                <a:gd name="T30" fmla="*/ 196 w 610"/>
                <a:gd name="T31" fmla="*/ 89 h 670"/>
                <a:gd name="T32" fmla="*/ 143 w 610"/>
                <a:gd name="T33" fmla="*/ 112 h 670"/>
                <a:gd name="T34" fmla="*/ 53 w 610"/>
                <a:gd name="T35" fmla="*/ 73 h 670"/>
                <a:gd name="T36" fmla="*/ 0 w 610"/>
                <a:gd name="T37" fmla="*/ 126 h 670"/>
                <a:gd name="T38" fmla="*/ 5 w 610"/>
                <a:gd name="T39" fmla="*/ 135 h 670"/>
                <a:gd name="T40" fmla="*/ 30 w 610"/>
                <a:gd name="T41" fmla="*/ 182 h 670"/>
                <a:gd name="T42" fmla="*/ 168 w 610"/>
                <a:gd name="T43" fmla="*/ 147 h 670"/>
                <a:gd name="T44" fmla="*/ 346 w 610"/>
                <a:gd name="T45" fmla="*/ 219 h 670"/>
                <a:gd name="T46" fmla="*/ 379 w 610"/>
                <a:gd name="T47" fmla="*/ 248 h 670"/>
                <a:gd name="T48" fmla="*/ 392 w 610"/>
                <a:gd name="T49" fmla="*/ 267 h 670"/>
                <a:gd name="T50" fmla="*/ 358 w 610"/>
                <a:gd name="T51" fmla="*/ 440 h 670"/>
                <a:gd name="T52" fmla="*/ 219 w 610"/>
                <a:gd name="T53" fmla="*/ 460 h 670"/>
                <a:gd name="T54" fmla="*/ 209 w 610"/>
                <a:gd name="T55" fmla="*/ 455 h 670"/>
                <a:gd name="T56" fmla="*/ 180 w 610"/>
                <a:gd name="T57" fmla="*/ 434 h 670"/>
                <a:gd name="T58" fmla="*/ 170 w 610"/>
                <a:gd name="T59" fmla="*/ 431 h 670"/>
                <a:gd name="T60" fmla="*/ 140 w 610"/>
                <a:gd name="T61" fmla="*/ 444 h 670"/>
                <a:gd name="T62" fmla="*/ 137 w 610"/>
                <a:gd name="T63" fmla="*/ 447 h 670"/>
                <a:gd name="T64" fmla="*/ 26 w 610"/>
                <a:gd name="T65" fmla="*/ 518 h 670"/>
                <a:gd name="T66" fmla="*/ 7 w 610"/>
                <a:gd name="T67" fmla="*/ 548 h 670"/>
                <a:gd name="T68" fmla="*/ 61 w 610"/>
                <a:gd name="T69" fmla="*/ 602 h 670"/>
                <a:gd name="T70" fmla="*/ 71 w 610"/>
                <a:gd name="T71" fmla="*/ 597 h 670"/>
                <a:gd name="T72" fmla="*/ 148 w 610"/>
                <a:gd name="T73" fmla="*/ 557 h 670"/>
                <a:gd name="T74" fmla="*/ 201 w 610"/>
                <a:gd name="T75" fmla="*/ 579 h 670"/>
                <a:gd name="T76" fmla="*/ 231 w 610"/>
                <a:gd name="T77" fmla="*/ 670 h 670"/>
                <a:gd name="T78" fmla="*/ 308 w 610"/>
                <a:gd name="T79" fmla="*/ 670 h 670"/>
                <a:gd name="T80" fmla="*/ 312 w 610"/>
                <a:gd name="T81" fmla="*/ 660 h 670"/>
                <a:gd name="T82" fmla="*/ 340 w 610"/>
                <a:gd name="T83" fmla="*/ 579 h 670"/>
                <a:gd name="T84" fmla="*/ 392 w 610"/>
                <a:gd name="T85" fmla="*/ 556 h 670"/>
                <a:gd name="T86" fmla="*/ 483 w 610"/>
                <a:gd name="T87" fmla="*/ 595 h 670"/>
                <a:gd name="T88" fmla="*/ 536 w 610"/>
                <a:gd name="T89" fmla="*/ 543 h 670"/>
                <a:gd name="T90" fmla="*/ 531 w 610"/>
                <a:gd name="T91" fmla="*/ 533 h 670"/>
                <a:gd name="T92" fmla="*/ 493 w 610"/>
                <a:gd name="T93" fmla="*/ 455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70">
                  <a:moveTo>
                    <a:pt x="493" y="455"/>
                  </a:moveTo>
                  <a:lnTo>
                    <a:pt x="516" y="402"/>
                  </a:lnTo>
                  <a:lnTo>
                    <a:pt x="610" y="370"/>
                  </a:lnTo>
                  <a:lnTo>
                    <a:pt x="610" y="294"/>
                  </a:lnTo>
                  <a:lnTo>
                    <a:pt x="600" y="290"/>
                  </a:lnTo>
                  <a:lnTo>
                    <a:pt x="518" y="262"/>
                  </a:lnTo>
                  <a:lnTo>
                    <a:pt x="495" y="210"/>
                  </a:lnTo>
                  <a:lnTo>
                    <a:pt x="537" y="121"/>
                  </a:lnTo>
                  <a:lnTo>
                    <a:pt x="485" y="68"/>
                  </a:lnTo>
                  <a:lnTo>
                    <a:pt x="473" y="74"/>
                  </a:lnTo>
                  <a:lnTo>
                    <a:pt x="396" y="114"/>
                  </a:lnTo>
                  <a:lnTo>
                    <a:pt x="343" y="91"/>
                  </a:lnTo>
                  <a:lnTo>
                    <a:pt x="308" y="0"/>
                  </a:lnTo>
                  <a:lnTo>
                    <a:pt x="231" y="0"/>
                  </a:lnTo>
                  <a:lnTo>
                    <a:pt x="228" y="10"/>
                  </a:lnTo>
                  <a:lnTo>
                    <a:pt x="196" y="89"/>
                  </a:lnTo>
                  <a:lnTo>
                    <a:pt x="143" y="112"/>
                  </a:lnTo>
                  <a:lnTo>
                    <a:pt x="53" y="73"/>
                  </a:lnTo>
                  <a:lnTo>
                    <a:pt x="0" y="126"/>
                  </a:lnTo>
                  <a:lnTo>
                    <a:pt x="5" y="135"/>
                  </a:lnTo>
                  <a:lnTo>
                    <a:pt x="30" y="182"/>
                  </a:lnTo>
                  <a:cubicBezTo>
                    <a:pt x="73" y="157"/>
                    <a:pt x="119" y="147"/>
                    <a:pt x="168" y="147"/>
                  </a:cubicBezTo>
                  <a:cubicBezTo>
                    <a:pt x="236" y="150"/>
                    <a:pt x="298" y="175"/>
                    <a:pt x="346" y="219"/>
                  </a:cubicBezTo>
                  <a:cubicBezTo>
                    <a:pt x="356" y="228"/>
                    <a:pt x="369" y="234"/>
                    <a:pt x="379" y="248"/>
                  </a:cubicBezTo>
                  <a:cubicBezTo>
                    <a:pt x="384" y="252"/>
                    <a:pt x="389" y="261"/>
                    <a:pt x="392" y="267"/>
                  </a:cubicBezTo>
                  <a:cubicBezTo>
                    <a:pt x="425" y="325"/>
                    <a:pt x="412" y="398"/>
                    <a:pt x="358" y="440"/>
                  </a:cubicBezTo>
                  <a:cubicBezTo>
                    <a:pt x="318" y="473"/>
                    <a:pt x="262" y="478"/>
                    <a:pt x="219" y="460"/>
                  </a:cubicBezTo>
                  <a:cubicBezTo>
                    <a:pt x="214" y="457"/>
                    <a:pt x="211" y="457"/>
                    <a:pt x="209" y="455"/>
                  </a:cubicBezTo>
                  <a:cubicBezTo>
                    <a:pt x="200" y="450"/>
                    <a:pt x="188" y="442"/>
                    <a:pt x="180" y="434"/>
                  </a:cubicBezTo>
                  <a:cubicBezTo>
                    <a:pt x="176" y="434"/>
                    <a:pt x="175" y="431"/>
                    <a:pt x="170" y="431"/>
                  </a:cubicBezTo>
                  <a:cubicBezTo>
                    <a:pt x="160" y="431"/>
                    <a:pt x="147" y="435"/>
                    <a:pt x="140" y="444"/>
                  </a:cubicBezTo>
                  <a:lnTo>
                    <a:pt x="137" y="447"/>
                  </a:lnTo>
                  <a:cubicBezTo>
                    <a:pt x="104" y="480"/>
                    <a:pt x="66" y="505"/>
                    <a:pt x="26" y="518"/>
                  </a:cubicBezTo>
                  <a:lnTo>
                    <a:pt x="7" y="548"/>
                  </a:lnTo>
                  <a:lnTo>
                    <a:pt x="61" y="602"/>
                  </a:lnTo>
                  <a:lnTo>
                    <a:pt x="71" y="597"/>
                  </a:lnTo>
                  <a:lnTo>
                    <a:pt x="148" y="557"/>
                  </a:lnTo>
                  <a:lnTo>
                    <a:pt x="201" y="579"/>
                  </a:lnTo>
                  <a:lnTo>
                    <a:pt x="231" y="670"/>
                  </a:lnTo>
                  <a:lnTo>
                    <a:pt x="308" y="670"/>
                  </a:lnTo>
                  <a:lnTo>
                    <a:pt x="312" y="660"/>
                  </a:lnTo>
                  <a:lnTo>
                    <a:pt x="340" y="579"/>
                  </a:lnTo>
                  <a:lnTo>
                    <a:pt x="392" y="556"/>
                  </a:lnTo>
                  <a:lnTo>
                    <a:pt x="483" y="595"/>
                  </a:lnTo>
                  <a:lnTo>
                    <a:pt x="536" y="543"/>
                  </a:lnTo>
                  <a:lnTo>
                    <a:pt x="531" y="533"/>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5" name="Freeform 335"/>
            <p:cNvSpPr>
              <a:spLocks/>
            </p:cNvSpPr>
            <p:nvPr/>
          </p:nvSpPr>
          <p:spPr bwMode="auto">
            <a:xfrm>
              <a:off x="11167138" y="3516558"/>
              <a:ext cx="188414" cy="68150"/>
            </a:xfrm>
            <a:custGeom>
              <a:avLst/>
              <a:gdLst>
                <a:gd name="T0" fmla="*/ 241 w 501"/>
                <a:gd name="T1" fmla="*/ 76 h 180"/>
                <a:gd name="T2" fmla="*/ 30 w 501"/>
                <a:gd name="T3" fmla="*/ 73 h 180"/>
                <a:gd name="T4" fmla="*/ 5 w 501"/>
                <a:gd name="T5" fmla="*/ 73 h 180"/>
                <a:gd name="T6" fmla="*/ 0 w 501"/>
                <a:gd name="T7" fmla="*/ 86 h 180"/>
                <a:gd name="T8" fmla="*/ 5 w 501"/>
                <a:gd name="T9" fmla="*/ 99 h 180"/>
                <a:gd name="T10" fmla="*/ 264 w 501"/>
                <a:gd name="T11" fmla="*/ 104 h 180"/>
                <a:gd name="T12" fmla="*/ 264 w 501"/>
                <a:gd name="T13" fmla="*/ 101 h 180"/>
                <a:gd name="T14" fmla="*/ 472 w 501"/>
                <a:gd name="T15" fmla="*/ 106 h 180"/>
                <a:gd name="T16" fmla="*/ 496 w 501"/>
                <a:gd name="T17" fmla="*/ 106 h 180"/>
                <a:gd name="T18" fmla="*/ 501 w 501"/>
                <a:gd name="T19" fmla="*/ 93 h 180"/>
                <a:gd name="T20" fmla="*/ 496 w 501"/>
                <a:gd name="T21" fmla="*/ 79 h 180"/>
                <a:gd name="T22" fmla="*/ 241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1" y="76"/>
                  </a:moveTo>
                  <a:cubicBezTo>
                    <a:pt x="181" y="139"/>
                    <a:pt x="87" y="139"/>
                    <a:pt x="30" y="73"/>
                  </a:cubicBezTo>
                  <a:cubicBezTo>
                    <a:pt x="25" y="65"/>
                    <a:pt x="10" y="65"/>
                    <a:pt x="5" y="73"/>
                  </a:cubicBezTo>
                  <a:cubicBezTo>
                    <a:pt x="2" y="76"/>
                    <a:pt x="0" y="81"/>
                    <a:pt x="0" y="86"/>
                  </a:cubicBezTo>
                  <a:cubicBezTo>
                    <a:pt x="0" y="91"/>
                    <a:pt x="3" y="96"/>
                    <a:pt x="5" y="99"/>
                  </a:cubicBezTo>
                  <a:cubicBezTo>
                    <a:pt x="76" y="177"/>
                    <a:pt x="191" y="180"/>
                    <a:pt x="264" y="104"/>
                  </a:cubicBezTo>
                  <a:lnTo>
                    <a:pt x="264" y="101"/>
                  </a:lnTo>
                  <a:cubicBezTo>
                    <a:pt x="323" y="41"/>
                    <a:pt x="415" y="41"/>
                    <a:pt x="472" y="106"/>
                  </a:cubicBezTo>
                  <a:cubicBezTo>
                    <a:pt x="480" y="114"/>
                    <a:pt x="491" y="114"/>
                    <a:pt x="496" y="106"/>
                  </a:cubicBezTo>
                  <a:cubicBezTo>
                    <a:pt x="500" y="102"/>
                    <a:pt x="501" y="97"/>
                    <a:pt x="501" y="93"/>
                  </a:cubicBezTo>
                  <a:cubicBezTo>
                    <a:pt x="501" y="88"/>
                    <a:pt x="498" y="83"/>
                    <a:pt x="496" y="79"/>
                  </a:cubicBezTo>
                  <a:cubicBezTo>
                    <a:pt x="429" y="2"/>
                    <a:pt x="313" y="0"/>
                    <a:pt x="241"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6" name="Freeform 336"/>
            <p:cNvSpPr>
              <a:spLocks/>
            </p:cNvSpPr>
            <p:nvPr/>
          </p:nvSpPr>
          <p:spPr bwMode="auto">
            <a:xfrm>
              <a:off x="11149766" y="3557982"/>
              <a:ext cx="191087" cy="53451"/>
            </a:xfrm>
            <a:custGeom>
              <a:avLst/>
              <a:gdLst>
                <a:gd name="T0" fmla="*/ 413 w 506"/>
                <a:gd name="T1" fmla="*/ 0 h 144"/>
                <a:gd name="T2" fmla="*/ 331 w 506"/>
                <a:gd name="T3" fmla="*/ 35 h 144"/>
                <a:gd name="T4" fmla="*/ 324 w 506"/>
                <a:gd name="T5" fmla="*/ 42 h 144"/>
                <a:gd name="T6" fmla="*/ 173 w 506"/>
                <a:gd name="T7" fmla="*/ 104 h 144"/>
                <a:gd name="T8" fmla="*/ 24 w 506"/>
                <a:gd name="T9" fmla="*/ 33 h 144"/>
                <a:gd name="T10" fmla="*/ 0 w 506"/>
                <a:gd name="T11" fmla="*/ 33 h 144"/>
                <a:gd name="T12" fmla="*/ 0 w 506"/>
                <a:gd name="T13" fmla="*/ 47 h 144"/>
                <a:gd name="T14" fmla="*/ 5 w 506"/>
                <a:gd name="T15" fmla="*/ 60 h 144"/>
                <a:gd name="T16" fmla="*/ 178 w 506"/>
                <a:gd name="T17" fmla="*/ 140 h 144"/>
                <a:gd name="T18" fmla="*/ 354 w 506"/>
                <a:gd name="T19" fmla="*/ 65 h 144"/>
                <a:gd name="T20" fmla="*/ 361 w 506"/>
                <a:gd name="T21" fmla="*/ 58 h 144"/>
                <a:gd name="T22" fmla="*/ 418 w 506"/>
                <a:gd name="T23" fmla="*/ 33 h 144"/>
                <a:gd name="T24" fmla="*/ 476 w 506"/>
                <a:gd name="T25" fmla="*/ 61 h 144"/>
                <a:gd name="T26" fmla="*/ 501 w 506"/>
                <a:gd name="T27" fmla="*/ 61 h 144"/>
                <a:gd name="T28" fmla="*/ 506 w 506"/>
                <a:gd name="T29" fmla="*/ 48 h 144"/>
                <a:gd name="T30" fmla="*/ 501 w 506"/>
                <a:gd name="T31" fmla="*/ 35 h 144"/>
                <a:gd name="T32" fmla="*/ 413 w 506"/>
                <a:gd name="T33"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4">
                  <a:moveTo>
                    <a:pt x="413" y="0"/>
                  </a:moveTo>
                  <a:cubicBezTo>
                    <a:pt x="380" y="0"/>
                    <a:pt x="354" y="10"/>
                    <a:pt x="331" y="35"/>
                  </a:cubicBezTo>
                  <a:lnTo>
                    <a:pt x="324" y="42"/>
                  </a:lnTo>
                  <a:cubicBezTo>
                    <a:pt x="285" y="84"/>
                    <a:pt x="229" y="108"/>
                    <a:pt x="173" y="104"/>
                  </a:cubicBezTo>
                  <a:cubicBezTo>
                    <a:pt x="115" y="104"/>
                    <a:pt x="64" y="76"/>
                    <a:pt x="24" y="33"/>
                  </a:cubicBezTo>
                  <a:cubicBezTo>
                    <a:pt x="16" y="25"/>
                    <a:pt x="5" y="25"/>
                    <a:pt x="0" y="33"/>
                  </a:cubicBezTo>
                  <a:cubicBezTo>
                    <a:pt x="0" y="37"/>
                    <a:pt x="0" y="42"/>
                    <a:pt x="0" y="47"/>
                  </a:cubicBezTo>
                  <a:cubicBezTo>
                    <a:pt x="0" y="51"/>
                    <a:pt x="3" y="56"/>
                    <a:pt x="5" y="60"/>
                  </a:cubicBezTo>
                  <a:cubicBezTo>
                    <a:pt x="51" y="111"/>
                    <a:pt x="112" y="140"/>
                    <a:pt x="178" y="140"/>
                  </a:cubicBezTo>
                  <a:cubicBezTo>
                    <a:pt x="244" y="144"/>
                    <a:pt x="303" y="116"/>
                    <a:pt x="354" y="65"/>
                  </a:cubicBezTo>
                  <a:lnTo>
                    <a:pt x="361" y="58"/>
                  </a:lnTo>
                  <a:cubicBezTo>
                    <a:pt x="375" y="43"/>
                    <a:pt x="395" y="33"/>
                    <a:pt x="418" y="33"/>
                  </a:cubicBezTo>
                  <a:cubicBezTo>
                    <a:pt x="441" y="33"/>
                    <a:pt x="458" y="43"/>
                    <a:pt x="476" y="61"/>
                  </a:cubicBezTo>
                  <a:cubicBezTo>
                    <a:pt x="484" y="70"/>
                    <a:pt x="496" y="70"/>
                    <a:pt x="501" y="61"/>
                  </a:cubicBezTo>
                  <a:cubicBezTo>
                    <a:pt x="504" y="58"/>
                    <a:pt x="506" y="53"/>
                    <a:pt x="506" y="48"/>
                  </a:cubicBezTo>
                  <a:cubicBezTo>
                    <a:pt x="506" y="43"/>
                    <a:pt x="502" y="38"/>
                    <a:pt x="501" y="35"/>
                  </a:cubicBezTo>
                  <a:cubicBezTo>
                    <a:pt x="476" y="14"/>
                    <a:pt x="446" y="0"/>
                    <a:pt x="41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07" name="Freeform 337"/>
            <p:cNvSpPr>
              <a:spLocks/>
            </p:cNvSpPr>
            <p:nvPr/>
          </p:nvSpPr>
          <p:spPr bwMode="auto">
            <a:xfrm>
              <a:off x="11184509" y="3492505"/>
              <a:ext cx="188414" cy="53451"/>
            </a:xfrm>
            <a:custGeom>
              <a:avLst/>
              <a:gdLst>
                <a:gd name="T0" fmla="*/ 500 w 501"/>
                <a:gd name="T1" fmla="*/ 81 h 144"/>
                <a:gd name="T2" fmla="*/ 327 w 501"/>
                <a:gd name="T3" fmla="*/ 0 h 144"/>
                <a:gd name="T4" fmla="*/ 150 w 501"/>
                <a:gd name="T5" fmla="*/ 76 h 144"/>
                <a:gd name="T6" fmla="*/ 144 w 501"/>
                <a:gd name="T7" fmla="*/ 83 h 144"/>
                <a:gd name="T8" fmla="*/ 86 w 501"/>
                <a:gd name="T9" fmla="*/ 107 h 144"/>
                <a:gd name="T10" fmla="*/ 30 w 501"/>
                <a:gd name="T11" fmla="*/ 79 h 144"/>
                <a:gd name="T12" fmla="*/ 5 w 501"/>
                <a:gd name="T13" fmla="*/ 79 h 144"/>
                <a:gd name="T14" fmla="*/ 0 w 501"/>
                <a:gd name="T15" fmla="*/ 93 h 144"/>
                <a:gd name="T16" fmla="*/ 5 w 501"/>
                <a:gd name="T17" fmla="*/ 106 h 144"/>
                <a:gd name="T18" fmla="*/ 86 w 501"/>
                <a:gd name="T19" fmla="*/ 144 h 144"/>
                <a:gd name="T20" fmla="*/ 168 w 501"/>
                <a:gd name="T21" fmla="*/ 109 h 144"/>
                <a:gd name="T22" fmla="*/ 172 w 501"/>
                <a:gd name="T23" fmla="*/ 106 h 144"/>
                <a:gd name="T24" fmla="*/ 175 w 501"/>
                <a:gd name="T25" fmla="*/ 102 h 144"/>
                <a:gd name="T26" fmla="*/ 327 w 501"/>
                <a:gd name="T27" fmla="*/ 37 h 144"/>
                <a:gd name="T28" fmla="*/ 472 w 501"/>
                <a:gd name="T29" fmla="*/ 107 h 144"/>
                <a:gd name="T30" fmla="*/ 496 w 501"/>
                <a:gd name="T31" fmla="*/ 107 h 144"/>
                <a:gd name="T32" fmla="*/ 501 w 501"/>
                <a:gd name="T33" fmla="*/ 94 h 144"/>
                <a:gd name="T34" fmla="*/ 500 w 501"/>
                <a:gd name="T35" fmla="*/ 8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4">
                  <a:moveTo>
                    <a:pt x="500" y="81"/>
                  </a:moveTo>
                  <a:cubicBezTo>
                    <a:pt x="454" y="30"/>
                    <a:pt x="391" y="0"/>
                    <a:pt x="327" y="0"/>
                  </a:cubicBezTo>
                  <a:cubicBezTo>
                    <a:pt x="262" y="0"/>
                    <a:pt x="201" y="25"/>
                    <a:pt x="150" y="76"/>
                  </a:cubicBezTo>
                  <a:lnTo>
                    <a:pt x="144" y="83"/>
                  </a:lnTo>
                  <a:cubicBezTo>
                    <a:pt x="129" y="98"/>
                    <a:pt x="109" y="107"/>
                    <a:pt x="86" y="107"/>
                  </a:cubicBezTo>
                  <a:cubicBezTo>
                    <a:pt x="63" y="107"/>
                    <a:pt x="48" y="96"/>
                    <a:pt x="30" y="79"/>
                  </a:cubicBezTo>
                  <a:cubicBezTo>
                    <a:pt x="22" y="71"/>
                    <a:pt x="10" y="71"/>
                    <a:pt x="5" y="79"/>
                  </a:cubicBezTo>
                  <a:cubicBezTo>
                    <a:pt x="2" y="83"/>
                    <a:pt x="0" y="88"/>
                    <a:pt x="0" y="93"/>
                  </a:cubicBezTo>
                  <a:cubicBezTo>
                    <a:pt x="0" y="98"/>
                    <a:pt x="4" y="102"/>
                    <a:pt x="5" y="106"/>
                  </a:cubicBezTo>
                  <a:cubicBezTo>
                    <a:pt x="28" y="131"/>
                    <a:pt x="56" y="144"/>
                    <a:pt x="86" y="144"/>
                  </a:cubicBezTo>
                  <a:cubicBezTo>
                    <a:pt x="119" y="144"/>
                    <a:pt x="145" y="134"/>
                    <a:pt x="168" y="109"/>
                  </a:cubicBezTo>
                  <a:lnTo>
                    <a:pt x="172" y="106"/>
                  </a:lnTo>
                  <a:cubicBezTo>
                    <a:pt x="172" y="106"/>
                    <a:pt x="175" y="106"/>
                    <a:pt x="175" y="102"/>
                  </a:cubicBezTo>
                  <a:cubicBezTo>
                    <a:pt x="215" y="60"/>
                    <a:pt x="271" y="37"/>
                    <a:pt x="327" y="37"/>
                  </a:cubicBezTo>
                  <a:cubicBezTo>
                    <a:pt x="384" y="37"/>
                    <a:pt x="435" y="65"/>
                    <a:pt x="472" y="107"/>
                  </a:cubicBezTo>
                  <a:cubicBezTo>
                    <a:pt x="480" y="116"/>
                    <a:pt x="491" y="116"/>
                    <a:pt x="496" y="107"/>
                  </a:cubicBezTo>
                  <a:cubicBezTo>
                    <a:pt x="500" y="104"/>
                    <a:pt x="501" y="99"/>
                    <a:pt x="501" y="94"/>
                  </a:cubicBezTo>
                  <a:cubicBezTo>
                    <a:pt x="501" y="89"/>
                    <a:pt x="501" y="86"/>
                    <a:pt x="500"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108" name="Freeform 166"/>
          <p:cNvSpPr>
            <a:spLocks noChangeAspect="1" noEditPoints="1"/>
          </p:cNvSpPr>
          <p:nvPr/>
        </p:nvSpPr>
        <p:spPr bwMode="auto">
          <a:xfrm>
            <a:off x="3420779" y="4726512"/>
            <a:ext cx="236702" cy="236702"/>
          </a:xfrm>
          <a:custGeom>
            <a:avLst/>
            <a:gdLst>
              <a:gd name="T0" fmla="*/ 683 w 684"/>
              <a:gd name="T1" fmla="*/ 401 h 681"/>
              <a:gd name="T2" fmla="*/ 683 w 684"/>
              <a:gd name="T3" fmla="*/ 236 h 681"/>
              <a:gd name="T4" fmla="*/ 495 w 684"/>
              <a:gd name="T5" fmla="*/ 399 h 681"/>
              <a:gd name="T6" fmla="*/ 491 w 684"/>
              <a:gd name="T7" fmla="*/ 399 h 681"/>
              <a:gd name="T8" fmla="*/ 491 w 684"/>
              <a:gd name="T9" fmla="*/ 236 h 681"/>
              <a:gd name="T10" fmla="*/ 303 w 684"/>
              <a:gd name="T11" fmla="*/ 399 h 681"/>
              <a:gd name="T12" fmla="*/ 303 w 684"/>
              <a:gd name="T13" fmla="*/ 58 h 681"/>
              <a:gd name="T14" fmla="*/ 155 w 684"/>
              <a:gd name="T15" fmla="*/ 0 h 681"/>
              <a:gd name="T16" fmla="*/ 0 w 684"/>
              <a:gd name="T17" fmla="*/ 58 h 681"/>
              <a:gd name="T18" fmla="*/ 0 w 684"/>
              <a:gd name="T19" fmla="*/ 681 h 681"/>
              <a:gd name="T20" fmla="*/ 684 w 684"/>
              <a:gd name="T21" fmla="*/ 681 h 681"/>
              <a:gd name="T22" fmla="*/ 683 w 684"/>
              <a:gd name="T23" fmla="*/ 401 h 681"/>
              <a:gd name="T24" fmla="*/ 153 w 684"/>
              <a:gd name="T25" fmla="*/ 84 h 681"/>
              <a:gd name="T26" fmla="*/ 43 w 684"/>
              <a:gd name="T27" fmla="*/ 53 h 681"/>
              <a:gd name="T28" fmla="*/ 153 w 684"/>
              <a:gd name="T29" fmla="*/ 22 h 681"/>
              <a:gd name="T30" fmla="*/ 264 w 684"/>
              <a:gd name="T31" fmla="*/ 53 h 681"/>
              <a:gd name="T32" fmla="*/ 153 w 684"/>
              <a:gd name="T33" fmla="*/ 84 h 681"/>
              <a:gd name="T34" fmla="*/ 476 w 684"/>
              <a:gd name="T35" fmla="*/ 570 h 681"/>
              <a:gd name="T36" fmla="*/ 401 w 684"/>
              <a:gd name="T37" fmla="*/ 570 h 681"/>
              <a:gd name="T38" fmla="*/ 401 w 684"/>
              <a:gd name="T39" fmla="*/ 495 h 681"/>
              <a:gd name="T40" fmla="*/ 476 w 684"/>
              <a:gd name="T41" fmla="*/ 495 h 681"/>
              <a:gd name="T42" fmla="*/ 476 w 684"/>
              <a:gd name="T43" fmla="*/ 570 h 681"/>
              <a:gd name="T44" fmla="*/ 345 w 684"/>
              <a:gd name="T45" fmla="*/ 570 h 681"/>
              <a:gd name="T46" fmla="*/ 269 w 684"/>
              <a:gd name="T47" fmla="*/ 570 h 681"/>
              <a:gd name="T48" fmla="*/ 269 w 684"/>
              <a:gd name="T49" fmla="*/ 495 h 681"/>
              <a:gd name="T50" fmla="*/ 345 w 684"/>
              <a:gd name="T51" fmla="*/ 495 h 681"/>
              <a:gd name="T52" fmla="*/ 345 w 684"/>
              <a:gd name="T53" fmla="*/ 570 h 681"/>
              <a:gd name="T54" fmla="*/ 536 w 684"/>
              <a:gd name="T55" fmla="*/ 570 h 681"/>
              <a:gd name="T56" fmla="*/ 536 w 684"/>
              <a:gd name="T57" fmla="*/ 495 h 681"/>
              <a:gd name="T58" fmla="*/ 612 w 684"/>
              <a:gd name="T59" fmla="*/ 495 h 681"/>
              <a:gd name="T60" fmla="*/ 612 w 684"/>
              <a:gd name="T61" fmla="*/ 570 h 681"/>
              <a:gd name="T62" fmla="*/ 536 w 684"/>
              <a:gd name="T63" fmla="*/ 57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4" h="681">
                <a:moveTo>
                  <a:pt x="683" y="401"/>
                </a:moveTo>
                <a:lnTo>
                  <a:pt x="683" y="236"/>
                </a:lnTo>
                <a:lnTo>
                  <a:pt x="495" y="399"/>
                </a:lnTo>
                <a:lnTo>
                  <a:pt x="491" y="399"/>
                </a:lnTo>
                <a:lnTo>
                  <a:pt x="491" y="236"/>
                </a:lnTo>
                <a:lnTo>
                  <a:pt x="303" y="399"/>
                </a:lnTo>
                <a:lnTo>
                  <a:pt x="303" y="58"/>
                </a:lnTo>
                <a:cubicBezTo>
                  <a:pt x="303" y="30"/>
                  <a:pt x="239" y="0"/>
                  <a:pt x="155" y="0"/>
                </a:cubicBezTo>
                <a:cubicBezTo>
                  <a:pt x="71" y="0"/>
                  <a:pt x="0" y="28"/>
                  <a:pt x="0" y="58"/>
                </a:cubicBezTo>
                <a:lnTo>
                  <a:pt x="0" y="681"/>
                </a:lnTo>
                <a:lnTo>
                  <a:pt x="684" y="681"/>
                </a:lnTo>
                <a:lnTo>
                  <a:pt x="683" y="401"/>
                </a:lnTo>
                <a:close/>
                <a:moveTo>
                  <a:pt x="153" y="84"/>
                </a:moveTo>
                <a:cubicBezTo>
                  <a:pt x="92" y="84"/>
                  <a:pt x="43" y="69"/>
                  <a:pt x="43" y="53"/>
                </a:cubicBezTo>
                <a:cubicBezTo>
                  <a:pt x="43" y="36"/>
                  <a:pt x="92" y="22"/>
                  <a:pt x="153" y="22"/>
                </a:cubicBezTo>
                <a:cubicBezTo>
                  <a:pt x="214" y="22"/>
                  <a:pt x="264" y="35"/>
                  <a:pt x="264" y="53"/>
                </a:cubicBezTo>
                <a:cubicBezTo>
                  <a:pt x="264" y="69"/>
                  <a:pt x="214" y="84"/>
                  <a:pt x="153" y="84"/>
                </a:cubicBezTo>
                <a:close/>
                <a:moveTo>
                  <a:pt x="476" y="570"/>
                </a:moveTo>
                <a:lnTo>
                  <a:pt x="401" y="570"/>
                </a:lnTo>
                <a:lnTo>
                  <a:pt x="401" y="495"/>
                </a:lnTo>
                <a:lnTo>
                  <a:pt x="476" y="495"/>
                </a:lnTo>
                <a:lnTo>
                  <a:pt x="476" y="570"/>
                </a:lnTo>
                <a:close/>
                <a:moveTo>
                  <a:pt x="345" y="570"/>
                </a:moveTo>
                <a:lnTo>
                  <a:pt x="269" y="570"/>
                </a:lnTo>
                <a:lnTo>
                  <a:pt x="269" y="495"/>
                </a:lnTo>
                <a:lnTo>
                  <a:pt x="345" y="495"/>
                </a:lnTo>
                <a:lnTo>
                  <a:pt x="345" y="570"/>
                </a:lnTo>
                <a:close/>
                <a:moveTo>
                  <a:pt x="536" y="570"/>
                </a:moveTo>
                <a:lnTo>
                  <a:pt x="536" y="495"/>
                </a:lnTo>
                <a:lnTo>
                  <a:pt x="612" y="495"/>
                </a:lnTo>
                <a:lnTo>
                  <a:pt x="612" y="570"/>
                </a:lnTo>
                <a:lnTo>
                  <a:pt x="536" y="570"/>
                </a:ln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aphicFrame>
        <p:nvGraphicFramePr>
          <p:cNvPr id="110" name="Table 109"/>
          <p:cNvGraphicFramePr>
            <a:graphicFrameLocks noGrp="1"/>
          </p:cNvGraphicFramePr>
          <p:nvPr>
            <p:extLst/>
          </p:nvPr>
        </p:nvGraphicFramePr>
        <p:xfrm>
          <a:off x="508967" y="2207880"/>
          <a:ext cx="2578608" cy="4102517"/>
        </p:xfrm>
        <a:graphic>
          <a:graphicData uri="http://schemas.openxmlformats.org/drawingml/2006/table">
            <a:tbl>
              <a:tblPr firstRow="1" bandRow="1"/>
              <a:tblGrid>
                <a:gridCol w="621792">
                  <a:extLst>
                    <a:ext uri="{9D8B030D-6E8A-4147-A177-3AD203B41FA5}">
                      <a16:colId xmlns:a16="http://schemas.microsoft.com/office/drawing/2014/main" val="932536401"/>
                    </a:ext>
                  </a:extLst>
                </a:gridCol>
                <a:gridCol w="1956816">
                  <a:extLst>
                    <a:ext uri="{9D8B030D-6E8A-4147-A177-3AD203B41FA5}">
                      <a16:colId xmlns:a16="http://schemas.microsoft.com/office/drawing/2014/main" val="2101560350"/>
                    </a:ext>
                  </a:extLst>
                </a:gridCol>
              </a:tblGrid>
              <a:tr h="573593">
                <a:tc gridSpan="2">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0" dirty="0">
                          <a:solidFill>
                            <a:schemeClr val="accent1"/>
                          </a:solidFill>
                          <a:latin typeface="+mn-lt"/>
                          <a:ea typeface="Segoe UI" pitchFamily="34" charset="0"/>
                          <a:cs typeface="Segoe UI" pitchFamily="34" charset="0"/>
                        </a:rPr>
                        <a:t>Data Platform</a:t>
                      </a:r>
                    </a:p>
                  </a:txBody>
                  <a:tcPr marL="91427" marR="91427" marT="45713" marB="45713"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dirty="0"/>
                    </a:p>
                  </a:txBody>
                  <a:tcPr/>
                </a:tc>
                <a:extLst>
                  <a:ext uri="{0D108BD9-81ED-4DB2-BD59-A6C34878D82A}">
                    <a16:rowId xmlns:a16="http://schemas.microsoft.com/office/drawing/2014/main" val="3023583521"/>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SQL</a:t>
                      </a:r>
                      <a:r>
                        <a:rPr lang="en-US" sz="1400" kern="1200" baseline="0" dirty="0">
                          <a:solidFill>
                            <a:schemeClr val="tx1"/>
                          </a:solidFill>
                          <a:latin typeface="+mn-lt"/>
                          <a:ea typeface="Arial Unicode MS" panose="020B0604020202020204" pitchFamily="34" charset="-128"/>
                          <a:cs typeface="Segoe UI Light" panose="020B0502040204020203" pitchFamily="34" charset="0"/>
                        </a:rPr>
                        <a:t> </a:t>
                      </a:r>
                      <a:r>
                        <a:rPr lang="en-US" sz="1400" kern="1200" dirty="0">
                          <a:solidFill>
                            <a:schemeClr val="tx1"/>
                          </a:solidFill>
                          <a:latin typeface="+mn-lt"/>
                          <a:ea typeface="Arial Unicode MS" panose="020B0604020202020204" pitchFamily="34" charset="-128"/>
                          <a:cs typeface="Segoe UI Light" panose="020B0502040204020203" pitchFamily="34" charset="0"/>
                        </a:rPr>
                        <a:t>Database</a:t>
                      </a:r>
                    </a:p>
                  </a:txBody>
                  <a:tcPr marL="91427" marR="91427" marT="45713" marB="45713"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8203138"/>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mn-lt"/>
                          <a:ea typeface="Arial Unicode MS" panose="020B0604020202020204" pitchFamily="34" charset="-128"/>
                          <a:cs typeface="Segoe UI Light" panose="020B0502040204020203" pitchFamily="34" charset="0"/>
                        </a:rPr>
                        <a:t>Redis</a:t>
                      </a:r>
                      <a:r>
                        <a:rPr lang="en-US" sz="1400" kern="1200" baseline="0" dirty="0">
                          <a:solidFill>
                            <a:schemeClr val="tx1"/>
                          </a:solidFill>
                          <a:latin typeface="+mn-lt"/>
                          <a:ea typeface="Arial Unicode MS" panose="020B0604020202020204" pitchFamily="34" charset="-128"/>
                          <a:cs typeface="Segoe UI Light" panose="020B0502040204020203" pitchFamily="34" charset="0"/>
                        </a:rPr>
                        <a:t> </a:t>
                      </a:r>
                      <a:r>
                        <a:rPr lang="en-US" sz="1400" kern="1200" dirty="0">
                          <a:solidFill>
                            <a:schemeClr val="tx1"/>
                          </a:solidFill>
                          <a:latin typeface="+mn-lt"/>
                          <a:ea typeface="Arial Unicode MS" panose="020B0604020202020204" pitchFamily="34" charset="-128"/>
                          <a:cs typeface="Segoe UI Light" panose="020B0502040204020203" pitchFamily="34" charset="0"/>
                        </a:rPr>
                        <a:t>Cache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80784155"/>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tx1"/>
                          </a:solidFill>
                          <a:latin typeface="+mn-lt"/>
                          <a:ea typeface="Arial Unicode MS" panose="020B0604020202020204" pitchFamily="34" charset="-128"/>
                          <a:cs typeface="Segoe UI Light" panose="020B0502040204020203" pitchFamily="34" charset="0"/>
                        </a:rPr>
                        <a:t>DocumentDB</a:t>
                      </a:r>
                      <a:endParaRPr lang="en-US" sz="1400" kern="1200" dirty="0">
                        <a:solidFill>
                          <a:schemeClr val="tx1"/>
                        </a:solidFill>
                        <a:latin typeface="+mn-lt"/>
                        <a:ea typeface="Arial Unicode MS" panose="020B0604020202020204" pitchFamily="34" charset="-128"/>
                        <a:cs typeface="Segoe UI Light" panose="020B0502040204020203" pitchFamily="34" charset="0"/>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33292064"/>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SQL Data Warehouse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3664844"/>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Search</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18657658"/>
                  </a:ext>
                </a:extLst>
              </a:tr>
              <a:tr h="58815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1400" dirty="0">
                        <a:solidFill>
                          <a:schemeClr val="tx1"/>
                        </a:solidFill>
                        <a:latin typeface="+mn-lt"/>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Arial Unicode MS" panose="020B0604020202020204" pitchFamily="34" charset="-128"/>
                          <a:cs typeface="Segoe UI Light" panose="020B0502040204020203" pitchFamily="34" charset="0"/>
                        </a:rPr>
                        <a:t>Tables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941744"/>
                  </a:ext>
                </a:extLst>
              </a:tr>
            </a:tbl>
          </a:graphicData>
        </a:graphic>
      </p:graphicFrame>
      <p:sp>
        <p:nvSpPr>
          <p:cNvPr id="111" name="Freeform 190"/>
          <p:cNvSpPr>
            <a:spLocks noChangeAspect="1" noEditPoints="1"/>
          </p:cNvSpPr>
          <p:nvPr/>
        </p:nvSpPr>
        <p:spPr bwMode="auto">
          <a:xfrm>
            <a:off x="732285" y="4116059"/>
            <a:ext cx="229900" cy="300276"/>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chemeClr val="accent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12" name="Freeform 111"/>
          <p:cNvSpPr/>
          <p:nvPr/>
        </p:nvSpPr>
        <p:spPr>
          <a:xfrm rot="18567516">
            <a:off x="660032" y="5255755"/>
            <a:ext cx="374402" cy="369934"/>
          </a:xfrm>
          <a:custGeom>
            <a:avLst/>
            <a:gdLst>
              <a:gd name="connsiteX0" fmla="*/ 723301 w 1082997"/>
              <a:gd name="connsiteY0" fmla="*/ 450999 h 1070068"/>
              <a:gd name="connsiteX1" fmla="*/ 709263 w 1082997"/>
              <a:gd name="connsiteY1" fmla="*/ 595702 h 1070068"/>
              <a:gd name="connsiteX2" fmla="*/ 564559 w 1082997"/>
              <a:gd name="connsiteY2" fmla="*/ 581663 h 1070068"/>
              <a:gd name="connsiteX3" fmla="*/ 578598 w 1082997"/>
              <a:gd name="connsiteY3" fmla="*/ 436960 h 1070068"/>
              <a:gd name="connsiteX4" fmla="*/ 723301 w 1082997"/>
              <a:gd name="connsiteY4" fmla="*/ 450999 h 1070068"/>
              <a:gd name="connsiteX5" fmla="*/ 791459 w 1082997"/>
              <a:gd name="connsiteY5" fmla="*/ 394897 h 1070068"/>
              <a:gd name="connsiteX6" fmla="*/ 522496 w 1082997"/>
              <a:gd name="connsiteY6" fmla="*/ 368802 h 1070068"/>
              <a:gd name="connsiteX7" fmla="*/ 474613 w 1082997"/>
              <a:gd name="connsiteY7" fmla="*/ 427664 h 1070068"/>
              <a:gd name="connsiteX8" fmla="*/ 470740 w 1082997"/>
              <a:gd name="connsiteY8" fmla="*/ 440697 h 1070068"/>
              <a:gd name="connsiteX9" fmla="*/ 280647 w 1082997"/>
              <a:gd name="connsiteY9" fmla="*/ 413538 h 1070068"/>
              <a:gd name="connsiteX10" fmla="*/ 211353 w 1082997"/>
              <a:gd name="connsiteY10" fmla="*/ 465507 h 1070068"/>
              <a:gd name="connsiteX11" fmla="*/ 263323 w 1082997"/>
              <a:gd name="connsiteY11" fmla="*/ 534801 h 1070068"/>
              <a:gd name="connsiteX12" fmla="*/ 455269 w 1082997"/>
              <a:gd name="connsiteY12" fmla="*/ 562223 h 1070068"/>
              <a:gd name="connsiteX13" fmla="*/ 459881 w 1082997"/>
              <a:gd name="connsiteY13" fmla="*/ 561959 h 1070068"/>
              <a:gd name="connsiteX14" fmla="*/ 460728 w 1082997"/>
              <a:gd name="connsiteY14" fmla="*/ 570798 h 1070068"/>
              <a:gd name="connsiteX15" fmla="*/ 496401 w 1082997"/>
              <a:gd name="connsiteY15" fmla="*/ 637766 h 1070068"/>
              <a:gd name="connsiteX16" fmla="*/ 765365 w 1082997"/>
              <a:gd name="connsiteY16" fmla="*/ 663860 h 1070068"/>
              <a:gd name="connsiteX17" fmla="*/ 791459 w 1082997"/>
              <a:gd name="connsiteY17" fmla="*/ 394897 h 1070068"/>
              <a:gd name="connsiteX18" fmla="*/ 1034815 w 1082997"/>
              <a:gd name="connsiteY18" fmla="*/ 326487 h 1070068"/>
              <a:gd name="connsiteX19" fmla="*/ 1082997 w 1082997"/>
              <a:gd name="connsiteY19" fmla="*/ 484224 h 1070068"/>
              <a:gd name="connsiteX20" fmla="*/ 910690 w 1082997"/>
              <a:gd name="connsiteY20" fmla="*/ 744175 h 1070068"/>
              <a:gd name="connsiteX21" fmla="*/ 904975 w 1082997"/>
              <a:gd name="connsiteY21" fmla="*/ 745329 h 1070068"/>
              <a:gd name="connsiteX22" fmla="*/ 917548 w 1082997"/>
              <a:gd name="connsiteY22" fmla="*/ 776117 h 1070068"/>
              <a:gd name="connsiteX23" fmla="*/ 843604 w 1082997"/>
              <a:gd name="connsiteY23" fmla="*/ 1017929 h 1070068"/>
              <a:gd name="connsiteX24" fmla="*/ 843603 w 1082997"/>
              <a:gd name="connsiteY24" fmla="*/ 1017928 h 1070068"/>
              <a:gd name="connsiteX25" fmla="*/ 521623 w 1082997"/>
              <a:gd name="connsiteY25" fmla="*/ 986690 h 1070068"/>
              <a:gd name="connsiteX26" fmla="*/ 52140 w 1082997"/>
              <a:gd name="connsiteY26" fmla="*/ 416321 h 1070068"/>
              <a:gd name="connsiteX27" fmla="*/ 26058 w 1082997"/>
              <a:gd name="connsiteY27" fmla="*/ 164805 h 1070068"/>
              <a:gd name="connsiteX28" fmla="*/ 163546 w 1082997"/>
              <a:gd name="connsiteY28" fmla="*/ 51636 h 1070068"/>
              <a:gd name="connsiteX29" fmla="*/ 334894 w 1082997"/>
              <a:gd name="connsiteY29" fmla="*/ 68260 h 1070068"/>
              <a:gd name="connsiteX30" fmla="*/ 341455 w 1082997"/>
              <a:gd name="connsiteY30" fmla="*/ 72569 h 1070068"/>
              <a:gd name="connsiteX31" fmla="*/ 342919 w 1082997"/>
              <a:gd name="connsiteY31" fmla="*/ 70155 h 1070068"/>
              <a:gd name="connsiteX32" fmla="*/ 491680 w 1082997"/>
              <a:gd name="connsiteY32" fmla="*/ 0 h 1070068"/>
              <a:gd name="connsiteX33" fmla="*/ 516577 w 1082997"/>
              <a:gd name="connsiteY33" fmla="*/ 0 h 1070068"/>
              <a:gd name="connsiteX34" fmla="*/ 709360 w 1082997"/>
              <a:gd name="connsiteY34" fmla="*/ 192783 h 1070068"/>
              <a:gd name="connsiteX35" fmla="*/ 709359 w 1082997"/>
              <a:gd name="connsiteY35" fmla="*/ 192783 h 1070068"/>
              <a:gd name="connsiteX36" fmla="*/ 705057 w 1082997"/>
              <a:gd name="connsiteY36" fmla="*/ 214091 h 1070068"/>
              <a:gd name="connsiteX37" fmla="*/ 764440 w 1082997"/>
              <a:gd name="connsiteY37" fmla="*/ 202102 h 1070068"/>
              <a:gd name="connsiteX38" fmla="*/ 800875 w 1082997"/>
              <a:gd name="connsiteY38" fmla="*/ 202102 h 1070068"/>
              <a:gd name="connsiteX39" fmla="*/ 1034815 w 1082997"/>
              <a:gd name="connsiteY39" fmla="*/ 326487 h 107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82997" h="1070068">
                <a:moveTo>
                  <a:pt x="723301" y="450999"/>
                </a:moveTo>
                <a:cubicBezTo>
                  <a:pt x="759383" y="494834"/>
                  <a:pt x="753098" y="559621"/>
                  <a:pt x="709263" y="595702"/>
                </a:cubicBezTo>
                <a:cubicBezTo>
                  <a:pt x="665427" y="631784"/>
                  <a:pt x="600641" y="625498"/>
                  <a:pt x="564559" y="581663"/>
                </a:cubicBezTo>
                <a:cubicBezTo>
                  <a:pt x="528478" y="537828"/>
                  <a:pt x="534763" y="473042"/>
                  <a:pt x="578598" y="436960"/>
                </a:cubicBezTo>
                <a:cubicBezTo>
                  <a:pt x="622433" y="400879"/>
                  <a:pt x="687220" y="407164"/>
                  <a:pt x="723301" y="450999"/>
                </a:cubicBezTo>
                <a:close/>
                <a:moveTo>
                  <a:pt x="791459" y="394897"/>
                </a:moveTo>
                <a:cubicBezTo>
                  <a:pt x="724393" y="313419"/>
                  <a:pt x="603974" y="301736"/>
                  <a:pt x="522496" y="368802"/>
                </a:cubicBezTo>
                <a:cubicBezTo>
                  <a:pt x="502126" y="385569"/>
                  <a:pt x="486119" y="405670"/>
                  <a:pt x="474613" y="427664"/>
                </a:cubicBezTo>
                <a:lnTo>
                  <a:pt x="470740" y="440697"/>
                </a:lnTo>
                <a:lnTo>
                  <a:pt x="280647" y="413538"/>
                </a:lnTo>
                <a:cubicBezTo>
                  <a:pt x="247161" y="408754"/>
                  <a:pt x="216137" y="432021"/>
                  <a:pt x="211353" y="465507"/>
                </a:cubicBezTo>
                <a:cubicBezTo>
                  <a:pt x="206569" y="498993"/>
                  <a:pt x="229836" y="530017"/>
                  <a:pt x="263323" y="534801"/>
                </a:cubicBezTo>
                <a:lnTo>
                  <a:pt x="455269" y="562223"/>
                </a:lnTo>
                <a:lnTo>
                  <a:pt x="459881" y="561959"/>
                </a:lnTo>
                <a:lnTo>
                  <a:pt x="460728" y="570798"/>
                </a:lnTo>
                <a:cubicBezTo>
                  <a:pt x="467790" y="594593"/>
                  <a:pt x="479635" y="617397"/>
                  <a:pt x="496401" y="637766"/>
                </a:cubicBezTo>
                <a:cubicBezTo>
                  <a:pt x="563468" y="719244"/>
                  <a:pt x="683887" y="730927"/>
                  <a:pt x="765365" y="663860"/>
                </a:cubicBezTo>
                <a:cubicBezTo>
                  <a:pt x="846843" y="596794"/>
                  <a:pt x="858526" y="476375"/>
                  <a:pt x="791459" y="394897"/>
                </a:cubicBezTo>
                <a:close/>
                <a:moveTo>
                  <a:pt x="1034815" y="326487"/>
                </a:moveTo>
                <a:cubicBezTo>
                  <a:pt x="1065235" y="371514"/>
                  <a:pt x="1082997" y="425794"/>
                  <a:pt x="1082997" y="484224"/>
                </a:cubicBezTo>
                <a:cubicBezTo>
                  <a:pt x="1082997" y="601083"/>
                  <a:pt x="1011948" y="701347"/>
                  <a:pt x="910690" y="744175"/>
                </a:cubicBezTo>
                <a:lnTo>
                  <a:pt x="904975" y="745329"/>
                </a:lnTo>
                <a:lnTo>
                  <a:pt x="917548" y="776117"/>
                </a:lnTo>
                <a:cubicBezTo>
                  <a:pt x="942913" y="861573"/>
                  <a:pt x="916757" y="957714"/>
                  <a:pt x="843604" y="1017929"/>
                </a:cubicBezTo>
                <a:lnTo>
                  <a:pt x="843603" y="1017928"/>
                </a:lnTo>
                <a:cubicBezTo>
                  <a:pt x="746065" y="1098214"/>
                  <a:pt x="601909" y="1084228"/>
                  <a:pt x="521623" y="986690"/>
                </a:cubicBezTo>
                <a:lnTo>
                  <a:pt x="52140" y="416321"/>
                </a:lnTo>
                <a:cubicBezTo>
                  <a:pt x="-8074" y="343167"/>
                  <a:pt x="-15261" y="243791"/>
                  <a:pt x="26058" y="164805"/>
                </a:cubicBezTo>
                <a:cubicBezTo>
                  <a:pt x="58629" y="110975"/>
                  <a:pt x="99090" y="77672"/>
                  <a:pt x="163546" y="51636"/>
                </a:cubicBezTo>
                <a:cubicBezTo>
                  <a:pt x="220516" y="34726"/>
                  <a:pt x="282236" y="40714"/>
                  <a:pt x="334894" y="68260"/>
                </a:cubicBezTo>
                <a:lnTo>
                  <a:pt x="341455" y="72569"/>
                </a:lnTo>
                <a:lnTo>
                  <a:pt x="342919" y="70155"/>
                </a:lnTo>
                <a:cubicBezTo>
                  <a:pt x="378279" y="27310"/>
                  <a:pt x="431790" y="0"/>
                  <a:pt x="491680" y="0"/>
                </a:cubicBezTo>
                <a:lnTo>
                  <a:pt x="516577" y="0"/>
                </a:lnTo>
                <a:cubicBezTo>
                  <a:pt x="623048" y="0"/>
                  <a:pt x="709360" y="86312"/>
                  <a:pt x="709360" y="192783"/>
                </a:cubicBezTo>
                <a:lnTo>
                  <a:pt x="709359" y="192783"/>
                </a:lnTo>
                <a:lnTo>
                  <a:pt x="705057" y="214091"/>
                </a:lnTo>
                <a:lnTo>
                  <a:pt x="764440" y="202102"/>
                </a:lnTo>
                <a:lnTo>
                  <a:pt x="800875" y="202102"/>
                </a:lnTo>
                <a:cubicBezTo>
                  <a:pt x="898258" y="202102"/>
                  <a:pt x="984116" y="251442"/>
                  <a:pt x="1034815" y="326487"/>
                </a:cubicBezTo>
                <a:close/>
              </a:path>
            </a:pathLst>
          </a:cu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p:cNvGrpSpPr/>
          <p:nvPr/>
        </p:nvGrpSpPr>
        <p:grpSpPr>
          <a:xfrm>
            <a:off x="3003050" y="4219576"/>
            <a:ext cx="324514" cy="324512"/>
            <a:chOff x="2979948" y="4126278"/>
            <a:chExt cx="260761" cy="260761"/>
          </a:xfrm>
        </p:grpSpPr>
        <p:sp>
          <p:nvSpPr>
            <p:cNvPr id="113" name="Oval 112"/>
            <p:cNvSpPr/>
            <p:nvPr/>
          </p:nvSpPr>
          <p:spPr>
            <a:xfrm>
              <a:off x="2979948" y="4126278"/>
              <a:ext cx="260761" cy="260761"/>
            </a:xfrm>
            <a:prstGeom prst="ellipse">
              <a:avLst/>
            </a:prstGeom>
            <a:solidFill>
              <a:schemeClr val="tx1"/>
            </a:solidFill>
            <a:ln w="190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Plus 113"/>
            <p:cNvSpPr/>
            <p:nvPr/>
          </p:nvSpPr>
          <p:spPr>
            <a:xfrm>
              <a:off x="3034124" y="4176353"/>
              <a:ext cx="152408" cy="160612"/>
            </a:xfrm>
            <a:prstGeom prst="mathPlus">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8" name="Group 57"/>
          <p:cNvGrpSpPr/>
          <p:nvPr/>
        </p:nvGrpSpPr>
        <p:grpSpPr>
          <a:xfrm>
            <a:off x="10850270" y="394348"/>
            <a:ext cx="1288273" cy="699747"/>
            <a:chOff x="11027552" y="121298"/>
            <a:chExt cx="1288273" cy="699747"/>
          </a:xfrm>
        </p:grpSpPr>
        <p:sp>
          <p:nvSpPr>
            <p:cNvPr id="59" name="Rectangle 58"/>
            <p:cNvSpPr/>
            <p:nvPr/>
          </p:nvSpPr>
          <p:spPr bwMode="auto">
            <a:xfrm>
              <a:off x="11027552" y="121298"/>
              <a:ext cx="1288273" cy="578790"/>
            </a:xfrm>
            <a:prstGeom prst="rect">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94"/>
            <p:cNvSpPr>
              <a:spLocks noChangeAspect="1"/>
            </p:cNvSpPr>
            <p:nvPr/>
          </p:nvSpPr>
          <p:spPr bwMode="auto">
            <a:xfrm>
              <a:off x="11099788" y="259468"/>
              <a:ext cx="204214" cy="229885"/>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r>
                <a:rPr lang="en-US" sz="918" kern="0" spc="-50">
                  <a:solidFill>
                    <a:schemeClr val="bg1"/>
                  </a:solidFill>
                  <a:ea typeface="Segoe UI" pitchFamily="34" charset="0"/>
                  <a:cs typeface="Segoe UI" pitchFamily="34" charset="0"/>
                </a:rPr>
                <a:t> </a:t>
              </a:r>
              <a:endParaRPr lang="en-US" sz="918" kern="0" spc="-50" dirty="0">
                <a:solidFill>
                  <a:schemeClr val="bg1"/>
                </a:solidFill>
                <a:ea typeface="Segoe UI" pitchFamily="34" charset="0"/>
                <a:cs typeface="Segoe UI" pitchFamily="34" charset="0"/>
              </a:endParaRPr>
            </a:p>
          </p:txBody>
        </p:sp>
        <p:grpSp>
          <p:nvGrpSpPr>
            <p:cNvPr id="61" name="Group 60"/>
            <p:cNvGrpSpPr>
              <a:grpSpLocks noChangeAspect="1"/>
            </p:cNvGrpSpPr>
            <p:nvPr/>
          </p:nvGrpSpPr>
          <p:grpSpPr>
            <a:xfrm>
              <a:off x="11425186" y="315486"/>
              <a:ext cx="203076" cy="138255"/>
              <a:chOff x="2602929" y="1615438"/>
              <a:chExt cx="538367" cy="366525"/>
            </a:xfrm>
            <a:solidFill>
              <a:schemeClr val="bg1">
                <a:lumMod val="85000"/>
              </a:schemeClr>
            </a:solidFill>
          </p:grpSpPr>
          <p:sp>
            <p:nvSpPr>
              <p:cNvPr id="68" name="Isosceles Triangle 67"/>
              <p:cNvSpPr/>
              <p:nvPr/>
            </p:nvSpPr>
            <p:spPr bwMode="auto">
              <a:xfrm rot="5400000">
                <a:off x="2557209" y="1661158"/>
                <a:ext cx="365760"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sp>
            <p:nvSpPr>
              <p:cNvPr id="69" name="Isosceles Triangle 68"/>
              <p:cNvSpPr/>
              <p:nvPr/>
            </p:nvSpPr>
            <p:spPr bwMode="auto">
              <a:xfrm rot="5400000">
                <a:off x="2821256" y="1661924"/>
                <a:ext cx="365759" cy="274320"/>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err="1">
                  <a:solidFill>
                    <a:schemeClr val="bg1"/>
                  </a:solidFill>
                  <a:ea typeface="Segoe UI" pitchFamily="34" charset="0"/>
                  <a:cs typeface="Segoe UI" pitchFamily="34" charset="0"/>
                </a:endParaRPr>
              </a:p>
            </p:txBody>
          </p:sp>
        </p:grpSp>
        <p:sp>
          <p:nvSpPr>
            <p:cNvPr id="62" name="Freeform 21"/>
            <p:cNvSpPr>
              <a:spLocks noChangeAspect="1" noEditPoints="1"/>
            </p:cNvSpPr>
            <p:nvPr/>
          </p:nvSpPr>
          <p:spPr bwMode="black">
            <a:xfrm>
              <a:off x="11706649" y="261773"/>
              <a:ext cx="242286" cy="24228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sp>
          <p:nvSpPr>
            <p:cNvPr id="63" name="Freeform 15"/>
            <p:cNvSpPr>
              <a:spLocks noChangeAspect="1" noEditPoints="1"/>
            </p:cNvSpPr>
            <p:nvPr/>
          </p:nvSpPr>
          <p:spPr bwMode="black">
            <a:xfrm>
              <a:off x="12009426" y="249272"/>
              <a:ext cx="234162" cy="23443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sp>
          <p:nvSpPr>
            <p:cNvPr id="64" name="Rectangle 63"/>
            <p:cNvSpPr/>
            <p:nvPr/>
          </p:nvSpPr>
          <p:spPr bwMode="auto">
            <a:xfrm>
              <a:off x="11453795" y="556688"/>
              <a:ext cx="435786" cy="250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23"/>
            <p:cNvSpPr/>
            <p:nvPr/>
          </p:nvSpPr>
          <p:spPr bwMode="auto">
            <a:xfrm>
              <a:off x="11589526" y="559713"/>
              <a:ext cx="164324" cy="261332"/>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Oval 65"/>
            <p:cNvSpPr/>
            <p:nvPr/>
          </p:nvSpPr>
          <p:spPr bwMode="auto">
            <a:xfrm>
              <a:off x="11425238" y="68103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11865770" y="68103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685851" y="2947437"/>
            <a:ext cx="322766" cy="272566"/>
            <a:chOff x="685851" y="2947437"/>
            <a:chExt cx="322766" cy="272566"/>
          </a:xfrm>
          <a:solidFill>
            <a:schemeClr val="accent1"/>
          </a:solidFill>
        </p:grpSpPr>
        <p:sp>
          <p:nvSpPr>
            <p:cNvPr id="71" name="Freeform 900"/>
            <p:cNvSpPr/>
            <p:nvPr/>
          </p:nvSpPr>
          <p:spPr>
            <a:xfrm>
              <a:off x="685851" y="2947437"/>
              <a:ext cx="186281" cy="272566"/>
            </a:xfrm>
            <a:custGeom>
              <a:avLst/>
              <a:gdLst>
                <a:gd name="connsiteX0" fmla="*/ 757251 w 757251"/>
                <a:gd name="connsiteY0" fmla="*/ 725332 h 1108004"/>
                <a:gd name="connsiteX1" fmla="*/ 757251 w 757251"/>
                <a:gd name="connsiteY1" fmla="*/ 730666 h 1108004"/>
                <a:gd name="connsiteX2" fmla="*/ 749339 w 757251"/>
                <a:gd name="connsiteY2" fmla="*/ 730666 h 1108004"/>
                <a:gd name="connsiteX3" fmla="*/ 757251 w 757251"/>
                <a:gd name="connsiteY3" fmla="*/ 161803 h 1108004"/>
                <a:gd name="connsiteX4" fmla="*/ 757251 w 757251"/>
                <a:gd name="connsiteY4" fmla="*/ 242803 h 1108004"/>
                <a:gd name="connsiteX5" fmla="*/ 715068 w 757251"/>
                <a:gd name="connsiteY5" fmla="*/ 271244 h 1108004"/>
                <a:gd name="connsiteX6" fmla="*/ 656670 w 757251"/>
                <a:gd name="connsiteY6" fmla="*/ 379559 h 1108004"/>
                <a:gd name="connsiteX7" fmla="*/ 654549 w 757251"/>
                <a:gd name="connsiteY7" fmla="*/ 400602 h 1108004"/>
                <a:gd name="connsiteX8" fmla="*/ 591055 w 757251"/>
                <a:gd name="connsiteY8" fmla="*/ 413421 h 1108004"/>
                <a:gd name="connsiteX9" fmla="*/ 534139 w 757251"/>
                <a:gd name="connsiteY9" fmla="*/ 451795 h 1108004"/>
                <a:gd name="connsiteX10" fmla="*/ 531614 w 757251"/>
                <a:gd name="connsiteY10" fmla="*/ 455540 h 1108004"/>
                <a:gd name="connsiteX11" fmla="*/ 456668 w 757251"/>
                <a:gd name="connsiteY11" fmla="*/ 470671 h 1108004"/>
                <a:gd name="connsiteX12" fmla="*/ 332897 w 757251"/>
                <a:gd name="connsiteY12" fmla="*/ 657397 h 1108004"/>
                <a:gd name="connsiteX13" fmla="*/ 494708 w 757251"/>
                <a:gd name="connsiteY13" fmla="*/ 855932 h 1108004"/>
                <a:gd name="connsiteX14" fmla="*/ 498646 w 757251"/>
                <a:gd name="connsiteY14" fmla="*/ 856329 h 1108004"/>
                <a:gd name="connsiteX15" fmla="*/ 501413 w 757251"/>
                <a:gd name="connsiteY15" fmla="*/ 857475 h 1108004"/>
                <a:gd name="connsiteX16" fmla="*/ 510016 w 757251"/>
                <a:gd name="connsiteY16" fmla="*/ 857475 h 1108004"/>
                <a:gd name="connsiteX17" fmla="*/ 535549 w 757251"/>
                <a:gd name="connsiteY17" fmla="*/ 860049 h 1108004"/>
                <a:gd name="connsiteX18" fmla="*/ 561083 w 757251"/>
                <a:gd name="connsiteY18" fmla="*/ 857475 h 1108004"/>
                <a:gd name="connsiteX19" fmla="*/ 757251 w 757251"/>
                <a:gd name="connsiteY19" fmla="*/ 857475 h 1108004"/>
                <a:gd name="connsiteX20" fmla="*/ 757251 w 757251"/>
                <a:gd name="connsiteY20" fmla="*/ 1014559 h 1108004"/>
                <a:gd name="connsiteX21" fmla="*/ 378626 w 757251"/>
                <a:gd name="connsiteY21" fmla="*/ 1108004 h 1108004"/>
                <a:gd name="connsiteX22" fmla="*/ 1 w 757251"/>
                <a:gd name="connsiteY22" fmla="*/ 1014559 h 1108004"/>
                <a:gd name="connsiteX23" fmla="*/ 1 w 757251"/>
                <a:gd name="connsiteY23" fmla="*/ 783561 h 1108004"/>
                <a:gd name="connsiteX24" fmla="*/ 1 w 757251"/>
                <a:gd name="connsiteY24" fmla="*/ 673370 h 1108004"/>
                <a:gd name="connsiteX25" fmla="*/ 1 w 757251"/>
                <a:gd name="connsiteY25" fmla="*/ 502992 h 1108004"/>
                <a:gd name="connsiteX26" fmla="*/ 1 w 757251"/>
                <a:gd name="connsiteY26" fmla="*/ 442372 h 1108004"/>
                <a:gd name="connsiteX27" fmla="*/ 1 w 757251"/>
                <a:gd name="connsiteY27" fmla="*/ 161803 h 1108004"/>
                <a:gd name="connsiteX28" fmla="*/ 20484 w 757251"/>
                <a:gd name="connsiteY28" fmla="*/ 179745 h 1108004"/>
                <a:gd name="connsiteX29" fmla="*/ 378626 w 757251"/>
                <a:gd name="connsiteY29" fmla="*/ 244293 h 1108004"/>
                <a:gd name="connsiteX30" fmla="*/ 736768 w 757251"/>
                <a:gd name="connsiteY30" fmla="*/ 179745 h 1108004"/>
                <a:gd name="connsiteX31" fmla="*/ 378626 w 757251"/>
                <a:gd name="connsiteY31" fmla="*/ 0 h 1108004"/>
                <a:gd name="connsiteX32" fmla="*/ 757251 w 757251"/>
                <a:gd name="connsiteY32" fmla="*/ 105687 h 1108004"/>
                <a:gd name="connsiteX33" fmla="*/ 378626 w 757251"/>
                <a:gd name="connsiteY33" fmla="*/ 211374 h 1108004"/>
                <a:gd name="connsiteX34" fmla="*/ 0 w 757251"/>
                <a:gd name="connsiteY34" fmla="*/ 105687 h 1108004"/>
                <a:gd name="connsiteX35" fmla="*/ 378626 w 757251"/>
                <a:gd name="connsiteY35" fmla="*/ 0 h 110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7251" h="1108004">
                  <a:moveTo>
                    <a:pt x="757251" y="725332"/>
                  </a:moveTo>
                  <a:lnTo>
                    <a:pt x="757251" y="730666"/>
                  </a:lnTo>
                  <a:lnTo>
                    <a:pt x="749339" y="730666"/>
                  </a:lnTo>
                  <a:close/>
                  <a:moveTo>
                    <a:pt x="757251" y="161803"/>
                  </a:moveTo>
                  <a:lnTo>
                    <a:pt x="757251" y="242803"/>
                  </a:lnTo>
                  <a:lnTo>
                    <a:pt x="715068" y="271244"/>
                  </a:lnTo>
                  <a:cubicBezTo>
                    <a:pt x="685990" y="300321"/>
                    <a:pt x="665232" y="337719"/>
                    <a:pt x="656670" y="379559"/>
                  </a:cubicBezTo>
                  <a:lnTo>
                    <a:pt x="654549" y="400602"/>
                  </a:lnTo>
                  <a:lnTo>
                    <a:pt x="591055" y="413421"/>
                  </a:lnTo>
                  <a:cubicBezTo>
                    <a:pt x="569633" y="422482"/>
                    <a:pt x="550341" y="435593"/>
                    <a:pt x="534139" y="451795"/>
                  </a:cubicBezTo>
                  <a:lnTo>
                    <a:pt x="531614" y="455540"/>
                  </a:lnTo>
                  <a:lnTo>
                    <a:pt x="456668" y="470671"/>
                  </a:lnTo>
                  <a:cubicBezTo>
                    <a:pt x="383933" y="501435"/>
                    <a:pt x="332897" y="573456"/>
                    <a:pt x="332897" y="657397"/>
                  </a:cubicBezTo>
                  <a:cubicBezTo>
                    <a:pt x="332897" y="755329"/>
                    <a:pt x="402362" y="837036"/>
                    <a:pt x="494708" y="855932"/>
                  </a:cubicBezTo>
                  <a:lnTo>
                    <a:pt x="498646" y="856329"/>
                  </a:lnTo>
                  <a:lnTo>
                    <a:pt x="501413" y="857475"/>
                  </a:lnTo>
                  <a:lnTo>
                    <a:pt x="510016" y="857475"/>
                  </a:lnTo>
                  <a:lnTo>
                    <a:pt x="535549" y="860049"/>
                  </a:lnTo>
                  <a:lnTo>
                    <a:pt x="561083" y="857475"/>
                  </a:lnTo>
                  <a:lnTo>
                    <a:pt x="757251" y="857475"/>
                  </a:lnTo>
                  <a:lnTo>
                    <a:pt x="757251" y="1014559"/>
                  </a:lnTo>
                  <a:cubicBezTo>
                    <a:pt x="757251" y="1066186"/>
                    <a:pt x="587703" y="1108004"/>
                    <a:pt x="378626" y="1108004"/>
                  </a:cubicBezTo>
                  <a:cubicBezTo>
                    <a:pt x="169549" y="1108004"/>
                    <a:pt x="1" y="1066186"/>
                    <a:pt x="1" y="1014559"/>
                  </a:cubicBezTo>
                  <a:lnTo>
                    <a:pt x="1" y="783561"/>
                  </a:lnTo>
                  <a:lnTo>
                    <a:pt x="1" y="673370"/>
                  </a:lnTo>
                  <a:lnTo>
                    <a:pt x="1" y="502992"/>
                  </a:lnTo>
                  <a:lnTo>
                    <a:pt x="1" y="442372"/>
                  </a:lnTo>
                  <a:lnTo>
                    <a:pt x="1" y="161803"/>
                  </a:lnTo>
                  <a:lnTo>
                    <a:pt x="20484" y="179745"/>
                  </a:lnTo>
                  <a:cubicBezTo>
                    <a:pt x="79490" y="217677"/>
                    <a:pt x="217627" y="244293"/>
                    <a:pt x="378626" y="244293"/>
                  </a:cubicBezTo>
                  <a:cubicBezTo>
                    <a:pt x="539625" y="244293"/>
                    <a:pt x="677762" y="217677"/>
                    <a:pt x="736768" y="179745"/>
                  </a:cubicBezTo>
                  <a:close/>
                  <a:moveTo>
                    <a:pt x="378626" y="0"/>
                  </a:moveTo>
                  <a:cubicBezTo>
                    <a:pt x="587735" y="0"/>
                    <a:pt x="757251" y="47318"/>
                    <a:pt x="757251" y="105687"/>
                  </a:cubicBezTo>
                  <a:cubicBezTo>
                    <a:pt x="757251" y="164056"/>
                    <a:pt x="587735" y="211374"/>
                    <a:pt x="378626" y="211374"/>
                  </a:cubicBezTo>
                  <a:cubicBezTo>
                    <a:pt x="169517" y="211374"/>
                    <a:pt x="0" y="164056"/>
                    <a:pt x="0" y="105687"/>
                  </a:cubicBezTo>
                  <a:cubicBezTo>
                    <a:pt x="0" y="47318"/>
                    <a:pt x="169517" y="0"/>
                    <a:pt x="3786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600">
                <a:solidFill>
                  <a:prstClr val="white"/>
                </a:solidFill>
              </a:endParaRPr>
            </a:p>
          </p:txBody>
        </p:sp>
        <p:sp>
          <p:nvSpPr>
            <p:cNvPr id="84" name="Freeform 438"/>
            <p:cNvSpPr/>
            <p:nvPr/>
          </p:nvSpPr>
          <p:spPr>
            <a:xfrm>
              <a:off x="784862" y="3017033"/>
              <a:ext cx="223755" cy="13121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sp>
          <p:nvSpPr>
            <p:cNvPr id="86" name="Freeform 39"/>
            <p:cNvSpPr>
              <a:spLocks/>
            </p:cNvSpPr>
            <p:nvPr/>
          </p:nvSpPr>
          <p:spPr bwMode="auto">
            <a:xfrm>
              <a:off x="858282" y="3081712"/>
              <a:ext cx="20046" cy="32395"/>
            </a:xfrm>
            <a:custGeom>
              <a:avLst/>
              <a:gdLst>
                <a:gd name="T0" fmla="*/ 0 w 342"/>
                <a:gd name="T1" fmla="*/ 522 h 552"/>
                <a:gd name="T2" fmla="*/ 0 w 342"/>
                <a:gd name="T3" fmla="*/ 431 h 552"/>
                <a:gd name="T4" fmla="*/ 30 w 342"/>
                <a:gd name="T5" fmla="*/ 451 h 552"/>
                <a:gd name="T6" fmla="*/ 66 w 342"/>
                <a:gd name="T7" fmla="*/ 466 h 552"/>
                <a:gd name="T8" fmla="*/ 104 w 342"/>
                <a:gd name="T9" fmla="*/ 475 h 552"/>
                <a:gd name="T10" fmla="*/ 139 w 342"/>
                <a:gd name="T11" fmla="*/ 479 h 552"/>
                <a:gd name="T12" fmla="*/ 222 w 342"/>
                <a:gd name="T13" fmla="*/ 460 h 552"/>
                <a:gd name="T14" fmla="*/ 249 w 342"/>
                <a:gd name="T15" fmla="*/ 406 h 552"/>
                <a:gd name="T16" fmla="*/ 240 w 342"/>
                <a:gd name="T17" fmla="*/ 373 h 552"/>
                <a:gd name="T18" fmla="*/ 215 w 342"/>
                <a:gd name="T19" fmla="*/ 348 h 552"/>
                <a:gd name="T20" fmla="*/ 176 w 342"/>
                <a:gd name="T21" fmla="*/ 326 h 552"/>
                <a:gd name="T22" fmla="*/ 129 w 342"/>
                <a:gd name="T23" fmla="*/ 303 h 552"/>
                <a:gd name="T24" fmla="*/ 78 w 342"/>
                <a:gd name="T25" fmla="*/ 274 h 552"/>
                <a:gd name="T26" fmla="*/ 37 w 342"/>
                <a:gd name="T27" fmla="*/ 241 h 552"/>
                <a:gd name="T28" fmla="*/ 10 w 342"/>
                <a:gd name="T29" fmla="*/ 200 h 552"/>
                <a:gd name="T30" fmla="*/ 0 w 342"/>
                <a:gd name="T31" fmla="*/ 147 h 552"/>
                <a:gd name="T32" fmla="*/ 17 w 342"/>
                <a:gd name="T33" fmla="*/ 82 h 552"/>
                <a:gd name="T34" fmla="*/ 62 w 342"/>
                <a:gd name="T35" fmla="*/ 36 h 552"/>
                <a:gd name="T36" fmla="*/ 125 w 342"/>
                <a:gd name="T37" fmla="*/ 9 h 552"/>
                <a:gd name="T38" fmla="*/ 197 w 342"/>
                <a:gd name="T39" fmla="*/ 0 h 552"/>
                <a:gd name="T40" fmla="*/ 319 w 342"/>
                <a:gd name="T41" fmla="*/ 19 h 552"/>
                <a:gd name="T42" fmla="*/ 319 w 342"/>
                <a:gd name="T43" fmla="*/ 107 h 552"/>
                <a:gd name="T44" fmla="*/ 202 w 342"/>
                <a:gd name="T45" fmla="*/ 74 h 552"/>
                <a:gd name="T46" fmla="*/ 163 w 342"/>
                <a:gd name="T47" fmla="*/ 78 h 552"/>
                <a:gd name="T48" fmla="*/ 128 w 342"/>
                <a:gd name="T49" fmla="*/ 90 h 552"/>
                <a:gd name="T50" fmla="*/ 103 w 342"/>
                <a:gd name="T51" fmla="*/ 112 h 552"/>
                <a:gd name="T52" fmla="*/ 93 w 342"/>
                <a:gd name="T53" fmla="*/ 144 h 552"/>
                <a:gd name="T54" fmla="*/ 101 w 342"/>
                <a:gd name="T55" fmla="*/ 175 h 552"/>
                <a:gd name="T56" fmla="*/ 122 w 342"/>
                <a:gd name="T57" fmla="*/ 199 h 552"/>
                <a:gd name="T58" fmla="*/ 157 w 342"/>
                <a:gd name="T59" fmla="*/ 220 h 552"/>
                <a:gd name="T60" fmla="*/ 205 w 342"/>
                <a:gd name="T61" fmla="*/ 242 h 552"/>
                <a:gd name="T62" fmla="*/ 258 w 342"/>
                <a:gd name="T63" fmla="*/ 273 h 552"/>
                <a:gd name="T64" fmla="*/ 302 w 342"/>
                <a:gd name="T65" fmla="*/ 308 h 552"/>
                <a:gd name="T66" fmla="*/ 331 w 342"/>
                <a:gd name="T67" fmla="*/ 351 h 552"/>
                <a:gd name="T68" fmla="*/ 342 w 342"/>
                <a:gd name="T69" fmla="*/ 405 h 552"/>
                <a:gd name="T70" fmla="*/ 326 w 342"/>
                <a:gd name="T71" fmla="*/ 474 h 552"/>
                <a:gd name="T72" fmla="*/ 282 w 342"/>
                <a:gd name="T73" fmla="*/ 519 h 552"/>
                <a:gd name="T74" fmla="*/ 218 w 342"/>
                <a:gd name="T75" fmla="*/ 544 h 552"/>
                <a:gd name="T76" fmla="*/ 142 w 342"/>
                <a:gd name="T77" fmla="*/ 552 h 552"/>
                <a:gd name="T78" fmla="*/ 109 w 342"/>
                <a:gd name="T79" fmla="*/ 550 h 552"/>
                <a:gd name="T80" fmla="*/ 69 w 342"/>
                <a:gd name="T81" fmla="*/ 544 h 552"/>
                <a:gd name="T82" fmla="*/ 30 w 342"/>
                <a:gd name="T83" fmla="*/ 535 h 552"/>
                <a:gd name="T84" fmla="*/ 0 w 342"/>
                <a:gd name="T85" fmla="*/ 52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2" h="552">
                  <a:moveTo>
                    <a:pt x="0" y="522"/>
                  </a:moveTo>
                  <a:cubicBezTo>
                    <a:pt x="0" y="431"/>
                    <a:pt x="0" y="431"/>
                    <a:pt x="0" y="431"/>
                  </a:cubicBezTo>
                  <a:cubicBezTo>
                    <a:pt x="9" y="438"/>
                    <a:pt x="18" y="445"/>
                    <a:pt x="30" y="451"/>
                  </a:cubicBezTo>
                  <a:cubicBezTo>
                    <a:pt x="41" y="457"/>
                    <a:pt x="53" y="462"/>
                    <a:pt x="66" y="466"/>
                  </a:cubicBezTo>
                  <a:cubicBezTo>
                    <a:pt x="78" y="470"/>
                    <a:pt x="91" y="473"/>
                    <a:pt x="104" y="475"/>
                  </a:cubicBezTo>
                  <a:cubicBezTo>
                    <a:pt x="116" y="478"/>
                    <a:pt x="128" y="479"/>
                    <a:pt x="139" y="479"/>
                  </a:cubicBezTo>
                  <a:cubicBezTo>
                    <a:pt x="176" y="479"/>
                    <a:pt x="204" y="473"/>
                    <a:pt x="222" y="460"/>
                  </a:cubicBezTo>
                  <a:cubicBezTo>
                    <a:pt x="240" y="448"/>
                    <a:pt x="249" y="430"/>
                    <a:pt x="249" y="406"/>
                  </a:cubicBezTo>
                  <a:cubicBezTo>
                    <a:pt x="249" y="393"/>
                    <a:pt x="246" y="382"/>
                    <a:pt x="240" y="373"/>
                  </a:cubicBezTo>
                  <a:cubicBezTo>
                    <a:pt x="234" y="364"/>
                    <a:pt x="225" y="355"/>
                    <a:pt x="215" y="348"/>
                  </a:cubicBezTo>
                  <a:cubicBezTo>
                    <a:pt x="204" y="340"/>
                    <a:pt x="191" y="333"/>
                    <a:pt x="176" y="326"/>
                  </a:cubicBezTo>
                  <a:cubicBezTo>
                    <a:pt x="161" y="318"/>
                    <a:pt x="145" y="311"/>
                    <a:pt x="129" y="303"/>
                  </a:cubicBezTo>
                  <a:cubicBezTo>
                    <a:pt x="110" y="294"/>
                    <a:pt x="93" y="284"/>
                    <a:pt x="78" y="274"/>
                  </a:cubicBezTo>
                  <a:cubicBezTo>
                    <a:pt x="62" y="264"/>
                    <a:pt x="49" y="253"/>
                    <a:pt x="37" y="241"/>
                  </a:cubicBezTo>
                  <a:cubicBezTo>
                    <a:pt x="26" y="229"/>
                    <a:pt x="16" y="215"/>
                    <a:pt x="10" y="200"/>
                  </a:cubicBezTo>
                  <a:cubicBezTo>
                    <a:pt x="3" y="185"/>
                    <a:pt x="0" y="167"/>
                    <a:pt x="0" y="147"/>
                  </a:cubicBezTo>
                  <a:cubicBezTo>
                    <a:pt x="0" y="122"/>
                    <a:pt x="6" y="100"/>
                    <a:pt x="17" y="82"/>
                  </a:cubicBezTo>
                  <a:cubicBezTo>
                    <a:pt x="28" y="63"/>
                    <a:pt x="43" y="48"/>
                    <a:pt x="62" y="36"/>
                  </a:cubicBezTo>
                  <a:cubicBezTo>
                    <a:pt x="80" y="24"/>
                    <a:pt x="101" y="15"/>
                    <a:pt x="125" y="9"/>
                  </a:cubicBezTo>
                  <a:cubicBezTo>
                    <a:pt x="148" y="3"/>
                    <a:pt x="172" y="0"/>
                    <a:pt x="197" y="0"/>
                  </a:cubicBezTo>
                  <a:cubicBezTo>
                    <a:pt x="253" y="0"/>
                    <a:pt x="294" y="6"/>
                    <a:pt x="319" y="19"/>
                  </a:cubicBezTo>
                  <a:cubicBezTo>
                    <a:pt x="319" y="107"/>
                    <a:pt x="319" y="107"/>
                    <a:pt x="319" y="107"/>
                  </a:cubicBezTo>
                  <a:cubicBezTo>
                    <a:pt x="289" y="85"/>
                    <a:pt x="250" y="74"/>
                    <a:pt x="202" y="74"/>
                  </a:cubicBezTo>
                  <a:cubicBezTo>
                    <a:pt x="189" y="74"/>
                    <a:pt x="176" y="75"/>
                    <a:pt x="163" y="78"/>
                  </a:cubicBezTo>
                  <a:cubicBezTo>
                    <a:pt x="150" y="80"/>
                    <a:pt x="138" y="84"/>
                    <a:pt x="128" y="90"/>
                  </a:cubicBezTo>
                  <a:cubicBezTo>
                    <a:pt x="118" y="96"/>
                    <a:pt x="109" y="103"/>
                    <a:pt x="103" y="112"/>
                  </a:cubicBezTo>
                  <a:cubicBezTo>
                    <a:pt x="96" y="121"/>
                    <a:pt x="93" y="132"/>
                    <a:pt x="93" y="144"/>
                  </a:cubicBezTo>
                  <a:cubicBezTo>
                    <a:pt x="93" y="156"/>
                    <a:pt x="96" y="167"/>
                    <a:pt x="101" y="175"/>
                  </a:cubicBezTo>
                  <a:cubicBezTo>
                    <a:pt x="106" y="184"/>
                    <a:pt x="113" y="192"/>
                    <a:pt x="122" y="199"/>
                  </a:cubicBezTo>
                  <a:cubicBezTo>
                    <a:pt x="132" y="206"/>
                    <a:pt x="144" y="213"/>
                    <a:pt x="157" y="220"/>
                  </a:cubicBezTo>
                  <a:cubicBezTo>
                    <a:pt x="171" y="227"/>
                    <a:pt x="187" y="234"/>
                    <a:pt x="205" y="242"/>
                  </a:cubicBezTo>
                  <a:cubicBezTo>
                    <a:pt x="224" y="252"/>
                    <a:pt x="241" y="262"/>
                    <a:pt x="258" y="273"/>
                  </a:cubicBezTo>
                  <a:cubicBezTo>
                    <a:pt x="274" y="283"/>
                    <a:pt x="289" y="295"/>
                    <a:pt x="302" y="308"/>
                  </a:cubicBezTo>
                  <a:cubicBezTo>
                    <a:pt x="314" y="321"/>
                    <a:pt x="324" y="335"/>
                    <a:pt x="331" y="351"/>
                  </a:cubicBezTo>
                  <a:cubicBezTo>
                    <a:pt x="339" y="367"/>
                    <a:pt x="342" y="385"/>
                    <a:pt x="342" y="405"/>
                  </a:cubicBezTo>
                  <a:cubicBezTo>
                    <a:pt x="342" y="432"/>
                    <a:pt x="337" y="455"/>
                    <a:pt x="326" y="474"/>
                  </a:cubicBezTo>
                  <a:cubicBezTo>
                    <a:pt x="315" y="492"/>
                    <a:pt x="300" y="507"/>
                    <a:pt x="282" y="519"/>
                  </a:cubicBezTo>
                  <a:cubicBezTo>
                    <a:pt x="263" y="531"/>
                    <a:pt x="242" y="539"/>
                    <a:pt x="218" y="544"/>
                  </a:cubicBezTo>
                  <a:cubicBezTo>
                    <a:pt x="194" y="550"/>
                    <a:pt x="168" y="552"/>
                    <a:pt x="142" y="552"/>
                  </a:cubicBezTo>
                  <a:cubicBezTo>
                    <a:pt x="133" y="552"/>
                    <a:pt x="122" y="551"/>
                    <a:pt x="109" y="550"/>
                  </a:cubicBezTo>
                  <a:cubicBezTo>
                    <a:pt x="96" y="549"/>
                    <a:pt x="82" y="547"/>
                    <a:pt x="69" y="544"/>
                  </a:cubicBezTo>
                  <a:cubicBezTo>
                    <a:pt x="55" y="541"/>
                    <a:pt x="42" y="538"/>
                    <a:pt x="30" y="535"/>
                  </a:cubicBezTo>
                  <a:cubicBezTo>
                    <a:pt x="18" y="531"/>
                    <a:pt x="8" y="527"/>
                    <a:pt x="0" y="522"/>
                  </a:cubicBez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87" name="Freeform 40"/>
            <p:cNvSpPr>
              <a:spLocks noEditPoints="1"/>
            </p:cNvSpPr>
            <p:nvPr/>
          </p:nvSpPr>
          <p:spPr bwMode="auto">
            <a:xfrm>
              <a:off x="882089" y="3081638"/>
              <a:ext cx="31528" cy="40859"/>
            </a:xfrm>
            <a:custGeom>
              <a:avLst/>
              <a:gdLst>
                <a:gd name="T0" fmla="*/ 244 w 538"/>
                <a:gd name="T1" fmla="*/ 553 h 696"/>
                <a:gd name="T2" fmla="*/ 196 w 538"/>
                <a:gd name="T3" fmla="*/ 548 h 696"/>
                <a:gd name="T4" fmla="*/ 149 w 538"/>
                <a:gd name="T5" fmla="*/ 534 h 696"/>
                <a:gd name="T6" fmla="*/ 105 w 538"/>
                <a:gd name="T7" fmla="*/ 510 h 696"/>
                <a:gd name="T8" fmla="*/ 67 w 538"/>
                <a:gd name="T9" fmla="*/ 478 h 696"/>
                <a:gd name="T10" fmla="*/ 0 w 538"/>
                <a:gd name="T11" fmla="*/ 282 h 696"/>
                <a:gd name="T12" fmla="*/ 70 w 538"/>
                <a:gd name="T13" fmla="*/ 77 h 696"/>
                <a:gd name="T14" fmla="*/ 265 w 538"/>
                <a:gd name="T15" fmla="*/ 0 h 696"/>
                <a:gd name="T16" fmla="*/ 444 w 538"/>
                <a:gd name="T17" fmla="*/ 75 h 696"/>
                <a:gd name="T18" fmla="*/ 513 w 538"/>
                <a:gd name="T19" fmla="*/ 269 h 696"/>
                <a:gd name="T20" fmla="*/ 502 w 538"/>
                <a:gd name="T21" fmla="*/ 364 h 696"/>
                <a:gd name="T22" fmla="*/ 470 w 538"/>
                <a:gd name="T23" fmla="*/ 444 h 696"/>
                <a:gd name="T24" fmla="*/ 415 w 538"/>
                <a:gd name="T25" fmla="*/ 504 h 696"/>
                <a:gd name="T26" fmla="*/ 337 w 538"/>
                <a:gd name="T27" fmla="*/ 540 h 696"/>
                <a:gd name="T28" fmla="*/ 374 w 538"/>
                <a:gd name="T29" fmla="*/ 573 h 696"/>
                <a:gd name="T30" fmla="*/ 408 w 538"/>
                <a:gd name="T31" fmla="*/ 598 h 696"/>
                <a:gd name="T32" fmla="*/ 444 w 538"/>
                <a:gd name="T33" fmla="*/ 613 h 696"/>
                <a:gd name="T34" fmla="*/ 485 w 538"/>
                <a:gd name="T35" fmla="*/ 618 h 696"/>
                <a:gd name="T36" fmla="*/ 498 w 538"/>
                <a:gd name="T37" fmla="*/ 617 h 696"/>
                <a:gd name="T38" fmla="*/ 512 w 538"/>
                <a:gd name="T39" fmla="*/ 615 h 696"/>
                <a:gd name="T40" fmla="*/ 526 w 538"/>
                <a:gd name="T41" fmla="*/ 613 h 696"/>
                <a:gd name="T42" fmla="*/ 538 w 538"/>
                <a:gd name="T43" fmla="*/ 609 h 696"/>
                <a:gd name="T44" fmla="*/ 538 w 538"/>
                <a:gd name="T45" fmla="*/ 688 h 696"/>
                <a:gd name="T46" fmla="*/ 523 w 538"/>
                <a:gd name="T47" fmla="*/ 691 h 696"/>
                <a:gd name="T48" fmla="*/ 507 w 538"/>
                <a:gd name="T49" fmla="*/ 694 h 696"/>
                <a:gd name="T50" fmla="*/ 491 w 538"/>
                <a:gd name="T51" fmla="*/ 696 h 696"/>
                <a:gd name="T52" fmla="*/ 476 w 538"/>
                <a:gd name="T53" fmla="*/ 696 h 696"/>
                <a:gd name="T54" fmla="*/ 406 w 538"/>
                <a:gd name="T55" fmla="*/ 685 h 696"/>
                <a:gd name="T56" fmla="*/ 349 w 538"/>
                <a:gd name="T57" fmla="*/ 654 h 696"/>
                <a:gd name="T58" fmla="*/ 297 w 538"/>
                <a:gd name="T59" fmla="*/ 609 h 696"/>
                <a:gd name="T60" fmla="*/ 244 w 538"/>
                <a:gd name="T61" fmla="*/ 553 h 696"/>
                <a:gd name="T62" fmla="*/ 258 w 538"/>
                <a:gd name="T63" fmla="*/ 79 h 696"/>
                <a:gd name="T64" fmla="*/ 139 w 538"/>
                <a:gd name="T65" fmla="*/ 134 h 696"/>
                <a:gd name="T66" fmla="*/ 93 w 538"/>
                <a:gd name="T67" fmla="*/ 278 h 696"/>
                <a:gd name="T68" fmla="*/ 137 w 538"/>
                <a:gd name="T69" fmla="*/ 422 h 696"/>
                <a:gd name="T70" fmla="*/ 254 w 538"/>
                <a:gd name="T71" fmla="*/ 476 h 696"/>
                <a:gd name="T72" fmla="*/ 376 w 538"/>
                <a:gd name="T73" fmla="*/ 424 h 696"/>
                <a:gd name="T74" fmla="*/ 420 w 538"/>
                <a:gd name="T75" fmla="*/ 279 h 696"/>
                <a:gd name="T76" fmla="*/ 377 w 538"/>
                <a:gd name="T77" fmla="*/ 131 h 696"/>
                <a:gd name="T78" fmla="*/ 258 w 538"/>
                <a:gd name="T79" fmla="*/ 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8" h="696">
                  <a:moveTo>
                    <a:pt x="244" y="553"/>
                  </a:moveTo>
                  <a:cubicBezTo>
                    <a:pt x="229" y="553"/>
                    <a:pt x="213" y="551"/>
                    <a:pt x="196" y="548"/>
                  </a:cubicBezTo>
                  <a:cubicBezTo>
                    <a:pt x="180" y="545"/>
                    <a:pt x="164" y="540"/>
                    <a:pt x="149" y="534"/>
                  </a:cubicBezTo>
                  <a:cubicBezTo>
                    <a:pt x="134" y="528"/>
                    <a:pt x="119" y="520"/>
                    <a:pt x="105" y="510"/>
                  </a:cubicBezTo>
                  <a:cubicBezTo>
                    <a:pt x="91" y="501"/>
                    <a:pt x="79" y="490"/>
                    <a:pt x="67" y="478"/>
                  </a:cubicBezTo>
                  <a:cubicBezTo>
                    <a:pt x="22" y="428"/>
                    <a:pt x="0" y="362"/>
                    <a:pt x="0" y="282"/>
                  </a:cubicBezTo>
                  <a:cubicBezTo>
                    <a:pt x="0" y="196"/>
                    <a:pt x="23" y="128"/>
                    <a:pt x="70" y="77"/>
                  </a:cubicBezTo>
                  <a:cubicBezTo>
                    <a:pt x="118" y="26"/>
                    <a:pt x="183" y="0"/>
                    <a:pt x="265" y="0"/>
                  </a:cubicBezTo>
                  <a:cubicBezTo>
                    <a:pt x="339" y="0"/>
                    <a:pt x="398" y="25"/>
                    <a:pt x="444" y="75"/>
                  </a:cubicBezTo>
                  <a:cubicBezTo>
                    <a:pt x="490" y="124"/>
                    <a:pt x="513" y="189"/>
                    <a:pt x="513" y="269"/>
                  </a:cubicBezTo>
                  <a:cubicBezTo>
                    <a:pt x="513" y="303"/>
                    <a:pt x="510" y="334"/>
                    <a:pt x="502" y="364"/>
                  </a:cubicBezTo>
                  <a:cubicBezTo>
                    <a:pt x="495" y="393"/>
                    <a:pt x="484" y="420"/>
                    <a:pt x="470" y="444"/>
                  </a:cubicBezTo>
                  <a:cubicBezTo>
                    <a:pt x="455" y="467"/>
                    <a:pt x="437" y="488"/>
                    <a:pt x="415" y="504"/>
                  </a:cubicBezTo>
                  <a:cubicBezTo>
                    <a:pt x="393" y="521"/>
                    <a:pt x="367" y="533"/>
                    <a:pt x="337" y="540"/>
                  </a:cubicBezTo>
                  <a:cubicBezTo>
                    <a:pt x="350" y="552"/>
                    <a:pt x="362" y="564"/>
                    <a:pt x="374" y="573"/>
                  </a:cubicBezTo>
                  <a:cubicBezTo>
                    <a:pt x="385" y="583"/>
                    <a:pt x="397" y="591"/>
                    <a:pt x="408" y="598"/>
                  </a:cubicBezTo>
                  <a:cubicBezTo>
                    <a:pt x="420" y="604"/>
                    <a:pt x="431" y="609"/>
                    <a:pt x="444" y="613"/>
                  </a:cubicBezTo>
                  <a:cubicBezTo>
                    <a:pt x="456" y="616"/>
                    <a:pt x="470" y="618"/>
                    <a:pt x="485" y="618"/>
                  </a:cubicBezTo>
                  <a:cubicBezTo>
                    <a:pt x="489" y="618"/>
                    <a:pt x="493" y="618"/>
                    <a:pt x="498" y="617"/>
                  </a:cubicBezTo>
                  <a:cubicBezTo>
                    <a:pt x="503" y="617"/>
                    <a:pt x="507" y="616"/>
                    <a:pt x="512" y="615"/>
                  </a:cubicBezTo>
                  <a:cubicBezTo>
                    <a:pt x="517" y="615"/>
                    <a:pt x="521" y="614"/>
                    <a:pt x="526" y="613"/>
                  </a:cubicBezTo>
                  <a:cubicBezTo>
                    <a:pt x="530" y="611"/>
                    <a:pt x="534" y="610"/>
                    <a:pt x="538" y="609"/>
                  </a:cubicBezTo>
                  <a:cubicBezTo>
                    <a:pt x="538" y="688"/>
                    <a:pt x="538" y="688"/>
                    <a:pt x="538" y="688"/>
                  </a:cubicBezTo>
                  <a:cubicBezTo>
                    <a:pt x="534" y="689"/>
                    <a:pt x="529" y="690"/>
                    <a:pt x="523" y="691"/>
                  </a:cubicBezTo>
                  <a:cubicBezTo>
                    <a:pt x="518" y="692"/>
                    <a:pt x="512" y="693"/>
                    <a:pt x="507" y="694"/>
                  </a:cubicBezTo>
                  <a:cubicBezTo>
                    <a:pt x="501" y="695"/>
                    <a:pt x="496" y="695"/>
                    <a:pt x="491" y="696"/>
                  </a:cubicBezTo>
                  <a:cubicBezTo>
                    <a:pt x="485" y="696"/>
                    <a:pt x="480" y="696"/>
                    <a:pt x="476" y="696"/>
                  </a:cubicBezTo>
                  <a:cubicBezTo>
                    <a:pt x="450" y="696"/>
                    <a:pt x="427" y="692"/>
                    <a:pt x="406" y="685"/>
                  </a:cubicBezTo>
                  <a:cubicBezTo>
                    <a:pt x="386" y="678"/>
                    <a:pt x="366" y="667"/>
                    <a:pt x="349" y="654"/>
                  </a:cubicBezTo>
                  <a:cubicBezTo>
                    <a:pt x="331" y="641"/>
                    <a:pt x="313" y="626"/>
                    <a:pt x="297" y="609"/>
                  </a:cubicBezTo>
                  <a:cubicBezTo>
                    <a:pt x="280" y="591"/>
                    <a:pt x="263" y="573"/>
                    <a:pt x="244" y="553"/>
                  </a:cubicBezTo>
                  <a:close/>
                  <a:moveTo>
                    <a:pt x="258" y="79"/>
                  </a:moveTo>
                  <a:cubicBezTo>
                    <a:pt x="209" y="79"/>
                    <a:pt x="169" y="97"/>
                    <a:pt x="139" y="134"/>
                  </a:cubicBezTo>
                  <a:cubicBezTo>
                    <a:pt x="108" y="170"/>
                    <a:pt x="93" y="218"/>
                    <a:pt x="93" y="278"/>
                  </a:cubicBezTo>
                  <a:cubicBezTo>
                    <a:pt x="93" y="337"/>
                    <a:pt x="108" y="385"/>
                    <a:pt x="137" y="422"/>
                  </a:cubicBezTo>
                  <a:cubicBezTo>
                    <a:pt x="167" y="458"/>
                    <a:pt x="206" y="476"/>
                    <a:pt x="254" y="476"/>
                  </a:cubicBezTo>
                  <a:cubicBezTo>
                    <a:pt x="306" y="476"/>
                    <a:pt x="346" y="458"/>
                    <a:pt x="376" y="424"/>
                  </a:cubicBezTo>
                  <a:cubicBezTo>
                    <a:pt x="405" y="389"/>
                    <a:pt x="420" y="341"/>
                    <a:pt x="420" y="279"/>
                  </a:cubicBezTo>
                  <a:cubicBezTo>
                    <a:pt x="420" y="215"/>
                    <a:pt x="406" y="166"/>
                    <a:pt x="377" y="131"/>
                  </a:cubicBezTo>
                  <a:cubicBezTo>
                    <a:pt x="348" y="96"/>
                    <a:pt x="309" y="79"/>
                    <a:pt x="258" y="79"/>
                  </a:cubicBez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88" name="Freeform 41"/>
            <p:cNvSpPr>
              <a:spLocks/>
            </p:cNvSpPr>
            <p:nvPr/>
          </p:nvSpPr>
          <p:spPr bwMode="auto">
            <a:xfrm>
              <a:off x="917899" y="3082232"/>
              <a:ext cx="17299" cy="31356"/>
            </a:xfrm>
            <a:custGeom>
              <a:avLst/>
              <a:gdLst>
                <a:gd name="T0" fmla="*/ 699 w 699"/>
                <a:gd name="T1" fmla="*/ 1267 h 1267"/>
                <a:gd name="T2" fmla="*/ 0 w 699"/>
                <a:gd name="T3" fmla="*/ 1267 h 1267"/>
                <a:gd name="T4" fmla="*/ 0 w 699"/>
                <a:gd name="T5" fmla="*/ 0 h 1267"/>
                <a:gd name="T6" fmla="*/ 208 w 699"/>
                <a:gd name="T7" fmla="*/ 0 h 1267"/>
                <a:gd name="T8" fmla="*/ 208 w 699"/>
                <a:gd name="T9" fmla="*/ 1089 h 1267"/>
                <a:gd name="T10" fmla="*/ 699 w 699"/>
                <a:gd name="T11" fmla="*/ 1089 h 1267"/>
                <a:gd name="T12" fmla="*/ 699 w 699"/>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699" h="1267">
                  <a:moveTo>
                    <a:pt x="699" y="1267"/>
                  </a:moveTo>
                  <a:lnTo>
                    <a:pt x="0" y="1267"/>
                  </a:lnTo>
                  <a:lnTo>
                    <a:pt x="0" y="0"/>
                  </a:lnTo>
                  <a:lnTo>
                    <a:pt x="208" y="0"/>
                  </a:lnTo>
                  <a:lnTo>
                    <a:pt x="208" y="1089"/>
                  </a:lnTo>
                  <a:lnTo>
                    <a:pt x="699" y="1089"/>
                  </a:lnTo>
                  <a:lnTo>
                    <a:pt x="699" y="1267"/>
                  </a:lnTo>
                  <a:close/>
                </a:path>
              </a:pathLst>
            </a:custGeom>
            <a:grp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grpSp>
      <p:grpSp>
        <p:nvGrpSpPr>
          <p:cNvPr id="21" name="Group 20"/>
          <p:cNvGrpSpPr/>
          <p:nvPr/>
        </p:nvGrpSpPr>
        <p:grpSpPr>
          <a:xfrm>
            <a:off x="660389" y="4694196"/>
            <a:ext cx="373690" cy="281464"/>
            <a:chOff x="693054" y="4609108"/>
            <a:chExt cx="304821" cy="229592"/>
          </a:xfrm>
          <a:solidFill>
            <a:schemeClr val="accent1"/>
          </a:solidFill>
        </p:grpSpPr>
        <p:sp>
          <p:nvSpPr>
            <p:cNvPr id="119" name="Freeform 118"/>
            <p:cNvSpPr>
              <a:spLocks noChangeAspect="1"/>
            </p:cNvSpPr>
            <p:nvPr/>
          </p:nvSpPr>
          <p:spPr>
            <a:xfrm>
              <a:off x="693054" y="4609108"/>
              <a:ext cx="187535" cy="186656"/>
            </a:xfrm>
            <a:custGeom>
              <a:avLst/>
              <a:gdLst>
                <a:gd name="connsiteX0" fmla="*/ 591103 w 998263"/>
                <a:gd name="connsiteY0" fmla="*/ 846936 h 993591"/>
                <a:gd name="connsiteX1" fmla="*/ 737758 w 998263"/>
                <a:gd name="connsiteY1" fmla="*/ 846936 h 993591"/>
                <a:gd name="connsiteX2" fmla="*/ 737758 w 998263"/>
                <a:gd name="connsiteY2" fmla="*/ 993591 h 993591"/>
                <a:gd name="connsiteX3" fmla="*/ 591103 w 998263"/>
                <a:gd name="connsiteY3" fmla="*/ 993591 h 993591"/>
                <a:gd name="connsiteX4" fmla="*/ 405331 w 998263"/>
                <a:gd name="connsiteY4" fmla="*/ 846936 h 993591"/>
                <a:gd name="connsiteX5" fmla="*/ 551986 w 998263"/>
                <a:gd name="connsiteY5" fmla="*/ 846936 h 993591"/>
                <a:gd name="connsiteX6" fmla="*/ 551986 w 998263"/>
                <a:gd name="connsiteY6" fmla="*/ 993591 h 993591"/>
                <a:gd name="connsiteX7" fmla="*/ 405331 w 998263"/>
                <a:gd name="connsiteY7" fmla="*/ 993591 h 993591"/>
                <a:gd name="connsiteX8" fmla="*/ 217046 w 998263"/>
                <a:gd name="connsiteY8" fmla="*/ 846936 h 993591"/>
                <a:gd name="connsiteX9" fmla="*/ 363701 w 998263"/>
                <a:gd name="connsiteY9" fmla="*/ 846936 h 993591"/>
                <a:gd name="connsiteX10" fmla="*/ 363701 w 998263"/>
                <a:gd name="connsiteY10" fmla="*/ 993591 h 993591"/>
                <a:gd name="connsiteX11" fmla="*/ 217046 w 998263"/>
                <a:gd name="connsiteY11" fmla="*/ 993591 h 993591"/>
                <a:gd name="connsiteX12" fmla="*/ 405331 w 998263"/>
                <a:gd name="connsiteY12" fmla="*/ 631434 h 993591"/>
                <a:gd name="connsiteX13" fmla="*/ 551986 w 998263"/>
                <a:gd name="connsiteY13" fmla="*/ 631434 h 993591"/>
                <a:gd name="connsiteX14" fmla="*/ 551986 w 998263"/>
                <a:gd name="connsiteY14" fmla="*/ 778089 h 993591"/>
                <a:gd name="connsiteX15" fmla="*/ 405331 w 998263"/>
                <a:gd name="connsiteY15" fmla="*/ 778089 h 993591"/>
                <a:gd name="connsiteX16" fmla="*/ 217046 w 998263"/>
                <a:gd name="connsiteY16" fmla="*/ 631434 h 993591"/>
                <a:gd name="connsiteX17" fmla="*/ 363701 w 998263"/>
                <a:gd name="connsiteY17" fmla="*/ 631434 h 993591"/>
                <a:gd name="connsiteX18" fmla="*/ 363701 w 998263"/>
                <a:gd name="connsiteY18" fmla="*/ 778089 h 993591"/>
                <a:gd name="connsiteX19" fmla="*/ 217046 w 998263"/>
                <a:gd name="connsiteY19" fmla="*/ 778089 h 993591"/>
                <a:gd name="connsiteX20" fmla="*/ 305421 w 998263"/>
                <a:gd name="connsiteY20" fmla="*/ 442833 h 993591"/>
                <a:gd name="connsiteX21" fmla="*/ 452077 w 998263"/>
                <a:gd name="connsiteY21" fmla="*/ 442833 h 993591"/>
                <a:gd name="connsiteX22" fmla="*/ 452077 w 998263"/>
                <a:gd name="connsiteY22" fmla="*/ 589489 h 993591"/>
                <a:gd name="connsiteX23" fmla="*/ 305421 w 998263"/>
                <a:gd name="connsiteY23" fmla="*/ 589489 h 993591"/>
                <a:gd name="connsiteX24" fmla="*/ 1 w 998263"/>
                <a:gd name="connsiteY24" fmla="*/ 275059 h 993591"/>
                <a:gd name="connsiteX25" fmla="*/ 998263 w 998263"/>
                <a:gd name="connsiteY25" fmla="*/ 275059 h 993591"/>
                <a:gd name="connsiteX26" fmla="*/ 998263 w 998263"/>
                <a:gd name="connsiteY26" fmla="*/ 384744 h 993591"/>
                <a:gd name="connsiteX27" fmla="*/ 915803 w 998263"/>
                <a:gd name="connsiteY27" fmla="*/ 384744 h 993591"/>
                <a:gd name="connsiteX28" fmla="*/ 915803 w 998263"/>
                <a:gd name="connsiteY28" fmla="*/ 471317 h 993591"/>
                <a:gd name="connsiteX29" fmla="*/ 806119 w 998263"/>
                <a:gd name="connsiteY29" fmla="*/ 471317 h 993591"/>
                <a:gd name="connsiteX30" fmla="*/ 806119 w 998263"/>
                <a:gd name="connsiteY30" fmla="*/ 384744 h 993591"/>
                <a:gd name="connsiteX31" fmla="*/ 180481 w 998263"/>
                <a:gd name="connsiteY31" fmla="*/ 384744 h 993591"/>
                <a:gd name="connsiteX32" fmla="*/ 180481 w 998263"/>
                <a:gd name="connsiteY32" fmla="*/ 993591 h 993591"/>
                <a:gd name="connsiteX33" fmla="*/ 70797 w 998263"/>
                <a:gd name="connsiteY33" fmla="*/ 993591 h 993591"/>
                <a:gd name="connsiteX34" fmla="*/ 70797 w 998263"/>
                <a:gd name="connsiteY34" fmla="*/ 384744 h 993591"/>
                <a:gd name="connsiteX35" fmla="*/ 1 w 998263"/>
                <a:gd name="connsiteY35" fmla="*/ 384744 h 993591"/>
                <a:gd name="connsiteX36" fmla="*/ 489242 w 998263"/>
                <a:gd name="connsiteY36" fmla="*/ 0 h 993591"/>
                <a:gd name="connsiteX37" fmla="*/ 978484 w 998263"/>
                <a:gd name="connsiteY37" fmla="*/ 254696 h 993591"/>
                <a:gd name="connsiteX38" fmla="*/ 0 w 998263"/>
                <a:gd name="connsiteY38" fmla="*/ 254696 h 99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98263" h="993591">
                  <a:moveTo>
                    <a:pt x="591103" y="846936"/>
                  </a:moveTo>
                  <a:lnTo>
                    <a:pt x="737758" y="846936"/>
                  </a:lnTo>
                  <a:lnTo>
                    <a:pt x="737758" y="993591"/>
                  </a:lnTo>
                  <a:lnTo>
                    <a:pt x="591103" y="993591"/>
                  </a:lnTo>
                  <a:close/>
                  <a:moveTo>
                    <a:pt x="405331" y="846936"/>
                  </a:moveTo>
                  <a:lnTo>
                    <a:pt x="551986" y="846936"/>
                  </a:lnTo>
                  <a:lnTo>
                    <a:pt x="551986" y="993591"/>
                  </a:lnTo>
                  <a:lnTo>
                    <a:pt x="405331" y="993591"/>
                  </a:lnTo>
                  <a:close/>
                  <a:moveTo>
                    <a:pt x="217046" y="846936"/>
                  </a:moveTo>
                  <a:lnTo>
                    <a:pt x="363701" y="846936"/>
                  </a:lnTo>
                  <a:lnTo>
                    <a:pt x="363701" y="993591"/>
                  </a:lnTo>
                  <a:lnTo>
                    <a:pt x="217046" y="993591"/>
                  </a:lnTo>
                  <a:close/>
                  <a:moveTo>
                    <a:pt x="405331" y="631434"/>
                  </a:moveTo>
                  <a:lnTo>
                    <a:pt x="551986" y="631434"/>
                  </a:lnTo>
                  <a:lnTo>
                    <a:pt x="551986" y="778089"/>
                  </a:lnTo>
                  <a:lnTo>
                    <a:pt x="405331" y="778089"/>
                  </a:lnTo>
                  <a:close/>
                  <a:moveTo>
                    <a:pt x="217046" y="631434"/>
                  </a:moveTo>
                  <a:lnTo>
                    <a:pt x="363701" y="631434"/>
                  </a:lnTo>
                  <a:lnTo>
                    <a:pt x="363701" y="778089"/>
                  </a:lnTo>
                  <a:lnTo>
                    <a:pt x="217046" y="778089"/>
                  </a:lnTo>
                  <a:close/>
                  <a:moveTo>
                    <a:pt x="305421" y="442833"/>
                  </a:moveTo>
                  <a:lnTo>
                    <a:pt x="452077" y="442833"/>
                  </a:lnTo>
                  <a:lnTo>
                    <a:pt x="452077" y="589489"/>
                  </a:lnTo>
                  <a:lnTo>
                    <a:pt x="305421" y="589489"/>
                  </a:lnTo>
                  <a:close/>
                  <a:moveTo>
                    <a:pt x="1" y="275059"/>
                  </a:moveTo>
                  <a:lnTo>
                    <a:pt x="998263" y="275059"/>
                  </a:lnTo>
                  <a:lnTo>
                    <a:pt x="998263" y="384744"/>
                  </a:lnTo>
                  <a:lnTo>
                    <a:pt x="915803" y="384744"/>
                  </a:lnTo>
                  <a:lnTo>
                    <a:pt x="915803" y="471317"/>
                  </a:lnTo>
                  <a:lnTo>
                    <a:pt x="806119" y="471317"/>
                  </a:lnTo>
                  <a:lnTo>
                    <a:pt x="806119" y="384744"/>
                  </a:lnTo>
                  <a:lnTo>
                    <a:pt x="180481" y="384744"/>
                  </a:lnTo>
                  <a:lnTo>
                    <a:pt x="180481" y="993591"/>
                  </a:lnTo>
                  <a:lnTo>
                    <a:pt x="70797" y="993591"/>
                  </a:lnTo>
                  <a:lnTo>
                    <a:pt x="70797" y="384744"/>
                  </a:lnTo>
                  <a:lnTo>
                    <a:pt x="1" y="384744"/>
                  </a:lnTo>
                  <a:close/>
                  <a:moveTo>
                    <a:pt x="489242" y="0"/>
                  </a:moveTo>
                  <a:lnTo>
                    <a:pt x="978484" y="254696"/>
                  </a:lnTo>
                  <a:lnTo>
                    <a:pt x="0" y="25469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21" name="Group 120"/>
            <p:cNvGrpSpPr/>
            <p:nvPr/>
          </p:nvGrpSpPr>
          <p:grpSpPr>
            <a:xfrm>
              <a:off x="839966" y="4705351"/>
              <a:ext cx="157909" cy="133349"/>
              <a:chOff x="-2910423" y="3797889"/>
              <a:chExt cx="594260" cy="501831"/>
            </a:xfrm>
            <a:grpFill/>
          </p:grpSpPr>
          <p:sp>
            <p:nvSpPr>
              <p:cNvPr id="122" name="Freeform 900"/>
              <p:cNvSpPr/>
              <p:nvPr/>
            </p:nvSpPr>
            <p:spPr>
              <a:xfrm>
                <a:off x="-2910423" y="3797889"/>
                <a:ext cx="342970" cy="501831"/>
              </a:xfrm>
              <a:custGeom>
                <a:avLst/>
                <a:gdLst>
                  <a:gd name="connsiteX0" fmla="*/ 757251 w 757251"/>
                  <a:gd name="connsiteY0" fmla="*/ 725332 h 1108004"/>
                  <a:gd name="connsiteX1" fmla="*/ 757251 w 757251"/>
                  <a:gd name="connsiteY1" fmla="*/ 730666 h 1108004"/>
                  <a:gd name="connsiteX2" fmla="*/ 749339 w 757251"/>
                  <a:gd name="connsiteY2" fmla="*/ 730666 h 1108004"/>
                  <a:gd name="connsiteX3" fmla="*/ 757251 w 757251"/>
                  <a:gd name="connsiteY3" fmla="*/ 161803 h 1108004"/>
                  <a:gd name="connsiteX4" fmla="*/ 757251 w 757251"/>
                  <a:gd name="connsiteY4" fmla="*/ 242803 h 1108004"/>
                  <a:gd name="connsiteX5" fmla="*/ 715068 w 757251"/>
                  <a:gd name="connsiteY5" fmla="*/ 271244 h 1108004"/>
                  <a:gd name="connsiteX6" fmla="*/ 656670 w 757251"/>
                  <a:gd name="connsiteY6" fmla="*/ 379559 h 1108004"/>
                  <a:gd name="connsiteX7" fmla="*/ 654549 w 757251"/>
                  <a:gd name="connsiteY7" fmla="*/ 400602 h 1108004"/>
                  <a:gd name="connsiteX8" fmla="*/ 591055 w 757251"/>
                  <a:gd name="connsiteY8" fmla="*/ 413421 h 1108004"/>
                  <a:gd name="connsiteX9" fmla="*/ 534139 w 757251"/>
                  <a:gd name="connsiteY9" fmla="*/ 451795 h 1108004"/>
                  <a:gd name="connsiteX10" fmla="*/ 531614 w 757251"/>
                  <a:gd name="connsiteY10" fmla="*/ 455540 h 1108004"/>
                  <a:gd name="connsiteX11" fmla="*/ 456668 w 757251"/>
                  <a:gd name="connsiteY11" fmla="*/ 470671 h 1108004"/>
                  <a:gd name="connsiteX12" fmla="*/ 332897 w 757251"/>
                  <a:gd name="connsiteY12" fmla="*/ 657397 h 1108004"/>
                  <a:gd name="connsiteX13" fmla="*/ 494708 w 757251"/>
                  <a:gd name="connsiteY13" fmla="*/ 855932 h 1108004"/>
                  <a:gd name="connsiteX14" fmla="*/ 498646 w 757251"/>
                  <a:gd name="connsiteY14" fmla="*/ 856329 h 1108004"/>
                  <a:gd name="connsiteX15" fmla="*/ 501413 w 757251"/>
                  <a:gd name="connsiteY15" fmla="*/ 857475 h 1108004"/>
                  <a:gd name="connsiteX16" fmla="*/ 510016 w 757251"/>
                  <a:gd name="connsiteY16" fmla="*/ 857475 h 1108004"/>
                  <a:gd name="connsiteX17" fmla="*/ 535549 w 757251"/>
                  <a:gd name="connsiteY17" fmla="*/ 860049 h 1108004"/>
                  <a:gd name="connsiteX18" fmla="*/ 561083 w 757251"/>
                  <a:gd name="connsiteY18" fmla="*/ 857475 h 1108004"/>
                  <a:gd name="connsiteX19" fmla="*/ 757251 w 757251"/>
                  <a:gd name="connsiteY19" fmla="*/ 857475 h 1108004"/>
                  <a:gd name="connsiteX20" fmla="*/ 757251 w 757251"/>
                  <a:gd name="connsiteY20" fmla="*/ 1014559 h 1108004"/>
                  <a:gd name="connsiteX21" fmla="*/ 378626 w 757251"/>
                  <a:gd name="connsiteY21" fmla="*/ 1108004 h 1108004"/>
                  <a:gd name="connsiteX22" fmla="*/ 1 w 757251"/>
                  <a:gd name="connsiteY22" fmla="*/ 1014559 h 1108004"/>
                  <a:gd name="connsiteX23" fmla="*/ 1 w 757251"/>
                  <a:gd name="connsiteY23" fmla="*/ 783561 h 1108004"/>
                  <a:gd name="connsiteX24" fmla="*/ 1 w 757251"/>
                  <a:gd name="connsiteY24" fmla="*/ 673370 h 1108004"/>
                  <a:gd name="connsiteX25" fmla="*/ 1 w 757251"/>
                  <a:gd name="connsiteY25" fmla="*/ 502992 h 1108004"/>
                  <a:gd name="connsiteX26" fmla="*/ 1 w 757251"/>
                  <a:gd name="connsiteY26" fmla="*/ 442372 h 1108004"/>
                  <a:gd name="connsiteX27" fmla="*/ 1 w 757251"/>
                  <a:gd name="connsiteY27" fmla="*/ 161803 h 1108004"/>
                  <a:gd name="connsiteX28" fmla="*/ 20484 w 757251"/>
                  <a:gd name="connsiteY28" fmla="*/ 179745 h 1108004"/>
                  <a:gd name="connsiteX29" fmla="*/ 378626 w 757251"/>
                  <a:gd name="connsiteY29" fmla="*/ 244293 h 1108004"/>
                  <a:gd name="connsiteX30" fmla="*/ 736768 w 757251"/>
                  <a:gd name="connsiteY30" fmla="*/ 179745 h 1108004"/>
                  <a:gd name="connsiteX31" fmla="*/ 378626 w 757251"/>
                  <a:gd name="connsiteY31" fmla="*/ 0 h 1108004"/>
                  <a:gd name="connsiteX32" fmla="*/ 757251 w 757251"/>
                  <a:gd name="connsiteY32" fmla="*/ 105687 h 1108004"/>
                  <a:gd name="connsiteX33" fmla="*/ 378626 w 757251"/>
                  <a:gd name="connsiteY33" fmla="*/ 211374 h 1108004"/>
                  <a:gd name="connsiteX34" fmla="*/ 0 w 757251"/>
                  <a:gd name="connsiteY34" fmla="*/ 105687 h 1108004"/>
                  <a:gd name="connsiteX35" fmla="*/ 378626 w 757251"/>
                  <a:gd name="connsiteY35" fmla="*/ 0 h 110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7251" h="1108004">
                    <a:moveTo>
                      <a:pt x="757251" y="725332"/>
                    </a:moveTo>
                    <a:lnTo>
                      <a:pt x="757251" y="730666"/>
                    </a:lnTo>
                    <a:lnTo>
                      <a:pt x="749339" y="730666"/>
                    </a:lnTo>
                    <a:close/>
                    <a:moveTo>
                      <a:pt x="757251" y="161803"/>
                    </a:moveTo>
                    <a:lnTo>
                      <a:pt x="757251" y="242803"/>
                    </a:lnTo>
                    <a:lnTo>
                      <a:pt x="715068" y="271244"/>
                    </a:lnTo>
                    <a:cubicBezTo>
                      <a:pt x="685990" y="300321"/>
                      <a:pt x="665232" y="337719"/>
                      <a:pt x="656670" y="379559"/>
                    </a:cubicBezTo>
                    <a:lnTo>
                      <a:pt x="654549" y="400602"/>
                    </a:lnTo>
                    <a:lnTo>
                      <a:pt x="591055" y="413421"/>
                    </a:lnTo>
                    <a:cubicBezTo>
                      <a:pt x="569633" y="422482"/>
                      <a:pt x="550341" y="435593"/>
                      <a:pt x="534139" y="451795"/>
                    </a:cubicBezTo>
                    <a:lnTo>
                      <a:pt x="531614" y="455540"/>
                    </a:lnTo>
                    <a:lnTo>
                      <a:pt x="456668" y="470671"/>
                    </a:lnTo>
                    <a:cubicBezTo>
                      <a:pt x="383933" y="501435"/>
                      <a:pt x="332897" y="573456"/>
                      <a:pt x="332897" y="657397"/>
                    </a:cubicBezTo>
                    <a:cubicBezTo>
                      <a:pt x="332897" y="755329"/>
                      <a:pt x="402362" y="837036"/>
                      <a:pt x="494708" y="855932"/>
                    </a:cubicBezTo>
                    <a:lnTo>
                      <a:pt x="498646" y="856329"/>
                    </a:lnTo>
                    <a:lnTo>
                      <a:pt x="501413" y="857475"/>
                    </a:lnTo>
                    <a:lnTo>
                      <a:pt x="510016" y="857475"/>
                    </a:lnTo>
                    <a:lnTo>
                      <a:pt x="535549" y="860049"/>
                    </a:lnTo>
                    <a:lnTo>
                      <a:pt x="561083" y="857475"/>
                    </a:lnTo>
                    <a:lnTo>
                      <a:pt x="757251" y="857475"/>
                    </a:lnTo>
                    <a:lnTo>
                      <a:pt x="757251" y="1014559"/>
                    </a:lnTo>
                    <a:cubicBezTo>
                      <a:pt x="757251" y="1066186"/>
                      <a:pt x="587703" y="1108004"/>
                      <a:pt x="378626" y="1108004"/>
                    </a:cubicBezTo>
                    <a:cubicBezTo>
                      <a:pt x="169549" y="1108004"/>
                      <a:pt x="1" y="1066186"/>
                      <a:pt x="1" y="1014559"/>
                    </a:cubicBezTo>
                    <a:lnTo>
                      <a:pt x="1" y="783561"/>
                    </a:lnTo>
                    <a:lnTo>
                      <a:pt x="1" y="673370"/>
                    </a:lnTo>
                    <a:lnTo>
                      <a:pt x="1" y="502992"/>
                    </a:lnTo>
                    <a:lnTo>
                      <a:pt x="1" y="442372"/>
                    </a:lnTo>
                    <a:lnTo>
                      <a:pt x="1" y="161803"/>
                    </a:lnTo>
                    <a:lnTo>
                      <a:pt x="20484" y="179745"/>
                    </a:lnTo>
                    <a:cubicBezTo>
                      <a:pt x="79490" y="217677"/>
                      <a:pt x="217627" y="244293"/>
                      <a:pt x="378626" y="244293"/>
                    </a:cubicBezTo>
                    <a:cubicBezTo>
                      <a:pt x="539625" y="244293"/>
                      <a:pt x="677762" y="217677"/>
                      <a:pt x="736768" y="179745"/>
                    </a:cubicBezTo>
                    <a:close/>
                    <a:moveTo>
                      <a:pt x="378626" y="0"/>
                    </a:moveTo>
                    <a:cubicBezTo>
                      <a:pt x="587735" y="0"/>
                      <a:pt x="757251" y="47318"/>
                      <a:pt x="757251" y="105687"/>
                    </a:cubicBezTo>
                    <a:cubicBezTo>
                      <a:pt x="757251" y="164056"/>
                      <a:pt x="587735" y="211374"/>
                      <a:pt x="378626" y="211374"/>
                    </a:cubicBezTo>
                    <a:cubicBezTo>
                      <a:pt x="169517" y="211374"/>
                      <a:pt x="0" y="164056"/>
                      <a:pt x="0" y="105687"/>
                    </a:cubicBezTo>
                    <a:cubicBezTo>
                      <a:pt x="0" y="47318"/>
                      <a:pt x="169517" y="0"/>
                      <a:pt x="37862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600">
                  <a:solidFill>
                    <a:prstClr val="white"/>
                  </a:solidFill>
                </a:endParaRPr>
              </a:p>
            </p:txBody>
          </p:sp>
          <p:grpSp>
            <p:nvGrpSpPr>
              <p:cNvPr id="123" name="Group 122"/>
              <p:cNvGrpSpPr/>
              <p:nvPr/>
            </p:nvGrpSpPr>
            <p:grpSpPr>
              <a:xfrm>
                <a:off x="-2728129" y="3926024"/>
                <a:ext cx="411966" cy="241582"/>
                <a:chOff x="4090021" y="3768289"/>
                <a:chExt cx="2750296" cy="1612807"/>
              </a:xfrm>
              <a:grpFill/>
            </p:grpSpPr>
            <p:sp>
              <p:nvSpPr>
                <p:cNvPr id="124" name="Freeform 438"/>
                <p:cNvSpPr/>
                <p:nvPr/>
              </p:nvSpPr>
              <p:spPr>
                <a:xfrm>
                  <a:off x="4090021" y="3768289"/>
                  <a:ext cx="2750296" cy="1612807"/>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nvGrpSpPr>
                <p:cNvPr id="125" name="Group 124"/>
                <p:cNvGrpSpPr/>
                <p:nvPr/>
              </p:nvGrpSpPr>
              <p:grpSpPr>
                <a:xfrm>
                  <a:off x="4992461" y="4562376"/>
                  <a:ext cx="945416" cy="502210"/>
                  <a:chOff x="9489112" y="3768290"/>
                  <a:chExt cx="156651" cy="83214"/>
                </a:xfrm>
                <a:grpFill/>
              </p:grpSpPr>
              <p:sp>
                <p:nvSpPr>
                  <p:cNvPr id="126" name="Freeform 39"/>
                  <p:cNvSpPr>
                    <a:spLocks/>
                  </p:cNvSpPr>
                  <p:nvPr/>
                </p:nvSpPr>
                <p:spPr bwMode="auto">
                  <a:xfrm>
                    <a:off x="9489112" y="3768441"/>
                    <a:ext cx="40826" cy="65976"/>
                  </a:xfrm>
                  <a:custGeom>
                    <a:avLst/>
                    <a:gdLst>
                      <a:gd name="T0" fmla="*/ 0 w 342"/>
                      <a:gd name="T1" fmla="*/ 522 h 552"/>
                      <a:gd name="T2" fmla="*/ 0 w 342"/>
                      <a:gd name="T3" fmla="*/ 431 h 552"/>
                      <a:gd name="T4" fmla="*/ 30 w 342"/>
                      <a:gd name="T5" fmla="*/ 451 h 552"/>
                      <a:gd name="T6" fmla="*/ 66 w 342"/>
                      <a:gd name="T7" fmla="*/ 466 h 552"/>
                      <a:gd name="T8" fmla="*/ 104 w 342"/>
                      <a:gd name="T9" fmla="*/ 475 h 552"/>
                      <a:gd name="T10" fmla="*/ 139 w 342"/>
                      <a:gd name="T11" fmla="*/ 479 h 552"/>
                      <a:gd name="T12" fmla="*/ 222 w 342"/>
                      <a:gd name="T13" fmla="*/ 460 h 552"/>
                      <a:gd name="T14" fmla="*/ 249 w 342"/>
                      <a:gd name="T15" fmla="*/ 406 h 552"/>
                      <a:gd name="T16" fmla="*/ 240 w 342"/>
                      <a:gd name="T17" fmla="*/ 373 h 552"/>
                      <a:gd name="T18" fmla="*/ 215 w 342"/>
                      <a:gd name="T19" fmla="*/ 348 h 552"/>
                      <a:gd name="T20" fmla="*/ 176 w 342"/>
                      <a:gd name="T21" fmla="*/ 326 h 552"/>
                      <a:gd name="T22" fmla="*/ 129 w 342"/>
                      <a:gd name="T23" fmla="*/ 303 h 552"/>
                      <a:gd name="T24" fmla="*/ 78 w 342"/>
                      <a:gd name="T25" fmla="*/ 274 h 552"/>
                      <a:gd name="T26" fmla="*/ 37 w 342"/>
                      <a:gd name="T27" fmla="*/ 241 h 552"/>
                      <a:gd name="T28" fmla="*/ 10 w 342"/>
                      <a:gd name="T29" fmla="*/ 200 h 552"/>
                      <a:gd name="T30" fmla="*/ 0 w 342"/>
                      <a:gd name="T31" fmla="*/ 147 h 552"/>
                      <a:gd name="T32" fmla="*/ 17 w 342"/>
                      <a:gd name="T33" fmla="*/ 82 h 552"/>
                      <a:gd name="T34" fmla="*/ 62 w 342"/>
                      <a:gd name="T35" fmla="*/ 36 h 552"/>
                      <a:gd name="T36" fmla="*/ 125 w 342"/>
                      <a:gd name="T37" fmla="*/ 9 h 552"/>
                      <a:gd name="T38" fmla="*/ 197 w 342"/>
                      <a:gd name="T39" fmla="*/ 0 h 552"/>
                      <a:gd name="T40" fmla="*/ 319 w 342"/>
                      <a:gd name="T41" fmla="*/ 19 h 552"/>
                      <a:gd name="T42" fmla="*/ 319 w 342"/>
                      <a:gd name="T43" fmla="*/ 107 h 552"/>
                      <a:gd name="T44" fmla="*/ 202 w 342"/>
                      <a:gd name="T45" fmla="*/ 74 h 552"/>
                      <a:gd name="T46" fmla="*/ 163 w 342"/>
                      <a:gd name="T47" fmla="*/ 78 h 552"/>
                      <a:gd name="T48" fmla="*/ 128 w 342"/>
                      <a:gd name="T49" fmla="*/ 90 h 552"/>
                      <a:gd name="T50" fmla="*/ 103 w 342"/>
                      <a:gd name="T51" fmla="*/ 112 h 552"/>
                      <a:gd name="T52" fmla="*/ 93 w 342"/>
                      <a:gd name="T53" fmla="*/ 144 h 552"/>
                      <a:gd name="T54" fmla="*/ 101 w 342"/>
                      <a:gd name="T55" fmla="*/ 175 h 552"/>
                      <a:gd name="T56" fmla="*/ 122 w 342"/>
                      <a:gd name="T57" fmla="*/ 199 h 552"/>
                      <a:gd name="T58" fmla="*/ 157 w 342"/>
                      <a:gd name="T59" fmla="*/ 220 h 552"/>
                      <a:gd name="T60" fmla="*/ 205 w 342"/>
                      <a:gd name="T61" fmla="*/ 242 h 552"/>
                      <a:gd name="T62" fmla="*/ 258 w 342"/>
                      <a:gd name="T63" fmla="*/ 273 h 552"/>
                      <a:gd name="T64" fmla="*/ 302 w 342"/>
                      <a:gd name="T65" fmla="*/ 308 h 552"/>
                      <a:gd name="T66" fmla="*/ 331 w 342"/>
                      <a:gd name="T67" fmla="*/ 351 h 552"/>
                      <a:gd name="T68" fmla="*/ 342 w 342"/>
                      <a:gd name="T69" fmla="*/ 405 h 552"/>
                      <a:gd name="T70" fmla="*/ 326 w 342"/>
                      <a:gd name="T71" fmla="*/ 474 h 552"/>
                      <a:gd name="T72" fmla="*/ 282 w 342"/>
                      <a:gd name="T73" fmla="*/ 519 h 552"/>
                      <a:gd name="T74" fmla="*/ 218 w 342"/>
                      <a:gd name="T75" fmla="*/ 544 h 552"/>
                      <a:gd name="T76" fmla="*/ 142 w 342"/>
                      <a:gd name="T77" fmla="*/ 552 h 552"/>
                      <a:gd name="T78" fmla="*/ 109 w 342"/>
                      <a:gd name="T79" fmla="*/ 550 h 552"/>
                      <a:gd name="T80" fmla="*/ 69 w 342"/>
                      <a:gd name="T81" fmla="*/ 544 h 552"/>
                      <a:gd name="T82" fmla="*/ 30 w 342"/>
                      <a:gd name="T83" fmla="*/ 535 h 552"/>
                      <a:gd name="T84" fmla="*/ 0 w 342"/>
                      <a:gd name="T85" fmla="*/ 52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2" h="552">
                        <a:moveTo>
                          <a:pt x="0" y="522"/>
                        </a:moveTo>
                        <a:cubicBezTo>
                          <a:pt x="0" y="431"/>
                          <a:pt x="0" y="431"/>
                          <a:pt x="0" y="431"/>
                        </a:cubicBezTo>
                        <a:cubicBezTo>
                          <a:pt x="9" y="438"/>
                          <a:pt x="18" y="445"/>
                          <a:pt x="30" y="451"/>
                        </a:cubicBezTo>
                        <a:cubicBezTo>
                          <a:pt x="41" y="457"/>
                          <a:pt x="53" y="462"/>
                          <a:pt x="66" y="466"/>
                        </a:cubicBezTo>
                        <a:cubicBezTo>
                          <a:pt x="78" y="470"/>
                          <a:pt x="91" y="473"/>
                          <a:pt x="104" y="475"/>
                        </a:cubicBezTo>
                        <a:cubicBezTo>
                          <a:pt x="116" y="478"/>
                          <a:pt x="128" y="479"/>
                          <a:pt x="139" y="479"/>
                        </a:cubicBezTo>
                        <a:cubicBezTo>
                          <a:pt x="176" y="479"/>
                          <a:pt x="204" y="473"/>
                          <a:pt x="222" y="460"/>
                        </a:cubicBezTo>
                        <a:cubicBezTo>
                          <a:pt x="240" y="448"/>
                          <a:pt x="249" y="430"/>
                          <a:pt x="249" y="406"/>
                        </a:cubicBezTo>
                        <a:cubicBezTo>
                          <a:pt x="249" y="393"/>
                          <a:pt x="246" y="382"/>
                          <a:pt x="240" y="373"/>
                        </a:cubicBezTo>
                        <a:cubicBezTo>
                          <a:pt x="234" y="364"/>
                          <a:pt x="225" y="355"/>
                          <a:pt x="215" y="348"/>
                        </a:cubicBezTo>
                        <a:cubicBezTo>
                          <a:pt x="204" y="340"/>
                          <a:pt x="191" y="333"/>
                          <a:pt x="176" y="326"/>
                        </a:cubicBezTo>
                        <a:cubicBezTo>
                          <a:pt x="161" y="318"/>
                          <a:pt x="145" y="311"/>
                          <a:pt x="129" y="303"/>
                        </a:cubicBezTo>
                        <a:cubicBezTo>
                          <a:pt x="110" y="294"/>
                          <a:pt x="93" y="284"/>
                          <a:pt x="78" y="274"/>
                        </a:cubicBezTo>
                        <a:cubicBezTo>
                          <a:pt x="62" y="264"/>
                          <a:pt x="49" y="253"/>
                          <a:pt x="37" y="241"/>
                        </a:cubicBezTo>
                        <a:cubicBezTo>
                          <a:pt x="26" y="229"/>
                          <a:pt x="16" y="215"/>
                          <a:pt x="10" y="200"/>
                        </a:cubicBezTo>
                        <a:cubicBezTo>
                          <a:pt x="3" y="185"/>
                          <a:pt x="0" y="167"/>
                          <a:pt x="0" y="147"/>
                        </a:cubicBezTo>
                        <a:cubicBezTo>
                          <a:pt x="0" y="122"/>
                          <a:pt x="6" y="100"/>
                          <a:pt x="17" y="82"/>
                        </a:cubicBezTo>
                        <a:cubicBezTo>
                          <a:pt x="28" y="63"/>
                          <a:pt x="43" y="48"/>
                          <a:pt x="62" y="36"/>
                        </a:cubicBezTo>
                        <a:cubicBezTo>
                          <a:pt x="80" y="24"/>
                          <a:pt x="101" y="15"/>
                          <a:pt x="125" y="9"/>
                        </a:cubicBezTo>
                        <a:cubicBezTo>
                          <a:pt x="148" y="3"/>
                          <a:pt x="172" y="0"/>
                          <a:pt x="197" y="0"/>
                        </a:cubicBezTo>
                        <a:cubicBezTo>
                          <a:pt x="253" y="0"/>
                          <a:pt x="294" y="6"/>
                          <a:pt x="319" y="19"/>
                        </a:cubicBezTo>
                        <a:cubicBezTo>
                          <a:pt x="319" y="107"/>
                          <a:pt x="319" y="107"/>
                          <a:pt x="319" y="107"/>
                        </a:cubicBezTo>
                        <a:cubicBezTo>
                          <a:pt x="289" y="85"/>
                          <a:pt x="250" y="74"/>
                          <a:pt x="202" y="74"/>
                        </a:cubicBezTo>
                        <a:cubicBezTo>
                          <a:pt x="189" y="74"/>
                          <a:pt x="176" y="75"/>
                          <a:pt x="163" y="78"/>
                        </a:cubicBezTo>
                        <a:cubicBezTo>
                          <a:pt x="150" y="80"/>
                          <a:pt x="138" y="84"/>
                          <a:pt x="128" y="90"/>
                        </a:cubicBezTo>
                        <a:cubicBezTo>
                          <a:pt x="118" y="96"/>
                          <a:pt x="109" y="103"/>
                          <a:pt x="103" y="112"/>
                        </a:cubicBezTo>
                        <a:cubicBezTo>
                          <a:pt x="96" y="121"/>
                          <a:pt x="93" y="132"/>
                          <a:pt x="93" y="144"/>
                        </a:cubicBezTo>
                        <a:cubicBezTo>
                          <a:pt x="93" y="156"/>
                          <a:pt x="96" y="167"/>
                          <a:pt x="101" y="175"/>
                        </a:cubicBezTo>
                        <a:cubicBezTo>
                          <a:pt x="106" y="184"/>
                          <a:pt x="113" y="192"/>
                          <a:pt x="122" y="199"/>
                        </a:cubicBezTo>
                        <a:cubicBezTo>
                          <a:pt x="132" y="206"/>
                          <a:pt x="144" y="213"/>
                          <a:pt x="157" y="220"/>
                        </a:cubicBezTo>
                        <a:cubicBezTo>
                          <a:pt x="171" y="227"/>
                          <a:pt x="187" y="234"/>
                          <a:pt x="205" y="242"/>
                        </a:cubicBezTo>
                        <a:cubicBezTo>
                          <a:pt x="224" y="252"/>
                          <a:pt x="241" y="262"/>
                          <a:pt x="258" y="273"/>
                        </a:cubicBezTo>
                        <a:cubicBezTo>
                          <a:pt x="274" y="283"/>
                          <a:pt x="289" y="295"/>
                          <a:pt x="302" y="308"/>
                        </a:cubicBezTo>
                        <a:cubicBezTo>
                          <a:pt x="314" y="321"/>
                          <a:pt x="324" y="335"/>
                          <a:pt x="331" y="351"/>
                        </a:cubicBezTo>
                        <a:cubicBezTo>
                          <a:pt x="339" y="367"/>
                          <a:pt x="342" y="385"/>
                          <a:pt x="342" y="405"/>
                        </a:cubicBezTo>
                        <a:cubicBezTo>
                          <a:pt x="342" y="432"/>
                          <a:pt x="337" y="455"/>
                          <a:pt x="326" y="474"/>
                        </a:cubicBezTo>
                        <a:cubicBezTo>
                          <a:pt x="315" y="492"/>
                          <a:pt x="300" y="507"/>
                          <a:pt x="282" y="519"/>
                        </a:cubicBezTo>
                        <a:cubicBezTo>
                          <a:pt x="263" y="531"/>
                          <a:pt x="242" y="539"/>
                          <a:pt x="218" y="544"/>
                        </a:cubicBezTo>
                        <a:cubicBezTo>
                          <a:pt x="194" y="550"/>
                          <a:pt x="168" y="552"/>
                          <a:pt x="142" y="552"/>
                        </a:cubicBezTo>
                        <a:cubicBezTo>
                          <a:pt x="133" y="552"/>
                          <a:pt x="122" y="551"/>
                          <a:pt x="109" y="550"/>
                        </a:cubicBezTo>
                        <a:cubicBezTo>
                          <a:pt x="96" y="549"/>
                          <a:pt x="82" y="547"/>
                          <a:pt x="69" y="544"/>
                        </a:cubicBezTo>
                        <a:cubicBezTo>
                          <a:pt x="55" y="541"/>
                          <a:pt x="42" y="538"/>
                          <a:pt x="30" y="535"/>
                        </a:cubicBezTo>
                        <a:cubicBezTo>
                          <a:pt x="18" y="531"/>
                          <a:pt x="8" y="527"/>
                          <a:pt x="0" y="5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127" name="Freeform 40"/>
                  <p:cNvSpPr>
                    <a:spLocks noEditPoints="1"/>
                  </p:cNvSpPr>
                  <p:nvPr/>
                </p:nvSpPr>
                <p:spPr bwMode="auto">
                  <a:xfrm>
                    <a:off x="9537599" y="3768290"/>
                    <a:ext cx="64213" cy="83214"/>
                  </a:xfrm>
                  <a:custGeom>
                    <a:avLst/>
                    <a:gdLst>
                      <a:gd name="T0" fmla="*/ 244 w 538"/>
                      <a:gd name="T1" fmla="*/ 553 h 696"/>
                      <a:gd name="T2" fmla="*/ 196 w 538"/>
                      <a:gd name="T3" fmla="*/ 548 h 696"/>
                      <a:gd name="T4" fmla="*/ 149 w 538"/>
                      <a:gd name="T5" fmla="*/ 534 h 696"/>
                      <a:gd name="T6" fmla="*/ 105 w 538"/>
                      <a:gd name="T7" fmla="*/ 510 h 696"/>
                      <a:gd name="T8" fmla="*/ 67 w 538"/>
                      <a:gd name="T9" fmla="*/ 478 h 696"/>
                      <a:gd name="T10" fmla="*/ 0 w 538"/>
                      <a:gd name="T11" fmla="*/ 282 h 696"/>
                      <a:gd name="T12" fmla="*/ 70 w 538"/>
                      <a:gd name="T13" fmla="*/ 77 h 696"/>
                      <a:gd name="T14" fmla="*/ 265 w 538"/>
                      <a:gd name="T15" fmla="*/ 0 h 696"/>
                      <a:gd name="T16" fmla="*/ 444 w 538"/>
                      <a:gd name="T17" fmla="*/ 75 h 696"/>
                      <a:gd name="T18" fmla="*/ 513 w 538"/>
                      <a:gd name="T19" fmla="*/ 269 h 696"/>
                      <a:gd name="T20" fmla="*/ 502 w 538"/>
                      <a:gd name="T21" fmla="*/ 364 h 696"/>
                      <a:gd name="T22" fmla="*/ 470 w 538"/>
                      <a:gd name="T23" fmla="*/ 444 h 696"/>
                      <a:gd name="T24" fmla="*/ 415 w 538"/>
                      <a:gd name="T25" fmla="*/ 504 h 696"/>
                      <a:gd name="T26" fmla="*/ 337 w 538"/>
                      <a:gd name="T27" fmla="*/ 540 h 696"/>
                      <a:gd name="T28" fmla="*/ 374 w 538"/>
                      <a:gd name="T29" fmla="*/ 573 h 696"/>
                      <a:gd name="T30" fmla="*/ 408 w 538"/>
                      <a:gd name="T31" fmla="*/ 598 h 696"/>
                      <a:gd name="T32" fmla="*/ 444 w 538"/>
                      <a:gd name="T33" fmla="*/ 613 h 696"/>
                      <a:gd name="T34" fmla="*/ 485 w 538"/>
                      <a:gd name="T35" fmla="*/ 618 h 696"/>
                      <a:gd name="T36" fmla="*/ 498 w 538"/>
                      <a:gd name="T37" fmla="*/ 617 h 696"/>
                      <a:gd name="T38" fmla="*/ 512 w 538"/>
                      <a:gd name="T39" fmla="*/ 615 h 696"/>
                      <a:gd name="T40" fmla="*/ 526 w 538"/>
                      <a:gd name="T41" fmla="*/ 613 h 696"/>
                      <a:gd name="T42" fmla="*/ 538 w 538"/>
                      <a:gd name="T43" fmla="*/ 609 h 696"/>
                      <a:gd name="T44" fmla="*/ 538 w 538"/>
                      <a:gd name="T45" fmla="*/ 688 h 696"/>
                      <a:gd name="T46" fmla="*/ 523 w 538"/>
                      <a:gd name="T47" fmla="*/ 691 h 696"/>
                      <a:gd name="T48" fmla="*/ 507 w 538"/>
                      <a:gd name="T49" fmla="*/ 694 h 696"/>
                      <a:gd name="T50" fmla="*/ 491 w 538"/>
                      <a:gd name="T51" fmla="*/ 696 h 696"/>
                      <a:gd name="T52" fmla="*/ 476 w 538"/>
                      <a:gd name="T53" fmla="*/ 696 h 696"/>
                      <a:gd name="T54" fmla="*/ 406 w 538"/>
                      <a:gd name="T55" fmla="*/ 685 h 696"/>
                      <a:gd name="T56" fmla="*/ 349 w 538"/>
                      <a:gd name="T57" fmla="*/ 654 h 696"/>
                      <a:gd name="T58" fmla="*/ 297 w 538"/>
                      <a:gd name="T59" fmla="*/ 609 h 696"/>
                      <a:gd name="T60" fmla="*/ 244 w 538"/>
                      <a:gd name="T61" fmla="*/ 553 h 696"/>
                      <a:gd name="T62" fmla="*/ 258 w 538"/>
                      <a:gd name="T63" fmla="*/ 79 h 696"/>
                      <a:gd name="T64" fmla="*/ 139 w 538"/>
                      <a:gd name="T65" fmla="*/ 134 h 696"/>
                      <a:gd name="T66" fmla="*/ 93 w 538"/>
                      <a:gd name="T67" fmla="*/ 278 h 696"/>
                      <a:gd name="T68" fmla="*/ 137 w 538"/>
                      <a:gd name="T69" fmla="*/ 422 h 696"/>
                      <a:gd name="T70" fmla="*/ 254 w 538"/>
                      <a:gd name="T71" fmla="*/ 476 h 696"/>
                      <a:gd name="T72" fmla="*/ 376 w 538"/>
                      <a:gd name="T73" fmla="*/ 424 h 696"/>
                      <a:gd name="T74" fmla="*/ 420 w 538"/>
                      <a:gd name="T75" fmla="*/ 279 h 696"/>
                      <a:gd name="T76" fmla="*/ 377 w 538"/>
                      <a:gd name="T77" fmla="*/ 131 h 696"/>
                      <a:gd name="T78" fmla="*/ 258 w 538"/>
                      <a:gd name="T79" fmla="*/ 7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8" h="696">
                        <a:moveTo>
                          <a:pt x="244" y="553"/>
                        </a:moveTo>
                        <a:cubicBezTo>
                          <a:pt x="229" y="553"/>
                          <a:pt x="213" y="551"/>
                          <a:pt x="196" y="548"/>
                        </a:cubicBezTo>
                        <a:cubicBezTo>
                          <a:pt x="180" y="545"/>
                          <a:pt x="164" y="540"/>
                          <a:pt x="149" y="534"/>
                        </a:cubicBezTo>
                        <a:cubicBezTo>
                          <a:pt x="134" y="528"/>
                          <a:pt x="119" y="520"/>
                          <a:pt x="105" y="510"/>
                        </a:cubicBezTo>
                        <a:cubicBezTo>
                          <a:pt x="91" y="501"/>
                          <a:pt x="79" y="490"/>
                          <a:pt x="67" y="478"/>
                        </a:cubicBezTo>
                        <a:cubicBezTo>
                          <a:pt x="22" y="428"/>
                          <a:pt x="0" y="362"/>
                          <a:pt x="0" y="282"/>
                        </a:cubicBezTo>
                        <a:cubicBezTo>
                          <a:pt x="0" y="196"/>
                          <a:pt x="23" y="128"/>
                          <a:pt x="70" y="77"/>
                        </a:cubicBezTo>
                        <a:cubicBezTo>
                          <a:pt x="118" y="26"/>
                          <a:pt x="183" y="0"/>
                          <a:pt x="265" y="0"/>
                        </a:cubicBezTo>
                        <a:cubicBezTo>
                          <a:pt x="339" y="0"/>
                          <a:pt x="398" y="25"/>
                          <a:pt x="444" y="75"/>
                        </a:cubicBezTo>
                        <a:cubicBezTo>
                          <a:pt x="490" y="124"/>
                          <a:pt x="513" y="189"/>
                          <a:pt x="513" y="269"/>
                        </a:cubicBezTo>
                        <a:cubicBezTo>
                          <a:pt x="513" y="303"/>
                          <a:pt x="510" y="334"/>
                          <a:pt x="502" y="364"/>
                        </a:cubicBezTo>
                        <a:cubicBezTo>
                          <a:pt x="495" y="393"/>
                          <a:pt x="484" y="420"/>
                          <a:pt x="470" y="444"/>
                        </a:cubicBezTo>
                        <a:cubicBezTo>
                          <a:pt x="455" y="467"/>
                          <a:pt x="437" y="488"/>
                          <a:pt x="415" y="504"/>
                        </a:cubicBezTo>
                        <a:cubicBezTo>
                          <a:pt x="393" y="521"/>
                          <a:pt x="367" y="533"/>
                          <a:pt x="337" y="540"/>
                        </a:cubicBezTo>
                        <a:cubicBezTo>
                          <a:pt x="350" y="552"/>
                          <a:pt x="362" y="564"/>
                          <a:pt x="374" y="573"/>
                        </a:cubicBezTo>
                        <a:cubicBezTo>
                          <a:pt x="385" y="583"/>
                          <a:pt x="397" y="591"/>
                          <a:pt x="408" y="598"/>
                        </a:cubicBezTo>
                        <a:cubicBezTo>
                          <a:pt x="420" y="604"/>
                          <a:pt x="431" y="609"/>
                          <a:pt x="444" y="613"/>
                        </a:cubicBezTo>
                        <a:cubicBezTo>
                          <a:pt x="456" y="616"/>
                          <a:pt x="470" y="618"/>
                          <a:pt x="485" y="618"/>
                        </a:cubicBezTo>
                        <a:cubicBezTo>
                          <a:pt x="489" y="618"/>
                          <a:pt x="493" y="618"/>
                          <a:pt x="498" y="617"/>
                        </a:cubicBezTo>
                        <a:cubicBezTo>
                          <a:pt x="503" y="617"/>
                          <a:pt x="507" y="616"/>
                          <a:pt x="512" y="615"/>
                        </a:cubicBezTo>
                        <a:cubicBezTo>
                          <a:pt x="517" y="615"/>
                          <a:pt x="521" y="614"/>
                          <a:pt x="526" y="613"/>
                        </a:cubicBezTo>
                        <a:cubicBezTo>
                          <a:pt x="530" y="611"/>
                          <a:pt x="534" y="610"/>
                          <a:pt x="538" y="609"/>
                        </a:cubicBezTo>
                        <a:cubicBezTo>
                          <a:pt x="538" y="688"/>
                          <a:pt x="538" y="688"/>
                          <a:pt x="538" y="688"/>
                        </a:cubicBezTo>
                        <a:cubicBezTo>
                          <a:pt x="534" y="689"/>
                          <a:pt x="529" y="690"/>
                          <a:pt x="523" y="691"/>
                        </a:cubicBezTo>
                        <a:cubicBezTo>
                          <a:pt x="518" y="692"/>
                          <a:pt x="512" y="693"/>
                          <a:pt x="507" y="694"/>
                        </a:cubicBezTo>
                        <a:cubicBezTo>
                          <a:pt x="501" y="695"/>
                          <a:pt x="496" y="695"/>
                          <a:pt x="491" y="696"/>
                        </a:cubicBezTo>
                        <a:cubicBezTo>
                          <a:pt x="485" y="696"/>
                          <a:pt x="480" y="696"/>
                          <a:pt x="476" y="696"/>
                        </a:cubicBezTo>
                        <a:cubicBezTo>
                          <a:pt x="450" y="696"/>
                          <a:pt x="427" y="692"/>
                          <a:pt x="406" y="685"/>
                        </a:cubicBezTo>
                        <a:cubicBezTo>
                          <a:pt x="386" y="678"/>
                          <a:pt x="366" y="667"/>
                          <a:pt x="349" y="654"/>
                        </a:cubicBezTo>
                        <a:cubicBezTo>
                          <a:pt x="331" y="641"/>
                          <a:pt x="313" y="626"/>
                          <a:pt x="297" y="609"/>
                        </a:cubicBezTo>
                        <a:cubicBezTo>
                          <a:pt x="280" y="591"/>
                          <a:pt x="263" y="573"/>
                          <a:pt x="244" y="553"/>
                        </a:cubicBezTo>
                        <a:close/>
                        <a:moveTo>
                          <a:pt x="258" y="79"/>
                        </a:moveTo>
                        <a:cubicBezTo>
                          <a:pt x="209" y="79"/>
                          <a:pt x="169" y="97"/>
                          <a:pt x="139" y="134"/>
                        </a:cubicBezTo>
                        <a:cubicBezTo>
                          <a:pt x="108" y="170"/>
                          <a:pt x="93" y="218"/>
                          <a:pt x="93" y="278"/>
                        </a:cubicBezTo>
                        <a:cubicBezTo>
                          <a:pt x="93" y="337"/>
                          <a:pt x="108" y="385"/>
                          <a:pt x="137" y="422"/>
                        </a:cubicBezTo>
                        <a:cubicBezTo>
                          <a:pt x="167" y="458"/>
                          <a:pt x="206" y="476"/>
                          <a:pt x="254" y="476"/>
                        </a:cubicBezTo>
                        <a:cubicBezTo>
                          <a:pt x="306" y="476"/>
                          <a:pt x="346" y="458"/>
                          <a:pt x="376" y="424"/>
                        </a:cubicBezTo>
                        <a:cubicBezTo>
                          <a:pt x="405" y="389"/>
                          <a:pt x="420" y="341"/>
                          <a:pt x="420" y="279"/>
                        </a:cubicBezTo>
                        <a:cubicBezTo>
                          <a:pt x="420" y="215"/>
                          <a:pt x="406" y="166"/>
                          <a:pt x="377" y="131"/>
                        </a:cubicBezTo>
                        <a:cubicBezTo>
                          <a:pt x="348" y="96"/>
                          <a:pt x="309" y="79"/>
                          <a:pt x="25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sp>
                <p:nvSpPr>
                  <p:cNvPr id="128" name="Freeform 41"/>
                  <p:cNvSpPr>
                    <a:spLocks/>
                  </p:cNvSpPr>
                  <p:nvPr/>
                </p:nvSpPr>
                <p:spPr bwMode="auto">
                  <a:xfrm>
                    <a:off x="9610532" y="3769500"/>
                    <a:ext cx="35231" cy="63860"/>
                  </a:xfrm>
                  <a:custGeom>
                    <a:avLst/>
                    <a:gdLst>
                      <a:gd name="T0" fmla="*/ 699 w 699"/>
                      <a:gd name="T1" fmla="*/ 1267 h 1267"/>
                      <a:gd name="T2" fmla="*/ 0 w 699"/>
                      <a:gd name="T3" fmla="*/ 1267 h 1267"/>
                      <a:gd name="T4" fmla="*/ 0 w 699"/>
                      <a:gd name="T5" fmla="*/ 0 h 1267"/>
                      <a:gd name="T6" fmla="*/ 208 w 699"/>
                      <a:gd name="T7" fmla="*/ 0 h 1267"/>
                      <a:gd name="T8" fmla="*/ 208 w 699"/>
                      <a:gd name="T9" fmla="*/ 1089 h 1267"/>
                      <a:gd name="T10" fmla="*/ 699 w 699"/>
                      <a:gd name="T11" fmla="*/ 1089 h 1267"/>
                      <a:gd name="T12" fmla="*/ 699 w 699"/>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699" h="1267">
                        <a:moveTo>
                          <a:pt x="699" y="1267"/>
                        </a:moveTo>
                        <a:lnTo>
                          <a:pt x="0" y="1267"/>
                        </a:lnTo>
                        <a:lnTo>
                          <a:pt x="0" y="0"/>
                        </a:lnTo>
                        <a:lnTo>
                          <a:pt x="208" y="0"/>
                        </a:lnTo>
                        <a:lnTo>
                          <a:pt x="208" y="1089"/>
                        </a:lnTo>
                        <a:lnTo>
                          <a:pt x="699" y="1089"/>
                        </a:lnTo>
                        <a:lnTo>
                          <a:pt x="699" y="1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26"/>
                    <a:endParaRPr lang="en-US" sz="1600">
                      <a:solidFill>
                        <a:prstClr val="black"/>
                      </a:solidFill>
                    </a:endParaRPr>
                  </a:p>
                </p:txBody>
              </p:sp>
            </p:grpSp>
          </p:grpSp>
        </p:grpSp>
      </p:grpSp>
      <p:grpSp>
        <p:nvGrpSpPr>
          <p:cNvPr id="12" name="Group 11"/>
          <p:cNvGrpSpPr/>
          <p:nvPr/>
        </p:nvGrpSpPr>
        <p:grpSpPr>
          <a:xfrm>
            <a:off x="706831" y="3497864"/>
            <a:ext cx="280808" cy="340334"/>
            <a:chOff x="758825" y="3948733"/>
            <a:chExt cx="208277" cy="252427"/>
          </a:xfrm>
          <a:solidFill>
            <a:schemeClr val="accent1"/>
          </a:solidFill>
        </p:grpSpPr>
        <p:sp>
          <p:nvSpPr>
            <p:cNvPr id="142" name="Freeform: Shape 141"/>
            <p:cNvSpPr/>
            <p:nvPr/>
          </p:nvSpPr>
          <p:spPr>
            <a:xfrm flipH="1">
              <a:off x="758825" y="3948733"/>
              <a:ext cx="152350" cy="222746"/>
            </a:xfrm>
            <a:custGeom>
              <a:avLst/>
              <a:gdLst>
                <a:gd name="connsiteX0" fmla="*/ 430288 w 430288"/>
                <a:gd name="connsiteY0" fmla="*/ 91941 h 629110"/>
                <a:gd name="connsiteX1" fmla="*/ 430288 w 430288"/>
                <a:gd name="connsiteY1" fmla="*/ 91941 h 629110"/>
                <a:gd name="connsiteX2" fmla="*/ 430288 w 430288"/>
                <a:gd name="connsiteY2" fmla="*/ 91941 h 629110"/>
                <a:gd name="connsiteX3" fmla="*/ 418649 w 430288"/>
                <a:gd name="connsiteY3" fmla="*/ 102136 h 629110"/>
                <a:gd name="connsiteX4" fmla="*/ 280821 w 430288"/>
                <a:gd name="connsiteY4" fmla="*/ 136114 h 629110"/>
                <a:gd name="connsiteX5" fmla="*/ 215144 w 430288"/>
                <a:gd name="connsiteY5" fmla="*/ 138814 h 629110"/>
                <a:gd name="connsiteX6" fmla="*/ 149468 w 430288"/>
                <a:gd name="connsiteY6" fmla="*/ 136114 h 629110"/>
                <a:gd name="connsiteX7" fmla="*/ 66643 w 430288"/>
                <a:gd name="connsiteY7" fmla="*/ 123213 h 629110"/>
                <a:gd name="connsiteX8" fmla="*/ 51750 w 430288"/>
                <a:gd name="connsiteY8" fmla="*/ 119115 h 629110"/>
                <a:gd name="connsiteX9" fmla="*/ 49888 w 430288"/>
                <a:gd name="connsiteY9" fmla="*/ 118603 h 629110"/>
                <a:gd name="connsiteX10" fmla="*/ 11640 w 430288"/>
                <a:gd name="connsiteY10" fmla="*/ 102136 h 629110"/>
                <a:gd name="connsiteX11" fmla="*/ 7823 w 430288"/>
                <a:gd name="connsiteY11" fmla="*/ 98793 h 629110"/>
                <a:gd name="connsiteX12" fmla="*/ 1 w 430288"/>
                <a:gd name="connsiteY12" fmla="*/ 91941 h 629110"/>
                <a:gd name="connsiteX13" fmla="*/ 1 w 430288"/>
                <a:gd name="connsiteY13" fmla="*/ 91941 h 629110"/>
                <a:gd name="connsiteX14" fmla="*/ 0 w 430288"/>
                <a:gd name="connsiteY14" fmla="*/ 91941 h 629110"/>
                <a:gd name="connsiteX15" fmla="*/ 0 w 430288"/>
                <a:gd name="connsiteY15" fmla="*/ 137967 h 629110"/>
                <a:gd name="connsiteX16" fmla="*/ 1 w 430288"/>
                <a:gd name="connsiteY16" fmla="*/ 137967 h 629110"/>
                <a:gd name="connsiteX17" fmla="*/ 1 w 430288"/>
                <a:gd name="connsiteY17" fmla="*/ 172941 h 629110"/>
                <a:gd name="connsiteX18" fmla="*/ 47764 w 430288"/>
                <a:gd name="connsiteY18" fmla="*/ 170903 h 629110"/>
                <a:gd name="connsiteX19" fmla="*/ 224906 w 430288"/>
                <a:gd name="connsiteY19" fmla="*/ 243681 h 629110"/>
                <a:gd name="connsiteX20" fmla="*/ 224906 w 430288"/>
                <a:gd name="connsiteY20" fmla="*/ 629110 h 629110"/>
                <a:gd name="connsiteX21" fmla="*/ 298881 w 430288"/>
                <a:gd name="connsiteY21" fmla="*/ 625425 h 629110"/>
                <a:gd name="connsiteX22" fmla="*/ 430288 w 430288"/>
                <a:gd name="connsiteY22" fmla="*/ 576499 h 629110"/>
                <a:gd name="connsiteX23" fmla="*/ 430288 w 430288"/>
                <a:gd name="connsiteY23" fmla="*/ 487239 h 629110"/>
                <a:gd name="connsiteX24" fmla="*/ 430288 w 430288"/>
                <a:gd name="connsiteY24" fmla="*/ 487239 h 629110"/>
                <a:gd name="connsiteX25" fmla="*/ 430288 w 430288"/>
                <a:gd name="connsiteY25" fmla="*/ 445240 h 629110"/>
                <a:gd name="connsiteX26" fmla="*/ 430288 w 430288"/>
                <a:gd name="connsiteY26" fmla="*/ 415183 h 629110"/>
                <a:gd name="connsiteX27" fmla="*/ 430288 w 430288"/>
                <a:gd name="connsiteY27" fmla="*/ 415183 h 629110"/>
                <a:gd name="connsiteX28" fmla="*/ 430288 w 430288"/>
                <a:gd name="connsiteY28" fmla="*/ 412152 h 629110"/>
                <a:gd name="connsiteX29" fmla="*/ 430288 w 430288"/>
                <a:gd name="connsiteY29" fmla="*/ 412153 h 629110"/>
                <a:gd name="connsiteX30" fmla="*/ 430288 w 430288"/>
                <a:gd name="connsiteY30" fmla="*/ 382626 h 629110"/>
                <a:gd name="connsiteX31" fmla="*/ 430288 w 430288"/>
                <a:gd name="connsiteY31" fmla="*/ 334182 h 629110"/>
                <a:gd name="connsiteX32" fmla="*/ 430288 w 430288"/>
                <a:gd name="connsiteY32" fmla="*/ 334182 h 629110"/>
                <a:gd name="connsiteX33" fmla="*/ 430288 w 430288"/>
                <a:gd name="connsiteY33" fmla="*/ 285813 h 629110"/>
                <a:gd name="connsiteX34" fmla="*/ 430288 w 430288"/>
                <a:gd name="connsiteY34" fmla="*/ 251367 h 629110"/>
                <a:gd name="connsiteX35" fmla="*/ 430288 w 430288"/>
                <a:gd name="connsiteY35" fmla="*/ 137967 h 629110"/>
                <a:gd name="connsiteX36" fmla="*/ 430288 w 430288"/>
                <a:gd name="connsiteY36" fmla="*/ 137967 h 629110"/>
                <a:gd name="connsiteX37" fmla="*/ 430288 w 430288"/>
                <a:gd name="connsiteY37" fmla="*/ 91941 h 629110"/>
                <a:gd name="connsiteX38" fmla="*/ 215145 w 430288"/>
                <a:gd name="connsiteY38" fmla="*/ 0 h 629110"/>
                <a:gd name="connsiteX39" fmla="*/ 215144 w 430288"/>
                <a:gd name="connsiteY39" fmla="*/ 0 h 629110"/>
                <a:gd name="connsiteX40" fmla="*/ 0 w 430288"/>
                <a:gd name="connsiteY40" fmla="*/ 60054 h 629110"/>
                <a:gd name="connsiteX41" fmla="*/ 215144 w 430288"/>
                <a:gd name="connsiteY41" fmla="*/ 120108 h 629110"/>
                <a:gd name="connsiteX42" fmla="*/ 215145 w 430288"/>
                <a:gd name="connsiteY42" fmla="*/ 120108 h 629110"/>
                <a:gd name="connsiteX43" fmla="*/ 430288 w 430288"/>
                <a:gd name="connsiteY43" fmla="*/ 60054 h 629110"/>
                <a:gd name="connsiteX44" fmla="*/ 215145 w 430288"/>
                <a:gd name="connsiteY44" fmla="*/ 0 h 62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0288" h="629110">
                  <a:moveTo>
                    <a:pt x="430288" y="91941"/>
                  </a:moveTo>
                  <a:lnTo>
                    <a:pt x="430288" y="91941"/>
                  </a:lnTo>
                  <a:lnTo>
                    <a:pt x="430288" y="91941"/>
                  </a:lnTo>
                  <a:lnTo>
                    <a:pt x="418649" y="102136"/>
                  </a:lnTo>
                  <a:cubicBezTo>
                    <a:pt x="393502" y="118301"/>
                    <a:pt x="343064" y="130850"/>
                    <a:pt x="280821" y="136114"/>
                  </a:cubicBezTo>
                  <a:lnTo>
                    <a:pt x="215144" y="138814"/>
                  </a:lnTo>
                  <a:lnTo>
                    <a:pt x="149468" y="136114"/>
                  </a:lnTo>
                  <a:cubicBezTo>
                    <a:pt x="118346" y="133482"/>
                    <a:pt x="90176" y="129029"/>
                    <a:pt x="66643" y="123213"/>
                  </a:cubicBezTo>
                  <a:lnTo>
                    <a:pt x="51750" y="119115"/>
                  </a:lnTo>
                  <a:lnTo>
                    <a:pt x="49888" y="118603"/>
                  </a:lnTo>
                  <a:cubicBezTo>
                    <a:pt x="34056" y="113751"/>
                    <a:pt x="21070" y="108198"/>
                    <a:pt x="11640" y="102136"/>
                  </a:cubicBezTo>
                  <a:lnTo>
                    <a:pt x="7823" y="98793"/>
                  </a:lnTo>
                  <a:lnTo>
                    <a:pt x="1" y="91941"/>
                  </a:lnTo>
                  <a:lnTo>
                    <a:pt x="1" y="91941"/>
                  </a:lnTo>
                  <a:lnTo>
                    <a:pt x="0" y="91941"/>
                  </a:lnTo>
                  <a:lnTo>
                    <a:pt x="0" y="137967"/>
                  </a:lnTo>
                  <a:lnTo>
                    <a:pt x="1" y="137967"/>
                  </a:lnTo>
                  <a:lnTo>
                    <a:pt x="1" y="172941"/>
                  </a:lnTo>
                  <a:lnTo>
                    <a:pt x="47764" y="170903"/>
                  </a:lnTo>
                  <a:cubicBezTo>
                    <a:pt x="136948" y="172392"/>
                    <a:pt x="223120" y="191294"/>
                    <a:pt x="224906" y="243681"/>
                  </a:cubicBezTo>
                  <a:lnTo>
                    <a:pt x="224906" y="629110"/>
                  </a:lnTo>
                  <a:lnTo>
                    <a:pt x="298881" y="625425"/>
                  </a:lnTo>
                  <a:cubicBezTo>
                    <a:pt x="376096" y="617367"/>
                    <a:pt x="430288" y="598500"/>
                    <a:pt x="430288" y="576499"/>
                  </a:cubicBezTo>
                  <a:lnTo>
                    <a:pt x="430288" y="487239"/>
                  </a:lnTo>
                  <a:lnTo>
                    <a:pt x="430288" y="487239"/>
                  </a:lnTo>
                  <a:lnTo>
                    <a:pt x="430288" y="445240"/>
                  </a:lnTo>
                  <a:lnTo>
                    <a:pt x="430288" y="415183"/>
                  </a:lnTo>
                  <a:lnTo>
                    <a:pt x="430288" y="415183"/>
                  </a:lnTo>
                  <a:lnTo>
                    <a:pt x="430288" y="412152"/>
                  </a:lnTo>
                  <a:lnTo>
                    <a:pt x="430288" y="412153"/>
                  </a:lnTo>
                  <a:lnTo>
                    <a:pt x="430288" y="382626"/>
                  </a:lnTo>
                  <a:lnTo>
                    <a:pt x="430288" y="334182"/>
                  </a:lnTo>
                  <a:lnTo>
                    <a:pt x="430288" y="334182"/>
                  </a:lnTo>
                  <a:lnTo>
                    <a:pt x="430288" y="285813"/>
                  </a:lnTo>
                  <a:lnTo>
                    <a:pt x="430288" y="251367"/>
                  </a:lnTo>
                  <a:lnTo>
                    <a:pt x="430288" y="137967"/>
                  </a:lnTo>
                  <a:lnTo>
                    <a:pt x="430288" y="137967"/>
                  </a:lnTo>
                  <a:lnTo>
                    <a:pt x="430288" y="91941"/>
                  </a:lnTo>
                  <a:close/>
                  <a:moveTo>
                    <a:pt x="215145" y="0"/>
                  </a:moveTo>
                  <a:lnTo>
                    <a:pt x="215144" y="0"/>
                  </a:lnTo>
                  <a:cubicBezTo>
                    <a:pt x="96323" y="0"/>
                    <a:pt x="0" y="26887"/>
                    <a:pt x="0" y="60054"/>
                  </a:cubicBezTo>
                  <a:cubicBezTo>
                    <a:pt x="0" y="93221"/>
                    <a:pt x="96323" y="120108"/>
                    <a:pt x="215144" y="120108"/>
                  </a:cubicBezTo>
                  <a:lnTo>
                    <a:pt x="215145" y="120108"/>
                  </a:lnTo>
                  <a:cubicBezTo>
                    <a:pt x="333965" y="120108"/>
                    <a:pt x="430288" y="93221"/>
                    <a:pt x="430288" y="60054"/>
                  </a:cubicBezTo>
                  <a:cubicBezTo>
                    <a:pt x="430288" y="26887"/>
                    <a:pt x="333965" y="0"/>
                    <a:pt x="21514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sp>
          <p:nvSpPr>
            <p:cNvPr id="143" name="Freeform: Shape 142"/>
            <p:cNvSpPr/>
            <p:nvPr/>
          </p:nvSpPr>
          <p:spPr>
            <a:xfrm flipH="1">
              <a:off x="839876" y="4015004"/>
              <a:ext cx="127226" cy="186156"/>
            </a:xfrm>
            <a:custGeom>
              <a:avLst/>
              <a:gdLst>
                <a:gd name="connsiteX0" fmla="*/ 50426 w 127226"/>
                <a:gd name="connsiteY0" fmla="*/ 50489 h 186156"/>
                <a:gd name="connsiteX1" fmla="*/ 92841 w 127226"/>
                <a:gd name="connsiteY1" fmla="*/ 113567 h 186156"/>
                <a:gd name="connsiteX2" fmla="*/ 65924 w 127226"/>
                <a:gd name="connsiteY2" fmla="*/ 113839 h 186156"/>
                <a:gd name="connsiteX3" fmla="*/ 77615 w 127226"/>
                <a:gd name="connsiteY3" fmla="*/ 168488 h 186156"/>
                <a:gd name="connsiteX4" fmla="*/ 34385 w 127226"/>
                <a:gd name="connsiteY4" fmla="*/ 97526 h 186156"/>
                <a:gd name="connsiteX5" fmla="*/ 60758 w 127226"/>
                <a:gd name="connsiteY5" fmla="*/ 97526 h 186156"/>
                <a:gd name="connsiteX6" fmla="*/ 127226 w 127226"/>
                <a:gd name="connsiteY6" fmla="*/ 27185 h 186156"/>
                <a:gd name="connsiteX7" fmla="*/ 127226 w 127226"/>
                <a:gd name="connsiteY7" fmla="*/ 27185 h 186156"/>
                <a:gd name="connsiteX8" fmla="*/ 127226 w 127226"/>
                <a:gd name="connsiteY8" fmla="*/ 27185 h 186156"/>
                <a:gd name="connsiteX9" fmla="*/ 123785 w 127226"/>
                <a:gd name="connsiteY9" fmla="*/ 30199 h 186156"/>
                <a:gd name="connsiteX10" fmla="*/ 83032 w 127226"/>
                <a:gd name="connsiteY10" fmla="*/ 40246 h 186156"/>
                <a:gd name="connsiteX11" fmla="*/ 63613 w 127226"/>
                <a:gd name="connsiteY11" fmla="*/ 41044 h 186156"/>
                <a:gd name="connsiteX12" fmla="*/ 44194 w 127226"/>
                <a:gd name="connsiteY12" fmla="*/ 40246 h 186156"/>
                <a:gd name="connsiteX13" fmla="*/ 19705 w 127226"/>
                <a:gd name="connsiteY13" fmla="*/ 36431 h 186156"/>
                <a:gd name="connsiteX14" fmla="*/ 15301 w 127226"/>
                <a:gd name="connsiteY14" fmla="*/ 35219 h 186156"/>
                <a:gd name="connsiteX15" fmla="*/ 14751 w 127226"/>
                <a:gd name="connsiteY15" fmla="*/ 35068 h 186156"/>
                <a:gd name="connsiteX16" fmla="*/ 3442 w 127226"/>
                <a:gd name="connsiteY16" fmla="*/ 30199 h 186156"/>
                <a:gd name="connsiteX17" fmla="*/ 2313 w 127226"/>
                <a:gd name="connsiteY17" fmla="*/ 29211 h 186156"/>
                <a:gd name="connsiteX18" fmla="*/ 0 w 127226"/>
                <a:gd name="connsiteY18" fmla="*/ 27185 h 186156"/>
                <a:gd name="connsiteX19" fmla="*/ 0 w 127226"/>
                <a:gd name="connsiteY19" fmla="*/ 27185 h 186156"/>
                <a:gd name="connsiteX20" fmla="*/ 0 w 127226"/>
                <a:gd name="connsiteY20" fmla="*/ 27185 h 186156"/>
                <a:gd name="connsiteX21" fmla="*/ 0 w 127226"/>
                <a:gd name="connsiteY21" fmla="*/ 40794 h 186156"/>
                <a:gd name="connsiteX22" fmla="*/ 0 w 127226"/>
                <a:gd name="connsiteY22" fmla="*/ 40794 h 186156"/>
                <a:gd name="connsiteX23" fmla="*/ 0 w 127226"/>
                <a:gd name="connsiteY23" fmla="*/ 74323 h 186156"/>
                <a:gd name="connsiteX24" fmla="*/ 0 w 127226"/>
                <a:gd name="connsiteY24" fmla="*/ 84508 h 186156"/>
                <a:gd name="connsiteX25" fmla="*/ 0 w 127226"/>
                <a:gd name="connsiteY25" fmla="*/ 98809 h 186156"/>
                <a:gd name="connsiteX26" fmla="*/ 0 w 127226"/>
                <a:gd name="connsiteY26" fmla="*/ 98809 h 186156"/>
                <a:gd name="connsiteX27" fmla="*/ 0 w 127226"/>
                <a:gd name="connsiteY27" fmla="*/ 113133 h 186156"/>
                <a:gd name="connsiteX28" fmla="*/ 0 w 127226"/>
                <a:gd name="connsiteY28" fmla="*/ 121864 h 186156"/>
                <a:gd name="connsiteX29" fmla="*/ 0 w 127226"/>
                <a:gd name="connsiteY29" fmla="*/ 121863 h 186156"/>
                <a:gd name="connsiteX30" fmla="*/ 0 w 127226"/>
                <a:gd name="connsiteY30" fmla="*/ 122760 h 186156"/>
                <a:gd name="connsiteX31" fmla="*/ 0 w 127226"/>
                <a:gd name="connsiteY31" fmla="*/ 122760 h 186156"/>
                <a:gd name="connsiteX32" fmla="*/ 0 w 127226"/>
                <a:gd name="connsiteY32" fmla="*/ 131646 h 186156"/>
                <a:gd name="connsiteX33" fmla="*/ 0 w 127226"/>
                <a:gd name="connsiteY33" fmla="*/ 144065 h 186156"/>
                <a:gd name="connsiteX34" fmla="*/ 0 w 127226"/>
                <a:gd name="connsiteY34" fmla="*/ 144065 h 186156"/>
                <a:gd name="connsiteX35" fmla="*/ 0 w 127226"/>
                <a:gd name="connsiteY35" fmla="*/ 170457 h 186156"/>
                <a:gd name="connsiteX36" fmla="*/ 63613 w 127226"/>
                <a:gd name="connsiteY36" fmla="*/ 186156 h 186156"/>
                <a:gd name="connsiteX37" fmla="*/ 63613 w 127226"/>
                <a:gd name="connsiteY37" fmla="*/ 186156 h 186156"/>
                <a:gd name="connsiteX38" fmla="*/ 127226 w 127226"/>
                <a:gd name="connsiteY38" fmla="*/ 170457 h 186156"/>
                <a:gd name="connsiteX39" fmla="*/ 127226 w 127226"/>
                <a:gd name="connsiteY39" fmla="*/ 144065 h 186156"/>
                <a:gd name="connsiteX40" fmla="*/ 127226 w 127226"/>
                <a:gd name="connsiteY40" fmla="*/ 144065 h 186156"/>
                <a:gd name="connsiteX41" fmla="*/ 127226 w 127226"/>
                <a:gd name="connsiteY41" fmla="*/ 131646 h 186156"/>
                <a:gd name="connsiteX42" fmla="*/ 127226 w 127226"/>
                <a:gd name="connsiteY42" fmla="*/ 122760 h 186156"/>
                <a:gd name="connsiteX43" fmla="*/ 127226 w 127226"/>
                <a:gd name="connsiteY43" fmla="*/ 122760 h 186156"/>
                <a:gd name="connsiteX44" fmla="*/ 127226 w 127226"/>
                <a:gd name="connsiteY44" fmla="*/ 121863 h 186156"/>
                <a:gd name="connsiteX45" fmla="*/ 127226 w 127226"/>
                <a:gd name="connsiteY45" fmla="*/ 121864 h 186156"/>
                <a:gd name="connsiteX46" fmla="*/ 127226 w 127226"/>
                <a:gd name="connsiteY46" fmla="*/ 113133 h 186156"/>
                <a:gd name="connsiteX47" fmla="*/ 127226 w 127226"/>
                <a:gd name="connsiteY47" fmla="*/ 98809 h 186156"/>
                <a:gd name="connsiteX48" fmla="*/ 127226 w 127226"/>
                <a:gd name="connsiteY48" fmla="*/ 98809 h 186156"/>
                <a:gd name="connsiteX49" fmla="*/ 127226 w 127226"/>
                <a:gd name="connsiteY49" fmla="*/ 84508 h 186156"/>
                <a:gd name="connsiteX50" fmla="*/ 127226 w 127226"/>
                <a:gd name="connsiteY50" fmla="*/ 74323 h 186156"/>
                <a:gd name="connsiteX51" fmla="*/ 127226 w 127226"/>
                <a:gd name="connsiteY51" fmla="*/ 40794 h 186156"/>
                <a:gd name="connsiteX52" fmla="*/ 127226 w 127226"/>
                <a:gd name="connsiteY52" fmla="*/ 40794 h 186156"/>
                <a:gd name="connsiteX53" fmla="*/ 63613 w 127226"/>
                <a:gd name="connsiteY53" fmla="*/ 0 h 186156"/>
                <a:gd name="connsiteX54" fmla="*/ 63613 w 127226"/>
                <a:gd name="connsiteY54" fmla="*/ 0 h 186156"/>
                <a:gd name="connsiteX55" fmla="*/ 0 w 127226"/>
                <a:gd name="connsiteY55" fmla="*/ 17757 h 186156"/>
                <a:gd name="connsiteX56" fmla="*/ 63613 w 127226"/>
                <a:gd name="connsiteY56" fmla="*/ 35513 h 186156"/>
                <a:gd name="connsiteX57" fmla="*/ 63613 w 127226"/>
                <a:gd name="connsiteY57" fmla="*/ 35513 h 186156"/>
                <a:gd name="connsiteX58" fmla="*/ 127226 w 127226"/>
                <a:gd name="connsiteY58" fmla="*/ 17757 h 186156"/>
                <a:gd name="connsiteX59" fmla="*/ 63613 w 127226"/>
                <a:gd name="connsiteY59" fmla="*/ 0 h 18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27226" h="186156">
                  <a:moveTo>
                    <a:pt x="50426" y="50489"/>
                  </a:moveTo>
                  <a:lnTo>
                    <a:pt x="92841" y="113567"/>
                  </a:lnTo>
                  <a:lnTo>
                    <a:pt x="65924" y="113839"/>
                  </a:lnTo>
                  <a:lnTo>
                    <a:pt x="77615" y="168488"/>
                  </a:lnTo>
                  <a:lnTo>
                    <a:pt x="34385" y="97526"/>
                  </a:lnTo>
                  <a:lnTo>
                    <a:pt x="60758" y="97526"/>
                  </a:lnTo>
                  <a:close/>
                  <a:moveTo>
                    <a:pt x="127226" y="27185"/>
                  </a:moveTo>
                  <a:lnTo>
                    <a:pt x="127226" y="27185"/>
                  </a:lnTo>
                  <a:lnTo>
                    <a:pt x="127226" y="27185"/>
                  </a:lnTo>
                  <a:lnTo>
                    <a:pt x="123785" y="30199"/>
                  </a:lnTo>
                  <a:cubicBezTo>
                    <a:pt x="116349" y="34979"/>
                    <a:pt x="101436" y="38689"/>
                    <a:pt x="83032" y="40246"/>
                  </a:cubicBezTo>
                  <a:lnTo>
                    <a:pt x="63613" y="41044"/>
                  </a:lnTo>
                  <a:lnTo>
                    <a:pt x="44194" y="40246"/>
                  </a:lnTo>
                  <a:cubicBezTo>
                    <a:pt x="34992" y="39467"/>
                    <a:pt x="26663" y="38151"/>
                    <a:pt x="19705" y="36431"/>
                  </a:cubicBezTo>
                  <a:lnTo>
                    <a:pt x="15301" y="35219"/>
                  </a:lnTo>
                  <a:lnTo>
                    <a:pt x="14751" y="35068"/>
                  </a:lnTo>
                  <a:cubicBezTo>
                    <a:pt x="10070" y="33634"/>
                    <a:pt x="6230" y="31991"/>
                    <a:pt x="3442" y="30199"/>
                  </a:cubicBezTo>
                  <a:lnTo>
                    <a:pt x="2313" y="29211"/>
                  </a:lnTo>
                  <a:lnTo>
                    <a:pt x="0" y="27185"/>
                  </a:lnTo>
                  <a:lnTo>
                    <a:pt x="0" y="27185"/>
                  </a:lnTo>
                  <a:lnTo>
                    <a:pt x="0" y="27185"/>
                  </a:lnTo>
                  <a:lnTo>
                    <a:pt x="0" y="40794"/>
                  </a:lnTo>
                  <a:lnTo>
                    <a:pt x="0" y="40794"/>
                  </a:lnTo>
                  <a:lnTo>
                    <a:pt x="0" y="74323"/>
                  </a:lnTo>
                  <a:lnTo>
                    <a:pt x="0" y="84508"/>
                  </a:lnTo>
                  <a:lnTo>
                    <a:pt x="0" y="98809"/>
                  </a:lnTo>
                  <a:lnTo>
                    <a:pt x="0" y="98809"/>
                  </a:lnTo>
                  <a:lnTo>
                    <a:pt x="0" y="113133"/>
                  </a:lnTo>
                  <a:lnTo>
                    <a:pt x="0" y="121864"/>
                  </a:lnTo>
                  <a:lnTo>
                    <a:pt x="0" y="121863"/>
                  </a:lnTo>
                  <a:lnTo>
                    <a:pt x="0" y="122760"/>
                  </a:lnTo>
                  <a:lnTo>
                    <a:pt x="0" y="122760"/>
                  </a:lnTo>
                  <a:lnTo>
                    <a:pt x="0" y="131646"/>
                  </a:lnTo>
                  <a:lnTo>
                    <a:pt x="0" y="144065"/>
                  </a:lnTo>
                  <a:lnTo>
                    <a:pt x="0" y="144065"/>
                  </a:lnTo>
                  <a:lnTo>
                    <a:pt x="0" y="170457"/>
                  </a:lnTo>
                  <a:cubicBezTo>
                    <a:pt x="0" y="179130"/>
                    <a:pt x="28486" y="186156"/>
                    <a:pt x="63613" y="186156"/>
                  </a:cubicBezTo>
                  <a:lnTo>
                    <a:pt x="63613" y="186156"/>
                  </a:lnTo>
                  <a:cubicBezTo>
                    <a:pt x="98740" y="186156"/>
                    <a:pt x="127226" y="179130"/>
                    <a:pt x="127226" y="170457"/>
                  </a:cubicBezTo>
                  <a:lnTo>
                    <a:pt x="127226" y="144065"/>
                  </a:lnTo>
                  <a:lnTo>
                    <a:pt x="127226" y="144065"/>
                  </a:lnTo>
                  <a:lnTo>
                    <a:pt x="127226" y="131646"/>
                  </a:lnTo>
                  <a:lnTo>
                    <a:pt x="127226" y="122760"/>
                  </a:lnTo>
                  <a:lnTo>
                    <a:pt x="127226" y="122760"/>
                  </a:lnTo>
                  <a:lnTo>
                    <a:pt x="127226" y="121863"/>
                  </a:lnTo>
                  <a:lnTo>
                    <a:pt x="127226" y="121864"/>
                  </a:lnTo>
                  <a:lnTo>
                    <a:pt x="127226" y="113133"/>
                  </a:lnTo>
                  <a:lnTo>
                    <a:pt x="127226" y="98809"/>
                  </a:lnTo>
                  <a:lnTo>
                    <a:pt x="127226" y="98809"/>
                  </a:lnTo>
                  <a:lnTo>
                    <a:pt x="127226" y="84508"/>
                  </a:lnTo>
                  <a:lnTo>
                    <a:pt x="127226" y="74323"/>
                  </a:lnTo>
                  <a:lnTo>
                    <a:pt x="127226" y="40794"/>
                  </a:lnTo>
                  <a:lnTo>
                    <a:pt x="127226" y="40794"/>
                  </a:lnTo>
                  <a:close/>
                  <a:moveTo>
                    <a:pt x="63613" y="0"/>
                  </a:moveTo>
                  <a:lnTo>
                    <a:pt x="63613" y="0"/>
                  </a:lnTo>
                  <a:cubicBezTo>
                    <a:pt x="28480" y="0"/>
                    <a:pt x="0" y="7950"/>
                    <a:pt x="0" y="17757"/>
                  </a:cubicBezTo>
                  <a:cubicBezTo>
                    <a:pt x="0" y="27563"/>
                    <a:pt x="28480" y="35513"/>
                    <a:pt x="63613" y="35513"/>
                  </a:cubicBezTo>
                  <a:lnTo>
                    <a:pt x="63613" y="35513"/>
                  </a:lnTo>
                  <a:cubicBezTo>
                    <a:pt x="98746" y="35513"/>
                    <a:pt x="127226" y="27563"/>
                    <a:pt x="127226" y="17757"/>
                  </a:cubicBezTo>
                  <a:cubicBezTo>
                    <a:pt x="127226" y="7950"/>
                    <a:pt x="98746" y="0"/>
                    <a:pt x="636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sp>
        <p:nvSpPr>
          <p:cNvPr id="157" name="Freeform: Shape 156"/>
          <p:cNvSpPr/>
          <p:nvPr/>
        </p:nvSpPr>
        <p:spPr bwMode="auto">
          <a:xfrm>
            <a:off x="685851" y="5905783"/>
            <a:ext cx="322766" cy="278246"/>
          </a:xfrm>
          <a:custGeom>
            <a:avLst/>
            <a:gdLst>
              <a:gd name="connsiteX0" fmla="*/ 742592 w 1196533"/>
              <a:gd name="connsiteY0" fmla="*/ 600242 h 1031492"/>
              <a:gd name="connsiteX1" fmla="*/ 742592 w 1196533"/>
              <a:gd name="connsiteY1" fmla="*/ 759722 h 1031492"/>
              <a:gd name="connsiteX2" fmla="*/ 902072 w 1196533"/>
              <a:gd name="connsiteY2" fmla="*/ 759722 h 1031492"/>
              <a:gd name="connsiteX3" fmla="*/ 902072 w 1196533"/>
              <a:gd name="connsiteY3" fmla="*/ 600242 h 1031492"/>
              <a:gd name="connsiteX4" fmla="*/ 544804 w 1196533"/>
              <a:gd name="connsiteY4" fmla="*/ 600242 h 1031492"/>
              <a:gd name="connsiteX5" fmla="*/ 544804 w 1196533"/>
              <a:gd name="connsiteY5" fmla="*/ 759722 h 1031492"/>
              <a:gd name="connsiteX6" fmla="*/ 704284 w 1196533"/>
              <a:gd name="connsiteY6" fmla="*/ 759722 h 1031492"/>
              <a:gd name="connsiteX7" fmla="*/ 704284 w 1196533"/>
              <a:gd name="connsiteY7" fmla="*/ 600242 h 1031492"/>
              <a:gd name="connsiteX8" fmla="*/ 347017 w 1196533"/>
              <a:gd name="connsiteY8" fmla="*/ 600242 h 1031492"/>
              <a:gd name="connsiteX9" fmla="*/ 347017 w 1196533"/>
              <a:gd name="connsiteY9" fmla="*/ 759722 h 1031492"/>
              <a:gd name="connsiteX10" fmla="*/ 506497 w 1196533"/>
              <a:gd name="connsiteY10" fmla="*/ 759722 h 1031492"/>
              <a:gd name="connsiteX11" fmla="*/ 506497 w 1196533"/>
              <a:gd name="connsiteY11" fmla="*/ 600242 h 1031492"/>
              <a:gd name="connsiteX12" fmla="*/ 742592 w 1196533"/>
              <a:gd name="connsiteY12" fmla="*/ 401709 h 1031492"/>
              <a:gd name="connsiteX13" fmla="*/ 742592 w 1196533"/>
              <a:gd name="connsiteY13" fmla="*/ 561189 h 1031492"/>
              <a:gd name="connsiteX14" fmla="*/ 902072 w 1196533"/>
              <a:gd name="connsiteY14" fmla="*/ 561189 h 1031492"/>
              <a:gd name="connsiteX15" fmla="*/ 902072 w 1196533"/>
              <a:gd name="connsiteY15" fmla="*/ 401709 h 1031492"/>
              <a:gd name="connsiteX16" fmla="*/ 544804 w 1196533"/>
              <a:gd name="connsiteY16" fmla="*/ 401709 h 1031492"/>
              <a:gd name="connsiteX17" fmla="*/ 544804 w 1196533"/>
              <a:gd name="connsiteY17" fmla="*/ 561189 h 1031492"/>
              <a:gd name="connsiteX18" fmla="*/ 704284 w 1196533"/>
              <a:gd name="connsiteY18" fmla="*/ 561189 h 1031492"/>
              <a:gd name="connsiteX19" fmla="*/ 704284 w 1196533"/>
              <a:gd name="connsiteY19" fmla="*/ 401709 h 1031492"/>
              <a:gd name="connsiteX20" fmla="*/ 347017 w 1196533"/>
              <a:gd name="connsiteY20" fmla="*/ 401709 h 1031492"/>
              <a:gd name="connsiteX21" fmla="*/ 347017 w 1196533"/>
              <a:gd name="connsiteY21" fmla="*/ 561189 h 1031492"/>
              <a:gd name="connsiteX22" fmla="*/ 506497 w 1196533"/>
              <a:gd name="connsiteY22" fmla="*/ 561189 h 1031492"/>
              <a:gd name="connsiteX23" fmla="*/ 506497 w 1196533"/>
              <a:gd name="connsiteY23" fmla="*/ 401709 h 1031492"/>
              <a:gd name="connsiteX24" fmla="*/ 742592 w 1196533"/>
              <a:gd name="connsiteY24" fmla="*/ 203176 h 1031492"/>
              <a:gd name="connsiteX25" fmla="*/ 742592 w 1196533"/>
              <a:gd name="connsiteY25" fmla="*/ 362656 h 1031492"/>
              <a:gd name="connsiteX26" fmla="*/ 902072 w 1196533"/>
              <a:gd name="connsiteY26" fmla="*/ 362656 h 1031492"/>
              <a:gd name="connsiteX27" fmla="*/ 902072 w 1196533"/>
              <a:gd name="connsiteY27" fmla="*/ 203176 h 1031492"/>
              <a:gd name="connsiteX28" fmla="*/ 544804 w 1196533"/>
              <a:gd name="connsiteY28" fmla="*/ 203176 h 1031492"/>
              <a:gd name="connsiteX29" fmla="*/ 544804 w 1196533"/>
              <a:gd name="connsiteY29" fmla="*/ 362656 h 1031492"/>
              <a:gd name="connsiteX30" fmla="*/ 704284 w 1196533"/>
              <a:gd name="connsiteY30" fmla="*/ 362656 h 1031492"/>
              <a:gd name="connsiteX31" fmla="*/ 704284 w 1196533"/>
              <a:gd name="connsiteY31" fmla="*/ 203176 h 1031492"/>
              <a:gd name="connsiteX32" fmla="*/ 347017 w 1196533"/>
              <a:gd name="connsiteY32" fmla="*/ 203176 h 1031492"/>
              <a:gd name="connsiteX33" fmla="*/ 347017 w 1196533"/>
              <a:gd name="connsiteY33" fmla="*/ 362656 h 1031492"/>
              <a:gd name="connsiteX34" fmla="*/ 506497 w 1196533"/>
              <a:gd name="connsiteY34" fmla="*/ 362656 h 1031492"/>
              <a:gd name="connsiteX35" fmla="*/ 506497 w 1196533"/>
              <a:gd name="connsiteY35" fmla="*/ 203176 h 1031492"/>
              <a:gd name="connsiteX36" fmla="*/ 269768 w 1196533"/>
              <a:gd name="connsiteY36" fmla="*/ 201743 h 1031492"/>
              <a:gd name="connsiteX37" fmla="*/ 269768 w 1196533"/>
              <a:gd name="connsiteY37" fmla="*/ 833621 h 1031492"/>
              <a:gd name="connsiteX38" fmla="*/ 294887 w 1196533"/>
              <a:gd name="connsiteY38" fmla="*/ 833621 h 1031492"/>
              <a:gd name="connsiteX39" fmla="*/ 309892 w 1196533"/>
              <a:gd name="connsiteY39" fmla="*/ 833621 h 1031492"/>
              <a:gd name="connsiteX40" fmla="*/ 926765 w 1196533"/>
              <a:gd name="connsiteY40" fmla="*/ 833621 h 1031492"/>
              <a:gd name="connsiteX41" fmla="*/ 926765 w 1196533"/>
              <a:gd name="connsiteY41" fmla="*/ 793497 h 1031492"/>
              <a:gd name="connsiteX42" fmla="*/ 309892 w 1196533"/>
              <a:gd name="connsiteY42" fmla="*/ 793497 h 1031492"/>
              <a:gd name="connsiteX43" fmla="*/ 309892 w 1196533"/>
              <a:gd name="connsiteY43" fmla="*/ 201743 h 1031492"/>
              <a:gd name="connsiteX44" fmla="*/ 257873 w 1196533"/>
              <a:gd name="connsiteY44" fmla="*/ 0 h 1031492"/>
              <a:gd name="connsiteX45" fmla="*/ 938660 w 1196533"/>
              <a:gd name="connsiteY45" fmla="*/ 0 h 1031492"/>
              <a:gd name="connsiteX46" fmla="*/ 1196533 w 1196533"/>
              <a:gd name="connsiteY46" fmla="*/ 515746 h 1031492"/>
              <a:gd name="connsiteX47" fmla="*/ 938660 w 1196533"/>
              <a:gd name="connsiteY47" fmla="*/ 1031492 h 1031492"/>
              <a:gd name="connsiteX48" fmla="*/ 257873 w 1196533"/>
              <a:gd name="connsiteY48" fmla="*/ 1031492 h 1031492"/>
              <a:gd name="connsiteX49" fmla="*/ 0 w 1196533"/>
              <a:gd name="connsiteY49" fmla="*/ 515746 h 1031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96533" h="1031492">
                <a:moveTo>
                  <a:pt x="742592" y="600242"/>
                </a:moveTo>
                <a:lnTo>
                  <a:pt x="742592" y="759722"/>
                </a:lnTo>
                <a:lnTo>
                  <a:pt x="902072" y="759722"/>
                </a:lnTo>
                <a:lnTo>
                  <a:pt x="902072" y="600242"/>
                </a:lnTo>
                <a:close/>
                <a:moveTo>
                  <a:pt x="544804" y="600242"/>
                </a:moveTo>
                <a:lnTo>
                  <a:pt x="544804" y="759722"/>
                </a:lnTo>
                <a:lnTo>
                  <a:pt x="704284" y="759722"/>
                </a:lnTo>
                <a:lnTo>
                  <a:pt x="704284" y="600242"/>
                </a:lnTo>
                <a:close/>
                <a:moveTo>
                  <a:pt x="347017" y="600242"/>
                </a:moveTo>
                <a:lnTo>
                  <a:pt x="347017" y="759722"/>
                </a:lnTo>
                <a:lnTo>
                  <a:pt x="506497" y="759722"/>
                </a:lnTo>
                <a:lnTo>
                  <a:pt x="506497" y="600242"/>
                </a:lnTo>
                <a:close/>
                <a:moveTo>
                  <a:pt x="742592" y="401709"/>
                </a:moveTo>
                <a:lnTo>
                  <a:pt x="742592" y="561189"/>
                </a:lnTo>
                <a:lnTo>
                  <a:pt x="902072" y="561189"/>
                </a:lnTo>
                <a:lnTo>
                  <a:pt x="902072" y="401709"/>
                </a:lnTo>
                <a:close/>
                <a:moveTo>
                  <a:pt x="544804" y="401709"/>
                </a:moveTo>
                <a:lnTo>
                  <a:pt x="544804" y="561189"/>
                </a:lnTo>
                <a:lnTo>
                  <a:pt x="704284" y="561189"/>
                </a:lnTo>
                <a:lnTo>
                  <a:pt x="704284" y="401709"/>
                </a:lnTo>
                <a:close/>
                <a:moveTo>
                  <a:pt x="347017" y="401709"/>
                </a:moveTo>
                <a:lnTo>
                  <a:pt x="347017" y="561189"/>
                </a:lnTo>
                <a:lnTo>
                  <a:pt x="506497" y="561189"/>
                </a:lnTo>
                <a:lnTo>
                  <a:pt x="506497" y="401709"/>
                </a:lnTo>
                <a:close/>
                <a:moveTo>
                  <a:pt x="742592" y="203176"/>
                </a:moveTo>
                <a:lnTo>
                  <a:pt x="742592" y="362656"/>
                </a:lnTo>
                <a:lnTo>
                  <a:pt x="902072" y="362656"/>
                </a:lnTo>
                <a:lnTo>
                  <a:pt x="902072" y="203176"/>
                </a:lnTo>
                <a:close/>
                <a:moveTo>
                  <a:pt x="544804" y="203176"/>
                </a:moveTo>
                <a:lnTo>
                  <a:pt x="544804" y="362656"/>
                </a:lnTo>
                <a:lnTo>
                  <a:pt x="704284" y="362656"/>
                </a:lnTo>
                <a:lnTo>
                  <a:pt x="704284" y="203176"/>
                </a:lnTo>
                <a:close/>
                <a:moveTo>
                  <a:pt x="347017" y="203176"/>
                </a:moveTo>
                <a:lnTo>
                  <a:pt x="347017" y="362656"/>
                </a:lnTo>
                <a:lnTo>
                  <a:pt x="506497" y="362656"/>
                </a:lnTo>
                <a:lnTo>
                  <a:pt x="506497" y="203176"/>
                </a:lnTo>
                <a:close/>
                <a:moveTo>
                  <a:pt x="269768" y="201743"/>
                </a:moveTo>
                <a:lnTo>
                  <a:pt x="269768" y="833621"/>
                </a:lnTo>
                <a:lnTo>
                  <a:pt x="294887" y="833621"/>
                </a:lnTo>
                <a:lnTo>
                  <a:pt x="309892" y="833621"/>
                </a:lnTo>
                <a:lnTo>
                  <a:pt x="926765" y="833621"/>
                </a:lnTo>
                <a:lnTo>
                  <a:pt x="926765" y="793497"/>
                </a:lnTo>
                <a:lnTo>
                  <a:pt x="309892" y="793497"/>
                </a:lnTo>
                <a:lnTo>
                  <a:pt x="309892" y="201743"/>
                </a:lnTo>
                <a:close/>
                <a:moveTo>
                  <a:pt x="257873" y="0"/>
                </a:moveTo>
                <a:lnTo>
                  <a:pt x="938660" y="0"/>
                </a:lnTo>
                <a:lnTo>
                  <a:pt x="1196533" y="515746"/>
                </a:lnTo>
                <a:lnTo>
                  <a:pt x="938660" y="1031492"/>
                </a:lnTo>
                <a:lnTo>
                  <a:pt x="257873" y="1031492"/>
                </a:lnTo>
                <a:lnTo>
                  <a:pt x="0" y="51574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Shape 167"/>
          <p:cNvSpPr/>
          <p:nvPr/>
        </p:nvSpPr>
        <p:spPr bwMode="auto">
          <a:xfrm>
            <a:off x="3377734" y="5310005"/>
            <a:ext cx="322792" cy="322792"/>
          </a:xfrm>
          <a:custGeom>
            <a:avLst/>
            <a:gdLst>
              <a:gd name="connsiteX0" fmla="*/ 528638 w 669925"/>
              <a:gd name="connsiteY0" fmla="*/ 466725 h 669925"/>
              <a:gd name="connsiteX1" fmla="*/ 450850 w 669925"/>
              <a:gd name="connsiteY1" fmla="*/ 544513 h 669925"/>
              <a:gd name="connsiteX2" fmla="*/ 528638 w 669925"/>
              <a:gd name="connsiteY2" fmla="*/ 622301 h 669925"/>
              <a:gd name="connsiteX3" fmla="*/ 606426 w 669925"/>
              <a:gd name="connsiteY3" fmla="*/ 544513 h 669925"/>
              <a:gd name="connsiteX4" fmla="*/ 528638 w 669925"/>
              <a:gd name="connsiteY4" fmla="*/ 466725 h 669925"/>
              <a:gd name="connsiteX5" fmla="*/ 250825 w 669925"/>
              <a:gd name="connsiteY5" fmla="*/ 466725 h 669925"/>
              <a:gd name="connsiteX6" fmla="*/ 250825 w 669925"/>
              <a:gd name="connsiteY6" fmla="*/ 622300 h 669925"/>
              <a:gd name="connsiteX7" fmla="*/ 406400 w 669925"/>
              <a:gd name="connsiteY7" fmla="*/ 622300 h 669925"/>
              <a:gd name="connsiteX8" fmla="*/ 406400 w 669925"/>
              <a:gd name="connsiteY8" fmla="*/ 466725 h 669925"/>
              <a:gd name="connsiteX9" fmla="*/ 128588 w 669925"/>
              <a:gd name="connsiteY9" fmla="*/ 466725 h 669925"/>
              <a:gd name="connsiteX10" fmla="*/ 50800 w 669925"/>
              <a:gd name="connsiteY10" fmla="*/ 544513 h 669925"/>
              <a:gd name="connsiteX11" fmla="*/ 128588 w 669925"/>
              <a:gd name="connsiteY11" fmla="*/ 622301 h 669925"/>
              <a:gd name="connsiteX12" fmla="*/ 206376 w 669925"/>
              <a:gd name="connsiteY12" fmla="*/ 544513 h 669925"/>
              <a:gd name="connsiteX13" fmla="*/ 128588 w 669925"/>
              <a:gd name="connsiteY13" fmla="*/ 466725 h 669925"/>
              <a:gd name="connsiteX14" fmla="*/ 450850 w 669925"/>
              <a:gd name="connsiteY14" fmla="*/ 257175 h 669925"/>
              <a:gd name="connsiteX15" fmla="*/ 450850 w 669925"/>
              <a:gd name="connsiteY15" fmla="*/ 412750 h 669925"/>
              <a:gd name="connsiteX16" fmla="*/ 606425 w 669925"/>
              <a:gd name="connsiteY16" fmla="*/ 412750 h 669925"/>
              <a:gd name="connsiteX17" fmla="*/ 606425 w 669925"/>
              <a:gd name="connsiteY17" fmla="*/ 257175 h 669925"/>
              <a:gd name="connsiteX18" fmla="*/ 328613 w 669925"/>
              <a:gd name="connsiteY18" fmla="*/ 257175 h 669925"/>
              <a:gd name="connsiteX19" fmla="*/ 250825 w 669925"/>
              <a:gd name="connsiteY19" fmla="*/ 334963 h 669925"/>
              <a:gd name="connsiteX20" fmla="*/ 328613 w 669925"/>
              <a:gd name="connsiteY20" fmla="*/ 412751 h 669925"/>
              <a:gd name="connsiteX21" fmla="*/ 406401 w 669925"/>
              <a:gd name="connsiteY21" fmla="*/ 334963 h 669925"/>
              <a:gd name="connsiteX22" fmla="*/ 328613 w 669925"/>
              <a:gd name="connsiteY22" fmla="*/ 257175 h 669925"/>
              <a:gd name="connsiteX23" fmla="*/ 50800 w 669925"/>
              <a:gd name="connsiteY23" fmla="*/ 257175 h 669925"/>
              <a:gd name="connsiteX24" fmla="*/ 50800 w 669925"/>
              <a:gd name="connsiteY24" fmla="*/ 412750 h 669925"/>
              <a:gd name="connsiteX25" fmla="*/ 206375 w 669925"/>
              <a:gd name="connsiteY25" fmla="*/ 412750 h 669925"/>
              <a:gd name="connsiteX26" fmla="*/ 206375 w 669925"/>
              <a:gd name="connsiteY26" fmla="*/ 257175 h 669925"/>
              <a:gd name="connsiteX27" fmla="*/ 528638 w 669925"/>
              <a:gd name="connsiteY27" fmla="*/ 47625 h 669925"/>
              <a:gd name="connsiteX28" fmla="*/ 450850 w 669925"/>
              <a:gd name="connsiteY28" fmla="*/ 125413 h 669925"/>
              <a:gd name="connsiteX29" fmla="*/ 528638 w 669925"/>
              <a:gd name="connsiteY29" fmla="*/ 203201 h 669925"/>
              <a:gd name="connsiteX30" fmla="*/ 606426 w 669925"/>
              <a:gd name="connsiteY30" fmla="*/ 125413 h 669925"/>
              <a:gd name="connsiteX31" fmla="*/ 528638 w 669925"/>
              <a:gd name="connsiteY31" fmla="*/ 47625 h 669925"/>
              <a:gd name="connsiteX32" fmla="*/ 250825 w 669925"/>
              <a:gd name="connsiteY32" fmla="*/ 47625 h 669925"/>
              <a:gd name="connsiteX33" fmla="*/ 250825 w 669925"/>
              <a:gd name="connsiteY33" fmla="*/ 203200 h 669925"/>
              <a:gd name="connsiteX34" fmla="*/ 406400 w 669925"/>
              <a:gd name="connsiteY34" fmla="*/ 203200 h 669925"/>
              <a:gd name="connsiteX35" fmla="*/ 406400 w 669925"/>
              <a:gd name="connsiteY35" fmla="*/ 47625 h 669925"/>
              <a:gd name="connsiteX36" fmla="*/ 128588 w 669925"/>
              <a:gd name="connsiteY36" fmla="*/ 47625 h 669925"/>
              <a:gd name="connsiteX37" fmla="*/ 50800 w 669925"/>
              <a:gd name="connsiteY37" fmla="*/ 125413 h 669925"/>
              <a:gd name="connsiteX38" fmla="*/ 128588 w 669925"/>
              <a:gd name="connsiteY38" fmla="*/ 203201 h 669925"/>
              <a:gd name="connsiteX39" fmla="*/ 206376 w 669925"/>
              <a:gd name="connsiteY39" fmla="*/ 125413 h 669925"/>
              <a:gd name="connsiteX40" fmla="*/ 128588 w 669925"/>
              <a:gd name="connsiteY40" fmla="*/ 47625 h 669925"/>
              <a:gd name="connsiteX41" fmla="*/ 19582 w 669925"/>
              <a:gd name="connsiteY41" fmla="*/ 0 h 669925"/>
              <a:gd name="connsiteX42" fmla="*/ 650343 w 669925"/>
              <a:gd name="connsiteY42" fmla="*/ 0 h 669925"/>
              <a:gd name="connsiteX43" fmla="*/ 669925 w 669925"/>
              <a:gd name="connsiteY43" fmla="*/ 19582 h 669925"/>
              <a:gd name="connsiteX44" fmla="*/ 669925 w 669925"/>
              <a:gd name="connsiteY44" fmla="*/ 650343 h 669925"/>
              <a:gd name="connsiteX45" fmla="*/ 650343 w 669925"/>
              <a:gd name="connsiteY45" fmla="*/ 669925 h 669925"/>
              <a:gd name="connsiteX46" fmla="*/ 19582 w 669925"/>
              <a:gd name="connsiteY46" fmla="*/ 669925 h 669925"/>
              <a:gd name="connsiteX47" fmla="*/ 0 w 669925"/>
              <a:gd name="connsiteY47" fmla="*/ 650343 h 669925"/>
              <a:gd name="connsiteX48" fmla="*/ 0 w 669925"/>
              <a:gd name="connsiteY48" fmla="*/ 19582 h 669925"/>
              <a:gd name="connsiteX49" fmla="*/ 19582 w 669925"/>
              <a:gd name="connsiteY49" fmla="*/ 0 h 66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69925" h="669925">
                <a:moveTo>
                  <a:pt x="528638" y="466725"/>
                </a:moveTo>
                <a:cubicBezTo>
                  <a:pt x="485677" y="466725"/>
                  <a:pt x="450850" y="501552"/>
                  <a:pt x="450850" y="544513"/>
                </a:cubicBezTo>
                <a:cubicBezTo>
                  <a:pt x="450850" y="587474"/>
                  <a:pt x="485677" y="622301"/>
                  <a:pt x="528638" y="622301"/>
                </a:cubicBezTo>
                <a:cubicBezTo>
                  <a:pt x="571599" y="622301"/>
                  <a:pt x="606426" y="587474"/>
                  <a:pt x="606426" y="544513"/>
                </a:cubicBezTo>
                <a:cubicBezTo>
                  <a:pt x="606426" y="501552"/>
                  <a:pt x="571599" y="466725"/>
                  <a:pt x="528638" y="466725"/>
                </a:cubicBezTo>
                <a:close/>
                <a:moveTo>
                  <a:pt x="250825" y="466725"/>
                </a:moveTo>
                <a:lnTo>
                  <a:pt x="250825" y="622300"/>
                </a:lnTo>
                <a:lnTo>
                  <a:pt x="406400" y="622300"/>
                </a:lnTo>
                <a:lnTo>
                  <a:pt x="406400" y="466725"/>
                </a:lnTo>
                <a:close/>
                <a:moveTo>
                  <a:pt x="128588" y="466725"/>
                </a:moveTo>
                <a:cubicBezTo>
                  <a:pt x="85627" y="466725"/>
                  <a:pt x="50800" y="501552"/>
                  <a:pt x="50800" y="544513"/>
                </a:cubicBezTo>
                <a:cubicBezTo>
                  <a:pt x="50800" y="587474"/>
                  <a:pt x="85627" y="622301"/>
                  <a:pt x="128588" y="622301"/>
                </a:cubicBezTo>
                <a:cubicBezTo>
                  <a:pt x="171549" y="622301"/>
                  <a:pt x="206376" y="587474"/>
                  <a:pt x="206376" y="544513"/>
                </a:cubicBezTo>
                <a:cubicBezTo>
                  <a:pt x="206376" y="501552"/>
                  <a:pt x="171549" y="466725"/>
                  <a:pt x="128588" y="466725"/>
                </a:cubicBezTo>
                <a:close/>
                <a:moveTo>
                  <a:pt x="450850" y="257175"/>
                </a:moveTo>
                <a:lnTo>
                  <a:pt x="450850" y="412750"/>
                </a:lnTo>
                <a:lnTo>
                  <a:pt x="606425" y="412750"/>
                </a:lnTo>
                <a:lnTo>
                  <a:pt x="606425" y="257175"/>
                </a:lnTo>
                <a:close/>
                <a:moveTo>
                  <a:pt x="328613" y="257175"/>
                </a:moveTo>
                <a:cubicBezTo>
                  <a:pt x="285652" y="257175"/>
                  <a:pt x="250825" y="292002"/>
                  <a:pt x="250825" y="334963"/>
                </a:cubicBezTo>
                <a:cubicBezTo>
                  <a:pt x="250825" y="377924"/>
                  <a:pt x="285652" y="412751"/>
                  <a:pt x="328613" y="412751"/>
                </a:cubicBezTo>
                <a:cubicBezTo>
                  <a:pt x="371574" y="412751"/>
                  <a:pt x="406401" y="377924"/>
                  <a:pt x="406401" y="334963"/>
                </a:cubicBezTo>
                <a:cubicBezTo>
                  <a:pt x="406401" y="292002"/>
                  <a:pt x="371574" y="257175"/>
                  <a:pt x="328613" y="257175"/>
                </a:cubicBezTo>
                <a:close/>
                <a:moveTo>
                  <a:pt x="50800" y="257175"/>
                </a:moveTo>
                <a:lnTo>
                  <a:pt x="50800" y="412750"/>
                </a:lnTo>
                <a:lnTo>
                  <a:pt x="206375" y="412750"/>
                </a:lnTo>
                <a:lnTo>
                  <a:pt x="206375" y="257175"/>
                </a:lnTo>
                <a:close/>
                <a:moveTo>
                  <a:pt x="528638" y="47625"/>
                </a:moveTo>
                <a:cubicBezTo>
                  <a:pt x="485677" y="47625"/>
                  <a:pt x="450850" y="82452"/>
                  <a:pt x="450850" y="125413"/>
                </a:cubicBezTo>
                <a:cubicBezTo>
                  <a:pt x="450850" y="168374"/>
                  <a:pt x="485677" y="203201"/>
                  <a:pt x="528638" y="203201"/>
                </a:cubicBezTo>
                <a:cubicBezTo>
                  <a:pt x="571599" y="203201"/>
                  <a:pt x="606426" y="168374"/>
                  <a:pt x="606426" y="125413"/>
                </a:cubicBezTo>
                <a:cubicBezTo>
                  <a:pt x="606426" y="82452"/>
                  <a:pt x="571599" y="47625"/>
                  <a:pt x="528638" y="47625"/>
                </a:cubicBezTo>
                <a:close/>
                <a:moveTo>
                  <a:pt x="250825" y="47625"/>
                </a:moveTo>
                <a:lnTo>
                  <a:pt x="250825" y="203200"/>
                </a:lnTo>
                <a:lnTo>
                  <a:pt x="406400" y="203200"/>
                </a:lnTo>
                <a:lnTo>
                  <a:pt x="406400" y="47625"/>
                </a:lnTo>
                <a:close/>
                <a:moveTo>
                  <a:pt x="128588" y="47625"/>
                </a:moveTo>
                <a:cubicBezTo>
                  <a:pt x="85627" y="47625"/>
                  <a:pt x="50800" y="82452"/>
                  <a:pt x="50800" y="125413"/>
                </a:cubicBezTo>
                <a:cubicBezTo>
                  <a:pt x="50800" y="168374"/>
                  <a:pt x="85627" y="203201"/>
                  <a:pt x="128588" y="203201"/>
                </a:cubicBezTo>
                <a:cubicBezTo>
                  <a:pt x="171549" y="203201"/>
                  <a:pt x="206376" y="168374"/>
                  <a:pt x="206376" y="125413"/>
                </a:cubicBezTo>
                <a:cubicBezTo>
                  <a:pt x="206376" y="82452"/>
                  <a:pt x="171549" y="47625"/>
                  <a:pt x="128588" y="47625"/>
                </a:cubicBezTo>
                <a:close/>
                <a:moveTo>
                  <a:pt x="19582" y="0"/>
                </a:moveTo>
                <a:lnTo>
                  <a:pt x="650343" y="0"/>
                </a:lnTo>
                <a:cubicBezTo>
                  <a:pt x="661158" y="0"/>
                  <a:pt x="669925" y="8767"/>
                  <a:pt x="669925" y="19582"/>
                </a:cubicBezTo>
                <a:lnTo>
                  <a:pt x="669925" y="650343"/>
                </a:lnTo>
                <a:cubicBezTo>
                  <a:pt x="669925" y="661158"/>
                  <a:pt x="661158" y="669925"/>
                  <a:pt x="650343" y="669925"/>
                </a:cubicBezTo>
                <a:lnTo>
                  <a:pt x="19582" y="669925"/>
                </a:lnTo>
                <a:cubicBezTo>
                  <a:pt x="8767" y="669925"/>
                  <a:pt x="0" y="661158"/>
                  <a:pt x="0" y="650343"/>
                </a:cubicBezTo>
                <a:lnTo>
                  <a:pt x="0" y="19582"/>
                </a:lnTo>
                <a:cubicBezTo>
                  <a:pt x="0" y="8767"/>
                  <a:pt x="8767" y="0"/>
                  <a:pt x="1958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a:xfrm>
            <a:off x="415010" y="6405697"/>
            <a:ext cx="11592840" cy="584775"/>
          </a:xfrm>
          <a:prstGeom prst="rect">
            <a:avLst/>
          </a:prstGeom>
        </p:spPr>
        <p:txBody>
          <a:bodyPr wrap="square">
            <a:spAutoFit/>
          </a:bodyPr>
          <a:lstStyle/>
          <a:p>
            <a:r>
              <a:rPr lang="en-US" sz="800" i="1" dirty="0">
                <a:solidFill>
                  <a:srgbClr val="505050"/>
                </a:solidFill>
              </a:rPr>
              <a:t>*February 2015. The Gartner Magic Quadrant for Business Intelligence and Analytics Platforms is the property of Gartner, Inc. and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The above graphics were published by Gartner, Inc. as part of a larger research document and should be evaluated in the context of the entire document.</a:t>
            </a:r>
            <a:endParaRPr lang="en-US" sz="800" dirty="0"/>
          </a:p>
        </p:txBody>
      </p:sp>
      <p:pic>
        <p:nvPicPr>
          <p:cNvPr id="23554" name="Picture 1" descr="http://na3.www.gartner.com/resources/275800/275847/275847_0001.png;waeef7f82d9728df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373" y="2207880"/>
            <a:ext cx="5609771" cy="407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8330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428626" y="1352550"/>
            <a:ext cx="11579224" cy="3746950"/>
          </a:xfrm>
          <a:prstGeom prst="rect">
            <a:avLst/>
          </a:prstGeom>
          <a:solidFill>
            <a:schemeClr val="bg1">
              <a:lumMod val="95000"/>
            </a:schemeClr>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86521" numCol="1" spcCol="0" rtlCol="0" fromWordArt="0" anchor="b" anchorCtr="0" forceAA="0" compatLnSpc="1">
            <a:prstTxWarp prst="textNoShape">
              <a:avLst/>
            </a:prstTxWarp>
            <a:noAutofit/>
          </a:bodyPr>
          <a:lstStyle/>
          <a:p>
            <a:pPr algn="ctr" defTabSz="950798">
              <a:lnSpc>
                <a:spcPct val="90000"/>
              </a:lnSpc>
              <a:defRPr/>
            </a:pPr>
            <a:r>
              <a:rPr lang="en-US" sz="1836" dirty="0">
                <a:solidFill>
                  <a:schemeClr val="tx1"/>
                </a:solidFill>
                <a:latin typeface="+mj-lt"/>
              </a:rPr>
              <a:t>From endpoint to insight to action, across the enterprise, and around the world</a:t>
            </a:r>
          </a:p>
        </p:txBody>
      </p:sp>
      <p:grpSp>
        <p:nvGrpSpPr>
          <p:cNvPr id="2" name="Group 1"/>
          <p:cNvGrpSpPr/>
          <p:nvPr/>
        </p:nvGrpSpPr>
        <p:grpSpPr>
          <a:xfrm>
            <a:off x="1525646" y="1945641"/>
            <a:ext cx="760904" cy="817244"/>
            <a:chOff x="2388638" y="7521823"/>
            <a:chExt cx="734512" cy="788898"/>
          </a:xfrm>
          <a:solidFill>
            <a:schemeClr val="accent1"/>
          </a:solidFill>
        </p:grpSpPr>
        <p:sp>
          <p:nvSpPr>
            <p:cNvPr id="86" name="Freeform: Shape 85"/>
            <p:cNvSpPr>
              <a:spLocks noChangeAspect="1"/>
            </p:cNvSpPr>
            <p:nvPr/>
          </p:nvSpPr>
          <p:spPr bwMode="auto">
            <a:xfrm>
              <a:off x="2388638" y="7656076"/>
              <a:ext cx="568335" cy="654645"/>
            </a:xfrm>
            <a:custGeom>
              <a:avLst/>
              <a:gdLst>
                <a:gd name="connsiteX0" fmla="*/ 300370 w 568335"/>
                <a:gd name="connsiteY0" fmla="*/ 454984 h 654645"/>
                <a:gd name="connsiteX1" fmla="*/ 300461 w 568335"/>
                <a:gd name="connsiteY1" fmla="*/ 454984 h 654645"/>
                <a:gd name="connsiteX2" fmla="*/ 300400 w 568335"/>
                <a:gd name="connsiteY2" fmla="*/ 455092 h 654645"/>
                <a:gd name="connsiteX3" fmla="*/ 277449 w 568335"/>
                <a:gd name="connsiteY3" fmla="*/ 454984 h 654645"/>
                <a:gd name="connsiteX4" fmla="*/ 277540 w 568335"/>
                <a:gd name="connsiteY4" fmla="*/ 454984 h 654645"/>
                <a:gd name="connsiteX5" fmla="*/ 277510 w 568335"/>
                <a:gd name="connsiteY5" fmla="*/ 455092 h 654645"/>
                <a:gd name="connsiteX6" fmla="*/ 292205 w 568335"/>
                <a:gd name="connsiteY6" fmla="*/ 219418 h 654645"/>
                <a:gd name="connsiteX7" fmla="*/ 334329 w 568335"/>
                <a:gd name="connsiteY7" fmla="*/ 257448 h 654645"/>
                <a:gd name="connsiteX8" fmla="*/ 334340 w 568335"/>
                <a:gd name="connsiteY8" fmla="*/ 299259 h 654645"/>
                <a:gd name="connsiteX9" fmla="*/ 246499 w 568335"/>
                <a:gd name="connsiteY9" fmla="*/ 299259 h 654645"/>
                <a:gd name="connsiteX10" fmla="*/ 246507 w 568335"/>
                <a:gd name="connsiteY10" fmla="*/ 257448 h 654645"/>
                <a:gd name="connsiteX11" fmla="*/ 292205 w 568335"/>
                <a:gd name="connsiteY11" fmla="*/ 219418 h 654645"/>
                <a:gd name="connsiteX12" fmla="*/ 291184 w 568335"/>
                <a:gd name="connsiteY12" fmla="*/ 190577 h 654645"/>
                <a:gd name="connsiteX13" fmla="*/ 218935 w 568335"/>
                <a:gd name="connsiteY13" fmla="*/ 257192 h 654645"/>
                <a:gd name="connsiteX14" fmla="*/ 218935 w 568335"/>
                <a:gd name="connsiteY14" fmla="*/ 299525 h 654645"/>
                <a:gd name="connsiteX15" fmla="*/ 194098 w 568335"/>
                <a:gd name="connsiteY15" fmla="*/ 326728 h 654645"/>
                <a:gd name="connsiteX16" fmla="*/ 194098 w 568335"/>
                <a:gd name="connsiteY16" fmla="*/ 436601 h 654645"/>
                <a:gd name="connsiteX17" fmla="*/ 221574 w 568335"/>
                <a:gd name="connsiteY17" fmla="*/ 464070 h 654645"/>
                <a:gd name="connsiteX18" fmla="*/ 359966 w 568335"/>
                <a:gd name="connsiteY18" fmla="*/ 464070 h 654645"/>
                <a:gd name="connsiteX19" fmla="*/ 387441 w 568335"/>
                <a:gd name="connsiteY19" fmla="*/ 436601 h 654645"/>
                <a:gd name="connsiteX20" fmla="*/ 387441 w 568335"/>
                <a:gd name="connsiteY20" fmla="*/ 326728 h 654645"/>
                <a:gd name="connsiteX21" fmla="*/ 361390 w 568335"/>
                <a:gd name="connsiteY21" fmla="*/ 299403 h 654645"/>
                <a:gd name="connsiteX22" fmla="*/ 361391 w 568335"/>
                <a:gd name="connsiteY22" fmla="*/ 257448 h 654645"/>
                <a:gd name="connsiteX23" fmla="*/ 291184 w 568335"/>
                <a:gd name="connsiteY23" fmla="*/ 190577 h 654645"/>
                <a:gd name="connsiteX24" fmla="*/ 287278 w 568335"/>
                <a:gd name="connsiteY24" fmla="*/ 0 h 654645"/>
                <a:gd name="connsiteX25" fmla="*/ 345198 w 568335"/>
                <a:gd name="connsiteY25" fmla="*/ 33020 h 654645"/>
                <a:gd name="connsiteX26" fmla="*/ 343490 w 568335"/>
                <a:gd name="connsiteY26" fmla="*/ 49966 h 654645"/>
                <a:gd name="connsiteX27" fmla="*/ 553814 w 568335"/>
                <a:gd name="connsiteY27" fmla="*/ 260290 h 654645"/>
                <a:gd name="connsiteX28" fmla="*/ 568335 w 568335"/>
                <a:gd name="connsiteY28" fmla="*/ 258826 h 654645"/>
                <a:gd name="connsiteX29" fmla="*/ 550435 w 568335"/>
                <a:gd name="connsiteY29" fmla="*/ 349610 h 654645"/>
                <a:gd name="connsiteX30" fmla="*/ 286995 w 568335"/>
                <a:gd name="connsiteY30" fmla="*/ 654645 h 654645"/>
                <a:gd name="connsiteX31" fmla="*/ 0 w 568335"/>
                <a:gd name="connsiteY31" fmla="*/ 80987 h 654645"/>
                <a:gd name="connsiteX32" fmla="*/ 287278 w 568335"/>
                <a:gd name="connsiteY32" fmla="*/ 0 h 65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8335" h="654645">
                  <a:moveTo>
                    <a:pt x="300370" y="454984"/>
                  </a:moveTo>
                  <a:lnTo>
                    <a:pt x="300461" y="454984"/>
                  </a:lnTo>
                  <a:lnTo>
                    <a:pt x="300400" y="455092"/>
                  </a:lnTo>
                  <a:close/>
                  <a:moveTo>
                    <a:pt x="277449" y="454984"/>
                  </a:moveTo>
                  <a:lnTo>
                    <a:pt x="277540" y="454984"/>
                  </a:lnTo>
                  <a:lnTo>
                    <a:pt x="277510" y="455092"/>
                  </a:lnTo>
                  <a:close/>
                  <a:moveTo>
                    <a:pt x="292205" y="219418"/>
                  </a:moveTo>
                  <a:cubicBezTo>
                    <a:pt x="314672" y="219333"/>
                    <a:pt x="333563" y="244516"/>
                    <a:pt x="334329" y="257448"/>
                  </a:cubicBezTo>
                  <a:cubicBezTo>
                    <a:pt x="335081" y="270133"/>
                    <a:pt x="334358" y="285275"/>
                    <a:pt x="334340" y="299259"/>
                  </a:cubicBezTo>
                  <a:lnTo>
                    <a:pt x="246499" y="299259"/>
                  </a:lnTo>
                  <a:cubicBezTo>
                    <a:pt x="246481" y="285529"/>
                    <a:pt x="245839" y="276890"/>
                    <a:pt x="246507" y="257448"/>
                  </a:cubicBezTo>
                  <a:cubicBezTo>
                    <a:pt x="247187" y="237624"/>
                    <a:pt x="269739" y="219503"/>
                    <a:pt x="292205" y="219418"/>
                  </a:cubicBezTo>
                  <a:close/>
                  <a:moveTo>
                    <a:pt x="291184" y="190577"/>
                  </a:moveTo>
                  <a:cubicBezTo>
                    <a:pt x="255272" y="190747"/>
                    <a:pt x="218764" y="219163"/>
                    <a:pt x="218935" y="257192"/>
                  </a:cubicBezTo>
                  <a:lnTo>
                    <a:pt x="218935" y="299525"/>
                  </a:lnTo>
                  <a:cubicBezTo>
                    <a:pt x="204991" y="300720"/>
                    <a:pt x="194098" y="312453"/>
                    <a:pt x="194098" y="326728"/>
                  </a:cubicBezTo>
                  <a:lnTo>
                    <a:pt x="194098" y="436601"/>
                  </a:lnTo>
                  <a:cubicBezTo>
                    <a:pt x="194098" y="451771"/>
                    <a:pt x="206400" y="464070"/>
                    <a:pt x="221574" y="464070"/>
                  </a:cubicBezTo>
                  <a:lnTo>
                    <a:pt x="359966" y="464070"/>
                  </a:lnTo>
                  <a:cubicBezTo>
                    <a:pt x="375140" y="464070"/>
                    <a:pt x="387441" y="451771"/>
                    <a:pt x="387441" y="436601"/>
                  </a:cubicBezTo>
                  <a:lnTo>
                    <a:pt x="387441" y="326728"/>
                  </a:lnTo>
                  <a:cubicBezTo>
                    <a:pt x="387441" y="312037"/>
                    <a:pt x="375906" y="300040"/>
                    <a:pt x="361390" y="299403"/>
                  </a:cubicBezTo>
                  <a:cubicBezTo>
                    <a:pt x="361389" y="285839"/>
                    <a:pt x="361307" y="292911"/>
                    <a:pt x="361391" y="257448"/>
                  </a:cubicBezTo>
                  <a:cubicBezTo>
                    <a:pt x="361476" y="221630"/>
                    <a:pt x="327096" y="190407"/>
                    <a:pt x="291184" y="190577"/>
                  </a:cubicBezTo>
                  <a:close/>
                  <a:moveTo>
                    <a:pt x="287278" y="0"/>
                  </a:moveTo>
                  <a:lnTo>
                    <a:pt x="345198" y="33020"/>
                  </a:lnTo>
                  <a:lnTo>
                    <a:pt x="343490" y="49966"/>
                  </a:lnTo>
                  <a:cubicBezTo>
                    <a:pt x="343490" y="166125"/>
                    <a:pt x="437655" y="260290"/>
                    <a:pt x="553814" y="260290"/>
                  </a:cubicBezTo>
                  <a:lnTo>
                    <a:pt x="568335" y="258826"/>
                  </a:lnTo>
                  <a:lnTo>
                    <a:pt x="550435" y="349610"/>
                  </a:lnTo>
                  <a:cubicBezTo>
                    <a:pt x="517271" y="477382"/>
                    <a:pt x="445385" y="611527"/>
                    <a:pt x="286995" y="654645"/>
                  </a:cubicBezTo>
                  <a:cubicBezTo>
                    <a:pt x="9718" y="548162"/>
                    <a:pt x="2000" y="276706"/>
                    <a:pt x="0" y="80987"/>
                  </a:cubicBezTo>
                  <a:cubicBezTo>
                    <a:pt x="97260" y="80238"/>
                    <a:pt x="188518" y="66740"/>
                    <a:pt x="28727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sp>
          <p:nvSpPr>
            <p:cNvPr id="74" name="Freeform: Shape 47"/>
            <p:cNvSpPr/>
            <p:nvPr/>
          </p:nvSpPr>
          <p:spPr bwMode="auto">
            <a:xfrm>
              <a:off x="2755406" y="7521823"/>
              <a:ext cx="367744" cy="367744"/>
            </a:xfrm>
            <a:custGeom>
              <a:avLst/>
              <a:gdLst>
                <a:gd name="connsiteX0" fmla="*/ 305729 w 639884"/>
                <a:gd name="connsiteY0" fmla="*/ 486471 h 639884"/>
                <a:gd name="connsiteX1" fmla="*/ 270068 w 639884"/>
                <a:gd name="connsiteY1" fmla="*/ 500669 h 639884"/>
                <a:gd name="connsiteX2" fmla="*/ 255540 w 639884"/>
                <a:gd name="connsiteY2" fmla="*/ 535670 h 639884"/>
                <a:gd name="connsiteX3" fmla="*/ 270564 w 639884"/>
                <a:gd name="connsiteY3" fmla="*/ 572156 h 639884"/>
                <a:gd name="connsiteX4" fmla="*/ 305729 w 639884"/>
                <a:gd name="connsiteY4" fmla="*/ 585199 h 639884"/>
                <a:gd name="connsiteX5" fmla="*/ 340069 w 639884"/>
                <a:gd name="connsiteY5" fmla="*/ 571991 h 639884"/>
                <a:gd name="connsiteX6" fmla="*/ 354928 w 639884"/>
                <a:gd name="connsiteY6" fmla="*/ 535670 h 639884"/>
                <a:gd name="connsiteX7" fmla="*/ 340730 w 639884"/>
                <a:gd name="connsiteY7" fmla="*/ 500669 h 639884"/>
                <a:gd name="connsiteX8" fmla="*/ 305729 w 639884"/>
                <a:gd name="connsiteY8" fmla="*/ 486471 h 639884"/>
                <a:gd name="connsiteX9" fmla="*/ 313654 w 639884"/>
                <a:gd name="connsiteY9" fmla="*/ 85284 h 639884"/>
                <a:gd name="connsiteX10" fmla="*/ 223511 w 639884"/>
                <a:gd name="connsiteY10" fmla="*/ 106417 h 639884"/>
                <a:gd name="connsiteX11" fmla="*/ 164737 w 639884"/>
                <a:gd name="connsiteY11" fmla="*/ 159743 h 639884"/>
                <a:gd name="connsiteX12" fmla="*/ 144595 w 639884"/>
                <a:gd name="connsiteY12" fmla="*/ 223306 h 639884"/>
                <a:gd name="connsiteX13" fmla="*/ 157308 w 639884"/>
                <a:gd name="connsiteY13" fmla="*/ 251537 h 639884"/>
                <a:gd name="connsiteX14" fmla="*/ 188511 w 639884"/>
                <a:gd name="connsiteY14" fmla="*/ 264580 h 639884"/>
                <a:gd name="connsiteX15" fmla="*/ 231106 w 639884"/>
                <a:gd name="connsiteY15" fmla="*/ 227268 h 639884"/>
                <a:gd name="connsiteX16" fmla="*/ 260163 w 639884"/>
                <a:gd name="connsiteY16" fmla="*/ 173281 h 639884"/>
                <a:gd name="connsiteX17" fmla="*/ 313654 w 639884"/>
                <a:gd name="connsiteY17" fmla="*/ 154955 h 639884"/>
                <a:gd name="connsiteX18" fmla="*/ 364338 w 639884"/>
                <a:gd name="connsiteY18" fmla="*/ 173116 h 639884"/>
                <a:gd name="connsiteX19" fmla="*/ 383985 w 639884"/>
                <a:gd name="connsiteY19" fmla="*/ 217692 h 639884"/>
                <a:gd name="connsiteX20" fmla="*/ 377546 w 639884"/>
                <a:gd name="connsiteY20" fmla="*/ 242787 h 639884"/>
                <a:gd name="connsiteX21" fmla="*/ 361697 w 639884"/>
                <a:gd name="connsiteY21" fmla="*/ 263754 h 639884"/>
                <a:gd name="connsiteX22" fmla="*/ 331154 w 639884"/>
                <a:gd name="connsiteY22" fmla="*/ 291656 h 639884"/>
                <a:gd name="connsiteX23" fmla="*/ 292852 w 639884"/>
                <a:gd name="connsiteY23" fmla="*/ 328142 h 639884"/>
                <a:gd name="connsiteX24" fmla="*/ 270068 w 639884"/>
                <a:gd name="connsiteY24" fmla="*/ 363803 h 639884"/>
                <a:gd name="connsiteX25" fmla="*/ 261483 w 639884"/>
                <a:gd name="connsiteY25" fmla="*/ 411846 h 639884"/>
                <a:gd name="connsiteX26" fmla="*/ 273205 w 639884"/>
                <a:gd name="connsiteY26" fmla="*/ 445196 h 639884"/>
                <a:gd name="connsiteX27" fmla="*/ 302097 w 639884"/>
                <a:gd name="connsiteY27" fmla="*/ 456423 h 639884"/>
                <a:gd name="connsiteX28" fmla="*/ 341390 w 639884"/>
                <a:gd name="connsiteY28" fmla="*/ 422082 h 639884"/>
                <a:gd name="connsiteX29" fmla="*/ 346838 w 639884"/>
                <a:gd name="connsiteY29" fmla="*/ 399464 h 639884"/>
                <a:gd name="connsiteX30" fmla="*/ 351956 w 639884"/>
                <a:gd name="connsiteY30" fmla="*/ 386587 h 639884"/>
                <a:gd name="connsiteX31" fmla="*/ 362027 w 639884"/>
                <a:gd name="connsiteY31" fmla="*/ 372388 h 639884"/>
                <a:gd name="connsiteX32" fmla="*/ 380023 w 639884"/>
                <a:gd name="connsiteY32" fmla="*/ 354393 h 639884"/>
                <a:gd name="connsiteX33" fmla="*/ 436321 w 639884"/>
                <a:gd name="connsiteY33" fmla="*/ 302717 h 639884"/>
                <a:gd name="connsiteX34" fmla="*/ 463396 w 639884"/>
                <a:gd name="connsiteY34" fmla="*/ 266231 h 639884"/>
                <a:gd name="connsiteX35" fmla="*/ 474788 w 639884"/>
                <a:gd name="connsiteY35" fmla="*/ 217032 h 639884"/>
                <a:gd name="connsiteX36" fmla="*/ 454811 w 639884"/>
                <a:gd name="connsiteY36" fmla="*/ 150993 h 639884"/>
                <a:gd name="connsiteX37" fmla="*/ 398183 w 639884"/>
                <a:gd name="connsiteY37" fmla="*/ 102949 h 639884"/>
                <a:gd name="connsiteX38" fmla="*/ 313654 w 639884"/>
                <a:gd name="connsiteY38" fmla="*/ 85284 h 639884"/>
                <a:gd name="connsiteX39" fmla="*/ 319942 w 639884"/>
                <a:gd name="connsiteY39" fmla="*/ 0 h 639884"/>
                <a:gd name="connsiteX40" fmla="*/ 639884 w 639884"/>
                <a:gd name="connsiteY40" fmla="*/ 319942 h 639884"/>
                <a:gd name="connsiteX41" fmla="*/ 319942 w 639884"/>
                <a:gd name="connsiteY41" fmla="*/ 639884 h 639884"/>
                <a:gd name="connsiteX42" fmla="*/ 0 w 639884"/>
                <a:gd name="connsiteY42" fmla="*/ 319942 h 639884"/>
                <a:gd name="connsiteX43" fmla="*/ 319942 w 639884"/>
                <a:gd name="connsiteY43" fmla="*/ 0 h 639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9884" h="639884">
                  <a:moveTo>
                    <a:pt x="305729" y="486471"/>
                  </a:moveTo>
                  <a:cubicBezTo>
                    <a:pt x="291641" y="486471"/>
                    <a:pt x="279754" y="491204"/>
                    <a:pt x="270068" y="500669"/>
                  </a:cubicBezTo>
                  <a:cubicBezTo>
                    <a:pt x="260383" y="510135"/>
                    <a:pt x="255540" y="521802"/>
                    <a:pt x="255540" y="535670"/>
                  </a:cubicBezTo>
                  <a:cubicBezTo>
                    <a:pt x="255540" y="551299"/>
                    <a:pt x="260548" y="563461"/>
                    <a:pt x="270564" y="572156"/>
                  </a:cubicBezTo>
                  <a:cubicBezTo>
                    <a:pt x="280579" y="580851"/>
                    <a:pt x="292301" y="585199"/>
                    <a:pt x="305729" y="585199"/>
                  </a:cubicBezTo>
                  <a:cubicBezTo>
                    <a:pt x="318717" y="585199"/>
                    <a:pt x="330163" y="580796"/>
                    <a:pt x="340069" y="571991"/>
                  </a:cubicBezTo>
                  <a:cubicBezTo>
                    <a:pt x="349975" y="563186"/>
                    <a:pt x="354928" y="551079"/>
                    <a:pt x="354928" y="535670"/>
                  </a:cubicBezTo>
                  <a:cubicBezTo>
                    <a:pt x="354928" y="521802"/>
                    <a:pt x="350195" y="510135"/>
                    <a:pt x="340730" y="500669"/>
                  </a:cubicBezTo>
                  <a:cubicBezTo>
                    <a:pt x="331264" y="491204"/>
                    <a:pt x="319597" y="486471"/>
                    <a:pt x="305729" y="486471"/>
                  </a:cubicBezTo>
                  <a:close/>
                  <a:moveTo>
                    <a:pt x="313654" y="85284"/>
                  </a:moveTo>
                  <a:cubicBezTo>
                    <a:pt x="279314" y="85284"/>
                    <a:pt x="249266" y="92329"/>
                    <a:pt x="223511" y="106417"/>
                  </a:cubicBezTo>
                  <a:cubicBezTo>
                    <a:pt x="197756" y="120505"/>
                    <a:pt x="178165" y="138280"/>
                    <a:pt x="164737" y="159743"/>
                  </a:cubicBezTo>
                  <a:cubicBezTo>
                    <a:pt x="151309" y="181206"/>
                    <a:pt x="144595" y="202393"/>
                    <a:pt x="144595" y="223306"/>
                  </a:cubicBezTo>
                  <a:cubicBezTo>
                    <a:pt x="144595" y="233431"/>
                    <a:pt x="148832" y="242842"/>
                    <a:pt x="157308" y="251537"/>
                  </a:cubicBezTo>
                  <a:cubicBezTo>
                    <a:pt x="165782" y="260232"/>
                    <a:pt x="176184" y="264580"/>
                    <a:pt x="188511" y="264580"/>
                  </a:cubicBezTo>
                  <a:cubicBezTo>
                    <a:pt x="209423" y="264580"/>
                    <a:pt x="223621" y="252142"/>
                    <a:pt x="231106" y="227268"/>
                  </a:cubicBezTo>
                  <a:cubicBezTo>
                    <a:pt x="239030" y="203494"/>
                    <a:pt x="248716" y="185498"/>
                    <a:pt x="260163" y="173281"/>
                  </a:cubicBezTo>
                  <a:cubicBezTo>
                    <a:pt x="271609" y="161064"/>
                    <a:pt x="289440" y="154955"/>
                    <a:pt x="313654" y="154955"/>
                  </a:cubicBezTo>
                  <a:cubicBezTo>
                    <a:pt x="334346" y="154955"/>
                    <a:pt x="351241" y="161009"/>
                    <a:pt x="364338" y="173116"/>
                  </a:cubicBezTo>
                  <a:cubicBezTo>
                    <a:pt x="377436" y="185223"/>
                    <a:pt x="383985" y="200082"/>
                    <a:pt x="383985" y="217692"/>
                  </a:cubicBezTo>
                  <a:cubicBezTo>
                    <a:pt x="383985" y="226718"/>
                    <a:pt x="381839" y="235082"/>
                    <a:pt x="377546" y="242787"/>
                  </a:cubicBezTo>
                  <a:cubicBezTo>
                    <a:pt x="373254" y="250491"/>
                    <a:pt x="367971" y="257481"/>
                    <a:pt x="361697" y="263754"/>
                  </a:cubicBezTo>
                  <a:cubicBezTo>
                    <a:pt x="355423" y="270028"/>
                    <a:pt x="345242" y="279329"/>
                    <a:pt x="331154" y="291656"/>
                  </a:cubicBezTo>
                  <a:cubicBezTo>
                    <a:pt x="315085" y="305744"/>
                    <a:pt x="302317" y="317906"/>
                    <a:pt x="292852" y="328142"/>
                  </a:cubicBezTo>
                  <a:cubicBezTo>
                    <a:pt x="283386" y="338378"/>
                    <a:pt x="275792" y="350265"/>
                    <a:pt x="270068" y="363803"/>
                  </a:cubicBezTo>
                  <a:cubicBezTo>
                    <a:pt x="264345" y="377341"/>
                    <a:pt x="261483" y="393356"/>
                    <a:pt x="261483" y="411846"/>
                  </a:cubicBezTo>
                  <a:cubicBezTo>
                    <a:pt x="261483" y="426595"/>
                    <a:pt x="265391" y="437712"/>
                    <a:pt x="273205" y="445196"/>
                  </a:cubicBezTo>
                  <a:cubicBezTo>
                    <a:pt x="281020" y="452681"/>
                    <a:pt x="290650" y="456423"/>
                    <a:pt x="302097" y="456423"/>
                  </a:cubicBezTo>
                  <a:cubicBezTo>
                    <a:pt x="324110" y="456423"/>
                    <a:pt x="337207" y="444976"/>
                    <a:pt x="341390" y="422082"/>
                  </a:cubicBezTo>
                  <a:cubicBezTo>
                    <a:pt x="343812" y="411296"/>
                    <a:pt x="345627" y="403757"/>
                    <a:pt x="346838" y="399464"/>
                  </a:cubicBezTo>
                  <a:cubicBezTo>
                    <a:pt x="348049" y="395172"/>
                    <a:pt x="349755" y="390879"/>
                    <a:pt x="351956" y="386587"/>
                  </a:cubicBezTo>
                  <a:cubicBezTo>
                    <a:pt x="354158" y="382294"/>
                    <a:pt x="357515" y="377561"/>
                    <a:pt x="362027" y="372388"/>
                  </a:cubicBezTo>
                  <a:cubicBezTo>
                    <a:pt x="366540" y="367215"/>
                    <a:pt x="372538" y="361217"/>
                    <a:pt x="380023" y="354393"/>
                  </a:cubicBezTo>
                  <a:cubicBezTo>
                    <a:pt x="407099" y="330178"/>
                    <a:pt x="425864" y="312953"/>
                    <a:pt x="436321" y="302717"/>
                  </a:cubicBezTo>
                  <a:cubicBezTo>
                    <a:pt x="446777" y="292481"/>
                    <a:pt x="455802" y="280319"/>
                    <a:pt x="463396" y="266231"/>
                  </a:cubicBezTo>
                  <a:cubicBezTo>
                    <a:pt x="470991" y="252142"/>
                    <a:pt x="474788" y="235743"/>
                    <a:pt x="474788" y="217032"/>
                  </a:cubicBezTo>
                  <a:cubicBezTo>
                    <a:pt x="474788" y="193258"/>
                    <a:pt x="468129" y="171245"/>
                    <a:pt x="454811" y="150993"/>
                  </a:cubicBezTo>
                  <a:cubicBezTo>
                    <a:pt x="441493" y="130741"/>
                    <a:pt x="422617" y="114727"/>
                    <a:pt x="398183" y="102949"/>
                  </a:cubicBezTo>
                  <a:cubicBezTo>
                    <a:pt x="373749" y="91173"/>
                    <a:pt x="345573" y="85284"/>
                    <a:pt x="313654" y="85284"/>
                  </a:cubicBezTo>
                  <a:close/>
                  <a:moveTo>
                    <a:pt x="319942" y="0"/>
                  </a:moveTo>
                  <a:cubicBezTo>
                    <a:pt x="496641" y="0"/>
                    <a:pt x="639884" y="143243"/>
                    <a:pt x="639884" y="319942"/>
                  </a:cubicBezTo>
                  <a:cubicBezTo>
                    <a:pt x="639884" y="496641"/>
                    <a:pt x="496641" y="639884"/>
                    <a:pt x="319942" y="639884"/>
                  </a:cubicBezTo>
                  <a:cubicBezTo>
                    <a:pt x="143243" y="639884"/>
                    <a:pt x="0" y="496641"/>
                    <a:pt x="0" y="319942"/>
                  </a:cubicBezTo>
                  <a:cubicBezTo>
                    <a:pt x="0" y="143243"/>
                    <a:pt x="143243" y="0"/>
                    <a:pt x="319942" y="0"/>
                  </a:cubicBezTo>
                  <a:close/>
                </a:path>
              </a:pathLst>
            </a:cu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Rounded Rectangle 40"/>
          <p:cNvSpPr/>
          <p:nvPr/>
        </p:nvSpPr>
        <p:spPr bwMode="auto">
          <a:xfrm flipH="1">
            <a:off x="4519861" y="1948723"/>
            <a:ext cx="597786" cy="811080"/>
          </a:xfrm>
          <a:custGeom>
            <a:avLst/>
            <a:gdLst/>
            <a:ahLst/>
            <a:cxnLst/>
            <a:rect l="l" t="t" r="r" b="b"/>
            <a:pathLst>
              <a:path w="1999382" h="2712771">
                <a:moveTo>
                  <a:pt x="995638" y="1036971"/>
                </a:moveTo>
                <a:cubicBezTo>
                  <a:pt x="871936" y="1037873"/>
                  <a:pt x="752071" y="1080021"/>
                  <a:pt x="655028" y="1156738"/>
                </a:cubicBezTo>
                <a:lnTo>
                  <a:pt x="999692" y="1592718"/>
                </a:lnTo>
                <a:cubicBezTo>
                  <a:pt x="998341" y="1407469"/>
                  <a:pt x="996989" y="1222220"/>
                  <a:pt x="995638" y="1036971"/>
                </a:cubicBezTo>
                <a:close/>
                <a:moveTo>
                  <a:pt x="999691" y="971674"/>
                </a:moveTo>
                <a:cubicBezTo>
                  <a:pt x="1128358" y="971674"/>
                  <a:pt x="1249369" y="1004449"/>
                  <a:pt x="1353165" y="1065155"/>
                </a:cubicBezTo>
                <a:lnTo>
                  <a:pt x="1282375" y="1157109"/>
                </a:lnTo>
                <a:lnTo>
                  <a:pt x="1354831" y="1212889"/>
                </a:lnTo>
                <a:lnTo>
                  <a:pt x="1431851" y="1112841"/>
                </a:lnTo>
                <a:cubicBezTo>
                  <a:pt x="1499381" y="1159284"/>
                  <a:pt x="1557578" y="1217952"/>
                  <a:pt x="1603821" y="1285634"/>
                </a:cubicBezTo>
                <a:lnTo>
                  <a:pt x="1492830" y="1374077"/>
                </a:lnTo>
                <a:lnTo>
                  <a:pt x="1549815" y="1445590"/>
                </a:lnTo>
                <a:lnTo>
                  <a:pt x="1650669" y="1365224"/>
                </a:lnTo>
                <a:cubicBezTo>
                  <a:pt x="1700588" y="1451102"/>
                  <a:pt x="1730399" y="1549116"/>
                  <a:pt x="1738081" y="1653241"/>
                </a:cubicBezTo>
                <a:lnTo>
                  <a:pt x="1602872" y="1653241"/>
                </a:lnTo>
                <a:lnTo>
                  <a:pt x="1602872" y="1744681"/>
                </a:lnTo>
                <a:lnTo>
                  <a:pt x="1739508" y="1744681"/>
                </a:lnTo>
                <a:cubicBezTo>
                  <a:pt x="1736081" y="1848558"/>
                  <a:pt x="1710365" y="1946874"/>
                  <a:pt x="1665168" y="2034229"/>
                </a:cubicBezTo>
                <a:lnTo>
                  <a:pt x="1543457" y="1973915"/>
                </a:lnTo>
                <a:lnTo>
                  <a:pt x="1502856" y="2055847"/>
                </a:lnTo>
                <a:lnTo>
                  <a:pt x="1621518" y="2114650"/>
                </a:lnTo>
                <a:cubicBezTo>
                  <a:pt x="1565288" y="2203899"/>
                  <a:pt x="1489614" y="2279456"/>
                  <a:pt x="1400221" y="2335471"/>
                </a:cubicBezTo>
                <a:lnTo>
                  <a:pt x="1350920" y="2227288"/>
                </a:lnTo>
                <a:lnTo>
                  <a:pt x="1267713" y="2265208"/>
                </a:lnTo>
                <a:lnTo>
                  <a:pt x="1319661" y="2379197"/>
                </a:lnTo>
                <a:cubicBezTo>
                  <a:pt x="1235111" y="2422773"/>
                  <a:pt x="1140287" y="2448017"/>
                  <a:pt x="1040135" y="2452450"/>
                </a:cubicBezTo>
                <a:lnTo>
                  <a:pt x="1040135" y="2316448"/>
                </a:lnTo>
                <a:lnTo>
                  <a:pt x="948695" y="2316448"/>
                </a:lnTo>
                <a:lnTo>
                  <a:pt x="948695" y="2451917"/>
                </a:lnTo>
                <a:cubicBezTo>
                  <a:pt x="853487" y="2446291"/>
                  <a:pt x="763264" y="2421868"/>
                  <a:pt x="682383" y="2380642"/>
                </a:cubicBezTo>
                <a:lnTo>
                  <a:pt x="754885" y="2274719"/>
                </a:lnTo>
                <a:lnTo>
                  <a:pt x="679428" y="2223071"/>
                </a:lnTo>
                <a:lnTo>
                  <a:pt x="601590" y="2336789"/>
                </a:lnTo>
                <a:cubicBezTo>
                  <a:pt x="523721" y="2288852"/>
                  <a:pt x="456410" y="2225743"/>
                  <a:pt x="404153" y="2150947"/>
                </a:cubicBezTo>
                <a:lnTo>
                  <a:pt x="505908" y="2078237"/>
                </a:lnTo>
                <a:lnTo>
                  <a:pt x="452746" y="2003839"/>
                </a:lnTo>
                <a:lnTo>
                  <a:pt x="355453" y="2073361"/>
                </a:lnTo>
                <a:cubicBezTo>
                  <a:pt x="297322" y="1976611"/>
                  <a:pt x="263963" y="1864329"/>
                  <a:pt x="259874" y="1744681"/>
                </a:cubicBezTo>
                <a:lnTo>
                  <a:pt x="379975" y="1744681"/>
                </a:lnTo>
                <a:lnTo>
                  <a:pt x="379975" y="1653241"/>
                </a:lnTo>
                <a:lnTo>
                  <a:pt x="261301" y="1653241"/>
                </a:lnTo>
                <a:cubicBezTo>
                  <a:pt x="267981" y="1561647"/>
                  <a:pt x="291927" y="1474792"/>
                  <a:pt x="331643" y="1396673"/>
                </a:cubicBezTo>
                <a:lnTo>
                  <a:pt x="446316" y="1445549"/>
                </a:lnTo>
                <a:lnTo>
                  <a:pt x="482168" y="1361431"/>
                </a:lnTo>
                <a:lnTo>
                  <a:pt x="375458" y="1315949"/>
                </a:lnTo>
                <a:cubicBezTo>
                  <a:pt x="505687" y="1108605"/>
                  <a:pt x="736698" y="971674"/>
                  <a:pt x="999691" y="971674"/>
                </a:cubicBezTo>
                <a:close/>
                <a:moveTo>
                  <a:pt x="999691" y="111957"/>
                </a:moveTo>
                <a:cubicBezTo>
                  <a:pt x="1116102" y="111957"/>
                  <a:pt x="1210472" y="206326"/>
                  <a:pt x="1210472" y="322737"/>
                </a:cubicBezTo>
                <a:cubicBezTo>
                  <a:pt x="1210472" y="387167"/>
                  <a:pt x="1181564" y="444844"/>
                  <a:pt x="1134312" y="481506"/>
                </a:cubicBezTo>
                <a:lnTo>
                  <a:pt x="1134312" y="374753"/>
                </a:lnTo>
                <a:cubicBezTo>
                  <a:pt x="1134312" y="324983"/>
                  <a:pt x="1093965" y="284636"/>
                  <a:pt x="1044195" y="284636"/>
                </a:cubicBezTo>
                <a:lnTo>
                  <a:pt x="955189" y="284636"/>
                </a:lnTo>
                <a:cubicBezTo>
                  <a:pt x="905419" y="284636"/>
                  <a:pt x="865072" y="324983"/>
                  <a:pt x="865072" y="374753"/>
                </a:cubicBezTo>
                <a:lnTo>
                  <a:pt x="865072" y="481507"/>
                </a:lnTo>
                <a:cubicBezTo>
                  <a:pt x="817818" y="444846"/>
                  <a:pt x="788910" y="387168"/>
                  <a:pt x="788910" y="322737"/>
                </a:cubicBezTo>
                <a:cubicBezTo>
                  <a:pt x="788910" y="206326"/>
                  <a:pt x="883280" y="111957"/>
                  <a:pt x="999691" y="111957"/>
                </a:cubicBezTo>
                <a:close/>
                <a:moveTo>
                  <a:pt x="999691" y="0"/>
                </a:moveTo>
                <a:cubicBezTo>
                  <a:pt x="821448" y="0"/>
                  <a:pt x="676953" y="144494"/>
                  <a:pt x="676953" y="322737"/>
                </a:cubicBezTo>
                <a:cubicBezTo>
                  <a:pt x="676953" y="452796"/>
                  <a:pt x="753885" y="564886"/>
                  <a:pt x="865072" y="615230"/>
                </a:cubicBezTo>
                <a:lnTo>
                  <a:pt x="865072" y="723502"/>
                </a:lnTo>
                <a:cubicBezTo>
                  <a:pt x="376543" y="788212"/>
                  <a:pt x="0" y="1206675"/>
                  <a:pt x="0" y="1713083"/>
                </a:cubicBezTo>
                <a:cubicBezTo>
                  <a:pt x="0" y="2265195"/>
                  <a:pt x="447577" y="2712771"/>
                  <a:pt x="999691" y="2712771"/>
                </a:cubicBezTo>
                <a:cubicBezTo>
                  <a:pt x="1551805" y="2712771"/>
                  <a:pt x="1999382" y="2265195"/>
                  <a:pt x="1999382" y="1713083"/>
                </a:cubicBezTo>
                <a:cubicBezTo>
                  <a:pt x="1999382" y="1376652"/>
                  <a:pt x="1833192" y="1079036"/>
                  <a:pt x="1577257" y="899497"/>
                </a:cubicBezTo>
                <a:lnTo>
                  <a:pt x="1661528" y="869627"/>
                </a:lnTo>
                <a:lnTo>
                  <a:pt x="1745852" y="763259"/>
                </a:lnTo>
                <a:lnTo>
                  <a:pt x="1594751" y="656980"/>
                </a:lnTo>
                <a:lnTo>
                  <a:pt x="1515772" y="755984"/>
                </a:lnTo>
                <a:lnTo>
                  <a:pt x="1505852" y="852064"/>
                </a:lnTo>
                <a:cubicBezTo>
                  <a:pt x="1394537" y="785241"/>
                  <a:pt x="1268725" y="740494"/>
                  <a:pt x="1134312" y="723503"/>
                </a:cubicBezTo>
                <a:lnTo>
                  <a:pt x="1134312" y="615229"/>
                </a:lnTo>
                <a:cubicBezTo>
                  <a:pt x="1245498" y="564884"/>
                  <a:pt x="1322429" y="452795"/>
                  <a:pt x="1322429" y="322737"/>
                </a:cubicBezTo>
                <a:cubicBezTo>
                  <a:pt x="1322429" y="144494"/>
                  <a:pt x="1177934" y="0"/>
                  <a:pt x="99969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76" name="Group 75"/>
          <p:cNvGrpSpPr/>
          <p:nvPr/>
        </p:nvGrpSpPr>
        <p:grpSpPr>
          <a:xfrm>
            <a:off x="10138889" y="2019350"/>
            <a:ext cx="622922" cy="669826"/>
            <a:chOff x="7669764" y="598235"/>
            <a:chExt cx="1630314" cy="1753079"/>
          </a:xfrm>
          <a:solidFill>
            <a:schemeClr val="accent5"/>
          </a:solidFill>
        </p:grpSpPr>
        <p:sp>
          <p:nvSpPr>
            <p:cNvPr id="77" name="Rectangle: Rounded Corners 76"/>
            <p:cNvSpPr/>
            <p:nvPr/>
          </p:nvSpPr>
          <p:spPr bwMode="auto">
            <a:xfrm>
              <a:off x="7669764" y="1436914"/>
              <a:ext cx="914400" cy="914400"/>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Rounded Corners 77"/>
            <p:cNvSpPr/>
            <p:nvPr/>
          </p:nvSpPr>
          <p:spPr bwMode="auto">
            <a:xfrm rot="1366525">
              <a:off x="8385677" y="598235"/>
              <a:ext cx="914401" cy="914401"/>
            </a:xfrm>
            <a:prstGeom prst="roundRect">
              <a:avLst>
                <a:gd name="adj" fmla="val 355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6710368" y="2162255"/>
            <a:ext cx="1793870" cy="384016"/>
            <a:chOff x="7551863" y="3862872"/>
            <a:chExt cx="1351183" cy="289249"/>
          </a:xfrm>
          <a:solidFill>
            <a:schemeClr val="accent4"/>
          </a:solidFill>
        </p:grpSpPr>
        <p:sp>
          <p:nvSpPr>
            <p:cNvPr id="80" name="Freeform 104"/>
            <p:cNvSpPr>
              <a:spLocks noChangeAspect="1" noEditPoints="1"/>
            </p:cNvSpPr>
            <p:nvPr/>
          </p:nvSpPr>
          <p:spPr bwMode="auto">
            <a:xfrm>
              <a:off x="7551863"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sp>
          <p:nvSpPr>
            <p:cNvPr id="81" name="Freeform 104"/>
            <p:cNvSpPr>
              <a:spLocks noChangeAspect="1" noEditPoints="1"/>
            </p:cNvSpPr>
            <p:nvPr/>
          </p:nvSpPr>
          <p:spPr bwMode="auto">
            <a:xfrm>
              <a:off x="8363769" y="3862872"/>
              <a:ext cx="539277" cy="289249"/>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grp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a:p>
          </p:txBody>
        </p:sp>
        <p:grpSp>
          <p:nvGrpSpPr>
            <p:cNvPr id="83" name="Group 82"/>
            <p:cNvGrpSpPr/>
            <p:nvPr/>
          </p:nvGrpSpPr>
          <p:grpSpPr>
            <a:xfrm>
              <a:off x="8018431" y="3890956"/>
              <a:ext cx="418048" cy="199769"/>
              <a:chOff x="8018430" y="3890956"/>
              <a:chExt cx="418048" cy="199769"/>
            </a:xfrm>
            <a:grpFill/>
          </p:grpSpPr>
          <p:sp>
            <p:nvSpPr>
              <p:cNvPr id="84" name="Freeform: Shape 83"/>
              <p:cNvSpPr/>
              <p:nvPr/>
            </p:nvSpPr>
            <p:spPr bwMode="auto">
              <a:xfrm>
                <a:off x="8018430" y="3981941"/>
                <a:ext cx="418048" cy="17798"/>
              </a:xfrm>
              <a:custGeom>
                <a:avLst/>
                <a:gdLst>
                  <a:gd name="connsiteX0" fmla="*/ 396688 w 418048"/>
                  <a:gd name="connsiteY0" fmla="*/ 0 h 17798"/>
                  <a:gd name="connsiteX1" fmla="*/ 418048 w 418048"/>
                  <a:gd name="connsiteY1" fmla="*/ 0 h 17798"/>
                  <a:gd name="connsiteX2" fmla="*/ 418048 w 418048"/>
                  <a:gd name="connsiteY2" fmla="*/ 17798 h 17798"/>
                  <a:gd name="connsiteX3" fmla="*/ 396688 w 418048"/>
                  <a:gd name="connsiteY3" fmla="*/ 17798 h 17798"/>
                  <a:gd name="connsiteX4" fmla="*/ 357021 w 418048"/>
                  <a:gd name="connsiteY4" fmla="*/ 0 h 17798"/>
                  <a:gd name="connsiteX5" fmla="*/ 378381 w 418048"/>
                  <a:gd name="connsiteY5" fmla="*/ 0 h 17798"/>
                  <a:gd name="connsiteX6" fmla="*/ 378381 w 418048"/>
                  <a:gd name="connsiteY6" fmla="*/ 17798 h 17798"/>
                  <a:gd name="connsiteX7" fmla="*/ 357021 w 418048"/>
                  <a:gd name="connsiteY7" fmla="*/ 17798 h 17798"/>
                  <a:gd name="connsiteX8" fmla="*/ 317352 w 418048"/>
                  <a:gd name="connsiteY8" fmla="*/ 0 h 17798"/>
                  <a:gd name="connsiteX9" fmla="*/ 338712 w 418048"/>
                  <a:gd name="connsiteY9" fmla="*/ 0 h 17798"/>
                  <a:gd name="connsiteX10" fmla="*/ 338712 w 418048"/>
                  <a:gd name="connsiteY10" fmla="*/ 17798 h 17798"/>
                  <a:gd name="connsiteX11" fmla="*/ 317352 w 418048"/>
                  <a:gd name="connsiteY11" fmla="*/ 17798 h 17798"/>
                  <a:gd name="connsiteX12" fmla="*/ 295552 w 418048"/>
                  <a:gd name="connsiteY12" fmla="*/ 0 h 17798"/>
                  <a:gd name="connsiteX13" fmla="*/ 299043 w 418048"/>
                  <a:gd name="connsiteY13" fmla="*/ 0 h 17798"/>
                  <a:gd name="connsiteX14" fmla="*/ 299043 w 418048"/>
                  <a:gd name="connsiteY14" fmla="*/ 17798 h 17798"/>
                  <a:gd name="connsiteX15" fmla="*/ 294645 w 418048"/>
                  <a:gd name="connsiteY15" fmla="*/ 17798 h 17798"/>
                  <a:gd name="connsiteX16" fmla="*/ 296895 w 418048"/>
                  <a:gd name="connsiteY16" fmla="*/ 6653 h 17798"/>
                  <a:gd name="connsiteX17" fmla="*/ 119007 w 418048"/>
                  <a:gd name="connsiteY17" fmla="*/ 0 h 17798"/>
                  <a:gd name="connsiteX18" fmla="*/ 126788 w 418048"/>
                  <a:gd name="connsiteY18" fmla="*/ 0 h 17798"/>
                  <a:gd name="connsiteX19" fmla="*/ 125445 w 418048"/>
                  <a:gd name="connsiteY19" fmla="*/ 6653 h 17798"/>
                  <a:gd name="connsiteX20" fmla="*/ 127695 w 418048"/>
                  <a:gd name="connsiteY20" fmla="*/ 17798 h 17798"/>
                  <a:gd name="connsiteX21" fmla="*/ 119007 w 418048"/>
                  <a:gd name="connsiteY21" fmla="*/ 17798 h 17798"/>
                  <a:gd name="connsiteX22" fmla="*/ 79338 w 418048"/>
                  <a:gd name="connsiteY22" fmla="*/ 0 h 17798"/>
                  <a:gd name="connsiteX23" fmla="*/ 100698 w 418048"/>
                  <a:gd name="connsiteY23" fmla="*/ 0 h 17798"/>
                  <a:gd name="connsiteX24" fmla="*/ 100698 w 418048"/>
                  <a:gd name="connsiteY24" fmla="*/ 17798 h 17798"/>
                  <a:gd name="connsiteX25" fmla="*/ 79338 w 418048"/>
                  <a:gd name="connsiteY25" fmla="*/ 17798 h 17798"/>
                  <a:gd name="connsiteX26" fmla="*/ 39669 w 418048"/>
                  <a:gd name="connsiteY26" fmla="*/ 0 h 17798"/>
                  <a:gd name="connsiteX27" fmla="*/ 61029 w 418048"/>
                  <a:gd name="connsiteY27" fmla="*/ 0 h 17798"/>
                  <a:gd name="connsiteX28" fmla="*/ 61029 w 418048"/>
                  <a:gd name="connsiteY28" fmla="*/ 17798 h 17798"/>
                  <a:gd name="connsiteX29" fmla="*/ 39669 w 418048"/>
                  <a:gd name="connsiteY29" fmla="*/ 17798 h 17798"/>
                  <a:gd name="connsiteX30" fmla="*/ 0 w 418048"/>
                  <a:gd name="connsiteY30" fmla="*/ 0 h 17798"/>
                  <a:gd name="connsiteX31" fmla="*/ 21360 w 418048"/>
                  <a:gd name="connsiteY31" fmla="*/ 0 h 17798"/>
                  <a:gd name="connsiteX32" fmla="*/ 21360 w 418048"/>
                  <a:gd name="connsiteY32" fmla="*/ 17798 h 17798"/>
                  <a:gd name="connsiteX33" fmla="*/ 0 w 418048"/>
                  <a:gd name="connsiteY33" fmla="*/ 17798 h 1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18048" h="17798">
                    <a:moveTo>
                      <a:pt x="396688" y="0"/>
                    </a:moveTo>
                    <a:lnTo>
                      <a:pt x="418048" y="0"/>
                    </a:lnTo>
                    <a:lnTo>
                      <a:pt x="418048" y="17798"/>
                    </a:lnTo>
                    <a:lnTo>
                      <a:pt x="396688" y="17798"/>
                    </a:lnTo>
                    <a:close/>
                    <a:moveTo>
                      <a:pt x="357021" y="0"/>
                    </a:moveTo>
                    <a:lnTo>
                      <a:pt x="378381" y="0"/>
                    </a:lnTo>
                    <a:lnTo>
                      <a:pt x="378381" y="17798"/>
                    </a:lnTo>
                    <a:lnTo>
                      <a:pt x="357021" y="17798"/>
                    </a:lnTo>
                    <a:close/>
                    <a:moveTo>
                      <a:pt x="317352" y="0"/>
                    </a:moveTo>
                    <a:lnTo>
                      <a:pt x="338712" y="0"/>
                    </a:lnTo>
                    <a:lnTo>
                      <a:pt x="338712" y="17798"/>
                    </a:lnTo>
                    <a:lnTo>
                      <a:pt x="317352" y="17798"/>
                    </a:lnTo>
                    <a:close/>
                    <a:moveTo>
                      <a:pt x="295552" y="0"/>
                    </a:moveTo>
                    <a:lnTo>
                      <a:pt x="299043" y="0"/>
                    </a:lnTo>
                    <a:lnTo>
                      <a:pt x="299043" y="17798"/>
                    </a:lnTo>
                    <a:lnTo>
                      <a:pt x="294645" y="17798"/>
                    </a:lnTo>
                    <a:lnTo>
                      <a:pt x="296895" y="6653"/>
                    </a:lnTo>
                    <a:close/>
                    <a:moveTo>
                      <a:pt x="119007" y="0"/>
                    </a:moveTo>
                    <a:lnTo>
                      <a:pt x="126788" y="0"/>
                    </a:lnTo>
                    <a:lnTo>
                      <a:pt x="125445" y="6653"/>
                    </a:lnTo>
                    <a:lnTo>
                      <a:pt x="127695" y="17798"/>
                    </a:lnTo>
                    <a:lnTo>
                      <a:pt x="119007" y="17798"/>
                    </a:lnTo>
                    <a:close/>
                    <a:moveTo>
                      <a:pt x="79338" y="0"/>
                    </a:moveTo>
                    <a:lnTo>
                      <a:pt x="100698" y="0"/>
                    </a:lnTo>
                    <a:lnTo>
                      <a:pt x="100698" y="17798"/>
                    </a:lnTo>
                    <a:lnTo>
                      <a:pt x="79338" y="17798"/>
                    </a:lnTo>
                    <a:close/>
                    <a:moveTo>
                      <a:pt x="39669" y="0"/>
                    </a:moveTo>
                    <a:lnTo>
                      <a:pt x="61029" y="0"/>
                    </a:lnTo>
                    <a:lnTo>
                      <a:pt x="61029" y="17798"/>
                    </a:lnTo>
                    <a:lnTo>
                      <a:pt x="39669" y="17798"/>
                    </a:lnTo>
                    <a:close/>
                    <a:moveTo>
                      <a:pt x="0" y="0"/>
                    </a:moveTo>
                    <a:lnTo>
                      <a:pt x="21360" y="0"/>
                    </a:lnTo>
                    <a:lnTo>
                      <a:pt x="21360" y="17798"/>
                    </a:lnTo>
                    <a:lnTo>
                      <a:pt x="0" y="1779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p:cNvSpPr/>
              <p:nvPr/>
            </p:nvSpPr>
            <p:spPr bwMode="auto">
              <a:xfrm>
                <a:off x="8129952" y="3890956"/>
                <a:ext cx="199768" cy="199769"/>
              </a:xfrm>
              <a:custGeom>
                <a:avLst/>
                <a:gdLst>
                  <a:gd name="connsiteX0" fmla="*/ 111317 w 307910"/>
                  <a:gd name="connsiteY0" fmla="*/ 84905 h 307910"/>
                  <a:gd name="connsiteX1" fmla="*/ 75572 w 307910"/>
                  <a:gd name="connsiteY1" fmla="*/ 120650 h 307910"/>
                  <a:gd name="connsiteX2" fmla="*/ 113544 w 307910"/>
                  <a:gd name="connsiteY2" fmla="*/ 158621 h 307910"/>
                  <a:gd name="connsiteX3" fmla="*/ 75572 w 307910"/>
                  <a:gd name="connsiteY3" fmla="*/ 196592 h 307910"/>
                  <a:gd name="connsiteX4" fmla="*/ 111317 w 307910"/>
                  <a:gd name="connsiteY4" fmla="*/ 232337 h 307910"/>
                  <a:gd name="connsiteX5" fmla="*/ 149289 w 307910"/>
                  <a:gd name="connsiteY5" fmla="*/ 194366 h 307910"/>
                  <a:gd name="connsiteX6" fmla="*/ 187261 w 307910"/>
                  <a:gd name="connsiteY6" fmla="*/ 232337 h 307910"/>
                  <a:gd name="connsiteX7" fmla="*/ 223006 w 307910"/>
                  <a:gd name="connsiteY7" fmla="*/ 196592 h 307910"/>
                  <a:gd name="connsiteX8" fmla="*/ 185034 w 307910"/>
                  <a:gd name="connsiteY8" fmla="*/ 158621 h 307910"/>
                  <a:gd name="connsiteX9" fmla="*/ 223006 w 307910"/>
                  <a:gd name="connsiteY9" fmla="*/ 120650 h 307910"/>
                  <a:gd name="connsiteX10" fmla="*/ 187261 w 307910"/>
                  <a:gd name="connsiteY10" fmla="*/ 84905 h 307910"/>
                  <a:gd name="connsiteX11" fmla="*/ 149289 w 307910"/>
                  <a:gd name="connsiteY11" fmla="*/ 122876 h 307910"/>
                  <a:gd name="connsiteX12" fmla="*/ 153955 w 307910"/>
                  <a:gd name="connsiteY12" fmla="*/ 0 h 307910"/>
                  <a:gd name="connsiteX13" fmla="*/ 307910 w 307910"/>
                  <a:gd name="connsiteY13" fmla="*/ 153955 h 307910"/>
                  <a:gd name="connsiteX14" fmla="*/ 153955 w 307910"/>
                  <a:gd name="connsiteY14" fmla="*/ 307910 h 307910"/>
                  <a:gd name="connsiteX15" fmla="*/ 0 w 307910"/>
                  <a:gd name="connsiteY15" fmla="*/ 153955 h 307910"/>
                  <a:gd name="connsiteX16" fmla="*/ 153955 w 307910"/>
                  <a:gd name="connsiteY16" fmla="*/ 0 h 30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10" h="307910">
                    <a:moveTo>
                      <a:pt x="111317" y="84905"/>
                    </a:moveTo>
                    <a:lnTo>
                      <a:pt x="75572" y="120650"/>
                    </a:lnTo>
                    <a:lnTo>
                      <a:pt x="113544" y="158621"/>
                    </a:lnTo>
                    <a:lnTo>
                      <a:pt x="75572" y="196592"/>
                    </a:lnTo>
                    <a:lnTo>
                      <a:pt x="111317" y="232337"/>
                    </a:lnTo>
                    <a:lnTo>
                      <a:pt x="149289" y="194366"/>
                    </a:lnTo>
                    <a:lnTo>
                      <a:pt x="187261" y="232337"/>
                    </a:lnTo>
                    <a:lnTo>
                      <a:pt x="223006" y="196592"/>
                    </a:lnTo>
                    <a:lnTo>
                      <a:pt x="185034" y="158621"/>
                    </a:lnTo>
                    <a:lnTo>
                      <a:pt x="223006" y="120650"/>
                    </a:lnTo>
                    <a:lnTo>
                      <a:pt x="187261" y="84905"/>
                    </a:lnTo>
                    <a:lnTo>
                      <a:pt x="149289" y="122876"/>
                    </a:lnTo>
                    <a:close/>
                    <a:moveTo>
                      <a:pt x="153955" y="0"/>
                    </a:moveTo>
                    <a:cubicBezTo>
                      <a:pt x="238982" y="0"/>
                      <a:pt x="307910" y="68928"/>
                      <a:pt x="307910" y="153955"/>
                    </a:cubicBezTo>
                    <a:cubicBezTo>
                      <a:pt x="307910" y="238982"/>
                      <a:pt x="238982" y="307910"/>
                      <a:pt x="153955" y="307910"/>
                    </a:cubicBezTo>
                    <a:cubicBezTo>
                      <a:pt x="68928" y="307910"/>
                      <a:pt x="0" y="238982"/>
                      <a:pt x="0" y="153955"/>
                    </a:cubicBezTo>
                    <a:cubicBezTo>
                      <a:pt x="0" y="68928"/>
                      <a:pt x="68928" y="0"/>
                      <a:pt x="15395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 name="Title 12"/>
          <p:cNvSpPr>
            <a:spLocks noGrp="1"/>
          </p:cNvSpPr>
          <p:nvPr>
            <p:ph type="title"/>
          </p:nvPr>
        </p:nvSpPr>
        <p:spPr/>
        <p:txBody>
          <a:bodyPr/>
          <a:lstStyle/>
          <a:p>
            <a:r>
              <a:rPr lang="en-US" dirty="0"/>
              <a:t>Azure IoT Suite: Ready for the enterprise</a:t>
            </a:r>
          </a:p>
        </p:txBody>
      </p:sp>
      <p:sp>
        <p:nvSpPr>
          <p:cNvPr id="90" name="Rectangle 89"/>
          <p:cNvSpPr/>
          <p:nvPr/>
        </p:nvSpPr>
        <p:spPr>
          <a:xfrm>
            <a:off x="2942340" y="5880000"/>
            <a:ext cx="6551794" cy="535531"/>
          </a:xfrm>
          <a:prstGeom prst="rect">
            <a:avLst/>
          </a:prstGeom>
        </p:spPr>
        <p:txBody>
          <a:bodyPr wrap="none">
            <a:spAutoFit/>
          </a:bodyPr>
          <a:lstStyle/>
          <a:p>
            <a:pPr algn="ctr">
              <a:lnSpc>
                <a:spcPct val="90000"/>
              </a:lnSpc>
              <a:spcAft>
                <a:spcPts val="612"/>
              </a:spcAft>
            </a:pPr>
            <a:r>
              <a:rPr lang="en-US" sz="3200" kern="0" dirty="0">
                <a:latin typeface="+mj-lt"/>
                <a:ea typeface="Segoe UI" pitchFamily="34" charset="0"/>
                <a:cs typeface="Segoe UI" pitchFamily="34" charset="0"/>
              </a:rPr>
              <a:t>Built on the </a:t>
            </a:r>
            <a:r>
              <a:rPr lang="en-US" sz="3200" kern="0" dirty="0">
                <a:ea typeface="Segoe UI" pitchFamily="34" charset="0"/>
                <a:cs typeface="Segoe UI" pitchFamily="34" charset="0"/>
              </a:rPr>
              <a:t>industry’s leading cloud</a:t>
            </a:r>
          </a:p>
        </p:txBody>
      </p:sp>
      <p:grpSp>
        <p:nvGrpSpPr>
          <p:cNvPr id="91" name="Group 90"/>
          <p:cNvGrpSpPr>
            <a:grpSpLocks noChangeAspect="1"/>
          </p:cNvGrpSpPr>
          <p:nvPr/>
        </p:nvGrpSpPr>
        <p:grpSpPr>
          <a:xfrm>
            <a:off x="570689" y="5765724"/>
            <a:ext cx="948740" cy="559562"/>
            <a:chOff x="591259" y="4124411"/>
            <a:chExt cx="725034" cy="427621"/>
          </a:xfrm>
          <a:solidFill>
            <a:schemeClr val="bg1">
              <a:lumMod val="50000"/>
            </a:schemeClr>
          </a:solidFill>
        </p:grpSpPr>
        <p:sp>
          <p:nvSpPr>
            <p:cNvPr id="94" name="Freeform 14"/>
            <p:cNvSpPr>
              <a:spLocks noEditPoints="1"/>
            </p:cNvSpPr>
            <p:nvPr/>
          </p:nvSpPr>
          <p:spPr bwMode="auto">
            <a:xfrm>
              <a:off x="1138278" y="4124411"/>
              <a:ext cx="178015" cy="427620"/>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5" name="Freeform 15"/>
            <p:cNvSpPr>
              <a:spLocks noEditPoints="1"/>
            </p:cNvSpPr>
            <p:nvPr/>
          </p:nvSpPr>
          <p:spPr bwMode="auto">
            <a:xfrm>
              <a:off x="591259" y="4124411"/>
              <a:ext cx="158666" cy="427620"/>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6" name="Freeform 16"/>
            <p:cNvSpPr>
              <a:spLocks noEditPoints="1"/>
            </p:cNvSpPr>
            <p:nvPr/>
          </p:nvSpPr>
          <p:spPr bwMode="auto">
            <a:xfrm>
              <a:off x="963736" y="4217287"/>
              <a:ext cx="158666" cy="334745"/>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sp>
          <p:nvSpPr>
            <p:cNvPr id="97" name="Freeform 17"/>
            <p:cNvSpPr>
              <a:spLocks noEditPoints="1"/>
            </p:cNvSpPr>
            <p:nvPr/>
          </p:nvSpPr>
          <p:spPr bwMode="auto">
            <a:xfrm>
              <a:off x="767340" y="4188264"/>
              <a:ext cx="178983" cy="363768"/>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grpFill/>
            <a:ln>
              <a:noFill/>
            </a:ln>
            <a:extLst/>
          </p:spPr>
          <p:txBody>
            <a:bodyPr vert="horz" wrap="square" lIns="91362" tIns="45681" rIns="91362" bIns="4568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1195">
                <a:solidFill>
                  <a:srgbClr val="000000"/>
                </a:solidFill>
              </a:endParaRPr>
            </a:p>
          </p:txBody>
        </p:sp>
      </p:grpSp>
      <p:sp>
        <p:nvSpPr>
          <p:cNvPr id="92" name="Freeform 58"/>
          <p:cNvSpPr>
            <a:spLocks noChangeAspect="1" noEditPoints="1"/>
          </p:cNvSpPr>
          <p:nvPr/>
        </p:nvSpPr>
        <p:spPr bwMode="auto">
          <a:xfrm>
            <a:off x="10958594" y="5765723"/>
            <a:ext cx="933900" cy="559562"/>
          </a:xfrm>
          <a:custGeom>
            <a:avLst/>
            <a:gdLst>
              <a:gd name="T0" fmla="*/ 56 w 302"/>
              <a:gd name="T1" fmla="*/ 77 h 180"/>
              <a:gd name="T2" fmla="*/ 9 w 302"/>
              <a:gd name="T3" fmla="*/ 123 h 180"/>
              <a:gd name="T4" fmla="*/ 56 w 302"/>
              <a:gd name="T5" fmla="*/ 171 h 180"/>
              <a:gd name="T6" fmla="*/ 245 w 302"/>
              <a:gd name="T7" fmla="*/ 171 h 180"/>
              <a:gd name="T8" fmla="*/ 292 w 302"/>
              <a:gd name="T9" fmla="*/ 123 h 180"/>
              <a:gd name="T10" fmla="*/ 248 w 302"/>
              <a:gd name="T11" fmla="*/ 77 h 180"/>
              <a:gd name="T12" fmla="*/ 243 w 302"/>
              <a:gd name="T13" fmla="*/ 76 h 180"/>
              <a:gd name="T14" fmla="*/ 244 w 302"/>
              <a:gd name="T15" fmla="*/ 71 h 180"/>
              <a:gd name="T16" fmla="*/ 246 w 302"/>
              <a:gd name="T17" fmla="*/ 56 h 180"/>
              <a:gd name="T18" fmla="*/ 200 w 302"/>
              <a:gd name="T19" fmla="*/ 9 h 180"/>
              <a:gd name="T20" fmla="*/ 155 w 302"/>
              <a:gd name="T21" fmla="*/ 43 h 180"/>
              <a:gd name="T22" fmla="*/ 153 w 302"/>
              <a:gd name="T23" fmla="*/ 50 h 180"/>
              <a:gd name="T24" fmla="*/ 147 w 302"/>
              <a:gd name="T25" fmla="*/ 45 h 180"/>
              <a:gd name="T26" fmla="*/ 119 w 302"/>
              <a:gd name="T27" fmla="*/ 36 h 180"/>
              <a:gd name="T28" fmla="*/ 73 w 302"/>
              <a:gd name="T29" fmla="*/ 74 h 180"/>
              <a:gd name="T30" fmla="*/ 72 w 302"/>
              <a:gd name="T31" fmla="*/ 79 h 180"/>
              <a:gd name="T32" fmla="*/ 67 w 302"/>
              <a:gd name="T33" fmla="*/ 78 h 180"/>
              <a:gd name="T34" fmla="*/ 56 w 302"/>
              <a:gd name="T35" fmla="*/ 77 h 180"/>
              <a:gd name="T36" fmla="*/ 245 w 302"/>
              <a:gd name="T37" fmla="*/ 180 h 180"/>
              <a:gd name="T38" fmla="*/ 56 w 302"/>
              <a:gd name="T39" fmla="*/ 180 h 180"/>
              <a:gd name="T40" fmla="*/ 0 w 302"/>
              <a:gd name="T41" fmla="*/ 123 h 180"/>
              <a:gd name="T42" fmla="*/ 56 w 302"/>
              <a:gd name="T43" fmla="*/ 67 h 180"/>
              <a:gd name="T44" fmla="*/ 65 w 302"/>
              <a:gd name="T45" fmla="*/ 68 h 180"/>
              <a:gd name="T46" fmla="*/ 119 w 302"/>
              <a:gd name="T47" fmla="*/ 27 h 180"/>
              <a:gd name="T48" fmla="*/ 148 w 302"/>
              <a:gd name="T49" fmla="*/ 34 h 180"/>
              <a:gd name="T50" fmla="*/ 200 w 302"/>
              <a:gd name="T51" fmla="*/ 0 h 180"/>
              <a:gd name="T52" fmla="*/ 255 w 302"/>
              <a:gd name="T53" fmla="*/ 56 h 180"/>
              <a:gd name="T54" fmla="*/ 254 w 302"/>
              <a:gd name="T55" fmla="*/ 68 h 180"/>
              <a:gd name="T56" fmla="*/ 302 w 302"/>
              <a:gd name="T57" fmla="*/ 123 h 180"/>
              <a:gd name="T58" fmla="*/ 245 w 302"/>
              <a:gd name="T5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180">
                <a:moveTo>
                  <a:pt x="56" y="77"/>
                </a:moveTo>
                <a:cubicBezTo>
                  <a:pt x="31" y="77"/>
                  <a:pt x="9" y="98"/>
                  <a:pt x="9" y="123"/>
                </a:cubicBezTo>
                <a:cubicBezTo>
                  <a:pt x="9" y="149"/>
                  <a:pt x="31" y="171"/>
                  <a:pt x="56" y="171"/>
                </a:cubicBezTo>
                <a:cubicBezTo>
                  <a:pt x="245" y="171"/>
                  <a:pt x="245" y="171"/>
                  <a:pt x="245" y="171"/>
                </a:cubicBezTo>
                <a:cubicBezTo>
                  <a:pt x="271" y="171"/>
                  <a:pt x="292" y="149"/>
                  <a:pt x="292" y="123"/>
                </a:cubicBezTo>
                <a:cubicBezTo>
                  <a:pt x="292" y="99"/>
                  <a:pt x="273" y="78"/>
                  <a:pt x="248" y="77"/>
                </a:cubicBezTo>
                <a:cubicBezTo>
                  <a:pt x="243" y="76"/>
                  <a:pt x="243" y="76"/>
                  <a:pt x="243" y="76"/>
                </a:cubicBezTo>
                <a:cubicBezTo>
                  <a:pt x="244" y="71"/>
                  <a:pt x="244" y="71"/>
                  <a:pt x="244" y="71"/>
                </a:cubicBezTo>
                <a:cubicBezTo>
                  <a:pt x="245" y="66"/>
                  <a:pt x="246" y="61"/>
                  <a:pt x="246" y="56"/>
                </a:cubicBezTo>
                <a:cubicBezTo>
                  <a:pt x="246" y="30"/>
                  <a:pt x="225" y="9"/>
                  <a:pt x="200" y="9"/>
                </a:cubicBezTo>
                <a:cubicBezTo>
                  <a:pt x="180" y="9"/>
                  <a:pt x="161" y="23"/>
                  <a:pt x="155" y="43"/>
                </a:cubicBezTo>
                <a:cubicBezTo>
                  <a:pt x="153" y="50"/>
                  <a:pt x="153" y="50"/>
                  <a:pt x="153" y="50"/>
                </a:cubicBezTo>
                <a:cubicBezTo>
                  <a:pt x="147" y="45"/>
                  <a:pt x="147" y="45"/>
                  <a:pt x="147" y="45"/>
                </a:cubicBezTo>
                <a:cubicBezTo>
                  <a:pt x="140" y="39"/>
                  <a:pt x="131" y="36"/>
                  <a:pt x="119" y="36"/>
                </a:cubicBezTo>
                <a:cubicBezTo>
                  <a:pt x="96" y="36"/>
                  <a:pt x="77" y="52"/>
                  <a:pt x="73" y="74"/>
                </a:cubicBezTo>
                <a:cubicBezTo>
                  <a:pt x="72" y="79"/>
                  <a:pt x="72" y="79"/>
                  <a:pt x="72" y="79"/>
                </a:cubicBezTo>
                <a:cubicBezTo>
                  <a:pt x="67" y="78"/>
                  <a:pt x="67" y="78"/>
                  <a:pt x="67" y="78"/>
                </a:cubicBezTo>
                <a:cubicBezTo>
                  <a:pt x="64" y="77"/>
                  <a:pt x="60" y="77"/>
                  <a:pt x="56" y="77"/>
                </a:cubicBezTo>
                <a:moveTo>
                  <a:pt x="245" y="180"/>
                </a:moveTo>
                <a:cubicBezTo>
                  <a:pt x="56" y="180"/>
                  <a:pt x="56" y="180"/>
                  <a:pt x="56" y="180"/>
                </a:cubicBezTo>
                <a:cubicBezTo>
                  <a:pt x="26" y="180"/>
                  <a:pt x="0" y="154"/>
                  <a:pt x="0" y="123"/>
                </a:cubicBezTo>
                <a:cubicBezTo>
                  <a:pt x="0" y="93"/>
                  <a:pt x="26" y="67"/>
                  <a:pt x="56" y="67"/>
                </a:cubicBezTo>
                <a:cubicBezTo>
                  <a:pt x="59" y="67"/>
                  <a:pt x="62" y="67"/>
                  <a:pt x="65" y="68"/>
                </a:cubicBezTo>
                <a:cubicBezTo>
                  <a:pt x="72" y="43"/>
                  <a:pt x="93" y="27"/>
                  <a:pt x="119" y="27"/>
                </a:cubicBezTo>
                <a:cubicBezTo>
                  <a:pt x="130" y="27"/>
                  <a:pt x="140" y="29"/>
                  <a:pt x="148" y="34"/>
                </a:cubicBezTo>
                <a:cubicBezTo>
                  <a:pt x="157" y="14"/>
                  <a:pt x="177" y="0"/>
                  <a:pt x="200" y="0"/>
                </a:cubicBezTo>
                <a:cubicBezTo>
                  <a:pt x="230" y="0"/>
                  <a:pt x="255" y="25"/>
                  <a:pt x="255" y="56"/>
                </a:cubicBezTo>
                <a:cubicBezTo>
                  <a:pt x="255" y="60"/>
                  <a:pt x="255" y="64"/>
                  <a:pt x="254" y="68"/>
                </a:cubicBezTo>
                <a:cubicBezTo>
                  <a:pt x="281" y="72"/>
                  <a:pt x="302" y="95"/>
                  <a:pt x="302" y="123"/>
                </a:cubicBezTo>
                <a:cubicBezTo>
                  <a:pt x="302" y="155"/>
                  <a:pt x="276" y="180"/>
                  <a:pt x="245" y="180"/>
                </a:cubicBezTo>
              </a:path>
            </a:pathLst>
          </a:custGeom>
          <a:solidFill>
            <a:schemeClr val="bg1">
              <a:lumMod val="50000"/>
            </a:schemeClr>
          </a:solidFill>
          <a:ln>
            <a:noFill/>
          </a:ln>
        </p:spPr>
        <p:txBody>
          <a:bodyPr vert="horz" wrap="square" lIns="93260" tIns="46630" rIns="93260" bIns="46630" numCol="1" anchor="t" anchorCtr="0" compatLnSpc="1">
            <a:prstTxWarp prst="textNoShape">
              <a:avLst/>
            </a:prstTxWarp>
          </a:bodyPr>
          <a:lstStyle/>
          <a:p>
            <a:endParaRPr lang="en-US" sz="1836"/>
          </a:p>
        </p:txBody>
      </p:sp>
      <p:cxnSp>
        <p:nvCxnSpPr>
          <p:cNvPr id="93" name="Straight Arrow Connector 92"/>
          <p:cNvCxnSpPr/>
          <p:nvPr/>
        </p:nvCxnSpPr>
        <p:spPr>
          <a:xfrm>
            <a:off x="415010" y="6393938"/>
            <a:ext cx="11606454" cy="0"/>
          </a:xfrm>
          <a:prstGeom prst="straightConnector1">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697501" y="1475646"/>
            <a:ext cx="2705040" cy="1868525"/>
            <a:chOff x="697501" y="1475646"/>
            <a:chExt cx="2705040" cy="1868525"/>
          </a:xfrm>
        </p:grpSpPr>
        <p:sp>
          <p:nvSpPr>
            <p:cNvPr id="99" name="Rectangle 98"/>
            <p:cNvSpPr/>
            <p:nvPr/>
          </p:nvSpPr>
          <p:spPr>
            <a:xfrm>
              <a:off x="697992" y="1475646"/>
              <a:ext cx="2704549" cy="932603"/>
            </a:xfrm>
            <a:prstGeom prst="rect">
              <a:avLst/>
            </a:prstGeom>
            <a:solidFill>
              <a:schemeClr val="accent1"/>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Secure</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End-to-end</a:t>
              </a:r>
            </a:p>
          </p:txBody>
        </p:sp>
        <p:sp>
          <p:nvSpPr>
            <p:cNvPr id="100" name="Rectangle 99"/>
            <p:cNvSpPr/>
            <p:nvPr/>
          </p:nvSpPr>
          <p:spPr>
            <a:xfrm>
              <a:off x="697501"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1"/>
                  </a:solidFill>
                </a:rPr>
                <a:t>From endpoint and connection through to data and the cloud</a:t>
              </a:r>
            </a:p>
          </p:txBody>
        </p:sp>
        <p:sp>
          <p:nvSpPr>
            <p:cNvPr id="101" name="Freeform 94"/>
            <p:cNvSpPr>
              <a:spLocks noChangeAspect="1"/>
            </p:cNvSpPr>
            <p:nvPr/>
          </p:nvSpPr>
          <p:spPr bwMode="auto">
            <a:xfrm>
              <a:off x="2889095" y="1819430"/>
              <a:ext cx="414229" cy="466302"/>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688" fontAlgn="base">
                <a:spcBef>
                  <a:spcPct val="0"/>
                </a:spcBef>
                <a:spcAft>
                  <a:spcPct val="0"/>
                </a:spcAft>
              </a:pPr>
              <a:endParaRPr lang="en-US" sz="918" kern="0" spc="-50" dirty="0">
                <a:solidFill>
                  <a:schemeClr val="bg1"/>
                </a:solidFill>
                <a:ea typeface="Segoe UI" pitchFamily="34" charset="0"/>
                <a:cs typeface="Segoe UI" pitchFamily="34" charset="0"/>
              </a:endParaRPr>
            </a:p>
          </p:txBody>
        </p:sp>
      </p:grpSp>
      <p:grpSp>
        <p:nvGrpSpPr>
          <p:cNvPr id="102" name="Group 101"/>
          <p:cNvGrpSpPr/>
          <p:nvPr/>
        </p:nvGrpSpPr>
        <p:grpSpPr>
          <a:xfrm>
            <a:off x="6248796" y="1475646"/>
            <a:ext cx="2712424" cy="1868525"/>
            <a:chOff x="6248796" y="1475646"/>
            <a:chExt cx="2712424" cy="1868525"/>
          </a:xfrm>
        </p:grpSpPr>
        <p:sp>
          <p:nvSpPr>
            <p:cNvPr id="103" name="Rectangle 102"/>
            <p:cNvSpPr/>
            <p:nvPr/>
          </p:nvSpPr>
          <p:spPr>
            <a:xfrm>
              <a:off x="6256671" y="1475646"/>
              <a:ext cx="2704549" cy="932603"/>
            </a:xfrm>
            <a:prstGeom prst="rect">
              <a:avLst/>
            </a:prstGeom>
            <a:solidFill>
              <a:schemeClr val="accent4"/>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Open</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Connect anything</a:t>
              </a:r>
            </a:p>
          </p:txBody>
        </p:sp>
        <p:sp>
          <p:nvSpPr>
            <p:cNvPr id="104" name="Rectangle 103"/>
            <p:cNvSpPr/>
            <p:nvPr/>
          </p:nvSpPr>
          <p:spPr>
            <a:xfrm>
              <a:off x="6248796" y="2411568"/>
              <a:ext cx="2712424"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4"/>
                  </a:solidFill>
                </a:rPr>
                <a:t>Any device, OS, data source, software, or service</a:t>
              </a:r>
            </a:p>
          </p:txBody>
        </p:sp>
        <p:sp>
          <p:nvSpPr>
            <p:cNvPr id="105" name="Freeform 21"/>
            <p:cNvSpPr>
              <a:spLocks noChangeAspect="1" noEditPoints="1"/>
            </p:cNvSpPr>
            <p:nvPr/>
          </p:nvSpPr>
          <p:spPr bwMode="black">
            <a:xfrm>
              <a:off x="8395702" y="1819430"/>
              <a:ext cx="466302" cy="466302"/>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984" tIns="74387" rIns="92984" bIns="74387" numCol="1" spcCol="0" rtlCol="0" fromWordArt="0" anchor="t" anchorCtr="0" forceAA="0" compatLnSpc="1">
              <a:prstTxWarp prst="textNoShape">
                <a:avLst/>
              </a:prstTxWarp>
              <a:noAutofit/>
            </a:bodyPr>
            <a:lstStyle/>
            <a:p>
              <a:pPr algn="ctr" defTabSz="474082" fontAlgn="base">
                <a:lnSpc>
                  <a:spcPct val="90000"/>
                </a:lnSpc>
                <a:spcBef>
                  <a:spcPct val="0"/>
                </a:spcBef>
                <a:spcAft>
                  <a:spcPct val="0"/>
                </a:spcAft>
              </a:pPr>
              <a:endParaRPr lang="en-US" sz="816" kern="0" dirty="0">
                <a:solidFill>
                  <a:schemeClr val="bg1"/>
                </a:solidFill>
                <a:ea typeface="Segoe UI" pitchFamily="34" charset="0"/>
                <a:cs typeface="Segoe UI" pitchFamily="34" charset="0"/>
              </a:endParaRPr>
            </a:p>
          </p:txBody>
        </p:sp>
      </p:grpSp>
      <p:grpSp>
        <p:nvGrpSpPr>
          <p:cNvPr id="106" name="Group 105"/>
          <p:cNvGrpSpPr/>
          <p:nvPr/>
        </p:nvGrpSpPr>
        <p:grpSpPr>
          <a:xfrm>
            <a:off x="3469306" y="1475646"/>
            <a:ext cx="2712724" cy="1868525"/>
            <a:chOff x="3469306" y="1475646"/>
            <a:chExt cx="2712724" cy="1868525"/>
          </a:xfrm>
        </p:grpSpPr>
        <p:sp>
          <p:nvSpPr>
            <p:cNvPr id="107" name="Rectangle 106"/>
            <p:cNvSpPr/>
            <p:nvPr/>
          </p:nvSpPr>
          <p:spPr>
            <a:xfrm>
              <a:off x="3469306" y="1475646"/>
              <a:ext cx="2704549" cy="932603"/>
            </a:xfrm>
            <a:prstGeom prst="rect">
              <a:avLst/>
            </a:prstGeom>
            <a:solidFill>
              <a:schemeClr val="tx2"/>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Fast</a:t>
              </a:r>
              <a:endParaRPr lang="en-US" sz="2000" dirty="0">
                <a:solidFill>
                  <a:schemeClr val="bg1"/>
                </a:solidFill>
                <a:latin typeface="+mj-lt"/>
                <a:ea typeface="Segoe UI" pitchFamily="34" charset="0"/>
                <a:cs typeface="Segoe UI" pitchFamily="34" charset="0"/>
              </a:endParaRPr>
            </a:p>
            <a:p>
              <a:pPr defTabSz="932290" fontAlgn="base">
                <a:spcBef>
                  <a:spcPct val="0"/>
                </a:spcBef>
                <a:spcAft>
                  <a:spcPct val="0"/>
                </a:spcAft>
              </a:pPr>
              <a:r>
                <a:rPr lang="en-US" dirty="0">
                  <a:solidFill>
                    <a:schemeClr val="bg1"/>
                  </a:solidFill>
                  <a:ea typeface="Segoe UI" pitchFamily="34" charset="0"/>
                  <a:cs typeface="Segoe UI" pitchFamily="34" charset="0"/>
                </a:rPr>
                <a:t>Start in minutes</a:t>
              </a:r>
            </a:p>
          </p:txBody>
        </p:sp>
        <p:sp>
          <p:nvSpPr>
            <p:cNvPr id="108" name="Rectangle 107"/>
            <p:cNvSpPr/>
            <p:nvPr/>
          </p:nvSpPr>
          <p:spPr>
            <a:xfrm>
              <a:off x="3477481"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tx2"/>
                  </a:solidFill>
                </a:rPr>
                <a:t>Preconfigured solutions for the most common IoT scenarios</a:t>
              </a:r>
            </a:p>
          </p:txBody>
        </p:sp>
        <p:grpSp>
          <p:nvGrpSpPr>
            <p:cNvPr id="109" name="Group 108"/>
            <p:cNvGrpSpPr>
              <a:grpSpLocks noChangeAspect="1"/>
            </p:cNvGrpSpPr>
            <p:nvPr/>
          </p:nvGrpSpPr>
          <p:grpSpPr>
            <a:xfrm>
              <a:off x="5525920" y="1889375"/>
              <a:ext cx="547934" cy="373041"/>
              <a:chOff x="2602933" y="1615439"/>
              <a:chExt cx="538364" cy="366526"/>
            </a:xfrm>
          </p:grpSpPr>
          <p:sp>
            <p:nvSpPr>
              <p:cNvPr id="110" name="Isosceles Triangle 109"/>
              <p:cNvSpPr/>
              <p:nvPr/>
            </p:nvSpPr>
            <p:spPr bwMode="auto">
              <a:xfrm rot="5400000">
                <a:off x="2557213" y="1661159"/>
                <a:ext cx="365760" cy="274320"/>
              </a:xfrm>
              <a:prstGeom prst="triangle">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Isosceles Triangle 110"/>
              <p:cNvSpPr/>
              <p:nvPr/>
            </p:nvSpPr>
            <p:spPr bwMode="auto">
              <a:xfrm rot="5400000">
                <a:off x="2821257" y="1661925"/>
                <a:ext cx="365760" cy="274320"/>
              </a:xfrm>
              <a:prstGeom prst="triangle">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p:cNvGrpSpPr/>
          <p:nvPr/>
        </p:nvGrpSpPr>
        <p:grpSpPr>
          <a:xfrm>
            <a:off x="428626" y="5158881"/>
            <a:ext cx="11579224" cy="466302"/>
            <a:chOff x="428626" y="5120781"/>
            <a:chExt cx="11579224" cy="466302"/>
          </a:xfrm>
        </p:grpSpPr>
        <p:sp>
          <p:nvSpPr>
            <p:cNvPr id="113" name="Rectangle 112"/>
            <p:cNvSpPr/>
            <p:nvPr/>
          </p:nvSpPr>
          <p:spPr>
            <a:xfrm>
              <a:off x="428626" y="5120781"/>
              <a:ext cx="11579224" cy="466302"/>
            </a:xfrm>
            <a:prstGeom prst="rect">
              <a:avLst/>
            </a:prstGeom>
            <a:solidFill>
              <a:schemeClr val="bg1">
                <a:lumMod val="50000"/>
              </a:schemeClr>
            </a:solidFill>
            <a:ln w="6350">
              <a:solidFill>
                <a:schemeClr val="bg1">
                  <a:lumMod val="50000"/>
                </a:schemeClr>
              </a:solidFill>
            </a:ln>
          </p:spPr>
          <p:txBody>
            <a:bodyPr wrap="square" anchor="ctr">
              <a:noAutofit/>
            </a:bodyPr>
            <a:lstStyle/>
            <a:p>
              <a:pPr algn="ctr" defTabSz="950798">
                <a:lnSpc>
                  <a:spcPct val="90000"/>
                </a:lnSpc>
                <a:defRPr/>
              </a:pPr>
              <a:r>
                <a:rPr lang="en-US" dirty="0">
                  <a:solidFill>
                    <a:schemeClr val="bg1"/>
                  </a:solidFill>
                </a:rPr>
                <a:t>Magic Quadrant Leader, </a:t>
              </a:r>
              <a:r>
                <a:rPr lang="en-US" dirty="0">
                  <a:solidFill>
                    <a:schemeClr val="bg1"/>
                  </a:solidFill>
                  <a:latin typeface="+mj-lt"/>
                </a:rPr>
                <a:t>Business Intelligence and Analytics Platforms*</a:t>
              </a:r>
            </a:p>
          </p:txBody>
        </p:sp>
        <p:sp>
          <p:nvSpPr>
            <p:cNvPr id="114" name="Freeform 23"/>
            <p:cNvSpPr/>
            <p:nvPr/>
          </p:nvSpPr>
          <p:spPr bwMode="auto">
            <a:xfrm>
              <a:off x="2402328" y="5184447"/>
              <a:ext cx="245566" cy="390535"/>
            </a:xfrm>
            <a:custGeom>
              <a:avLst/>
              <a:gdLst/>
              <a:ahLst/>
              <a:cxnLst/>
              <a:rect l="l" t="t" r="r" b="b"/>
              <a:pathLst>
                <a:path w="2995612" h="4764087">
                  <a:moveTo>
                    <a:pt x="2265362" y="2579687"/>
                  </a:moveTo>
                  <a:lnTo>
                    <a:pt x="2347912" y="2582862"/>
                  </a:lnTo>
                  <a:cubicBezTo>
                    <a:pt x="2576512" y="3278187"/>
                    <a:pt x="2827337" y="3656012"/>
                    <a:pt x="2995612" y="3887787"/>
                  </a:cubicBezTo>
                  <a:lnTo>
                    <a:pt x="2230437" y="3998912"/>
                  </a:lnTo>
                  <a:lnTo>
                    <a:pt x="1966912" y="4764087"/>
                  </a:lnTo>
                  <a:cubicBezTo>
                    <a:pt x="1848379" y="4574645"/>
                    <a:pt x="1602845" y="3829579"/>
                    <a:pt x="1449387" y="3148012"/>
                  </a:cubicBezTo>
                  <a:lnTo>
                    <a:pt x="1497012" y="2878137"/>
                  </a:lnTo>
                  <a:lnTo>
                    <a:pt x="1684337" y="3001962"/>
                  </a:lnTo>
                  <a:lnTo>
                    <a:pt x="1868487" y="2779712"/>
                  </a:lnTo>
                  <a:lnTo>
                    <a:pt x="2154237" y="2855912"/>
                  </a:lnTo>
                  <a:close/>
                  <a:moveTo>
                    <a:pt x="528637" y="2563812"/>
                  </a:moveTo>
                  <a:lnTo>
                    <a:pt x="614362" y="2566987"/>
                  </a:lnTo>
                  <a:lnTo>
                    <a:pt x="719137" y="2843212"/>
                  </a:lnTo>
                  <a:lnTo>
                    <a:pt x="1001712" y="2773362"/>
                  </a:lnTo>
                  <a:lnTo>
                    <a:pt x="1195387" y="3001962"/>
                  </a:lnTo>
                  <a:lnTo>
                    <a:pt x="1408112" y="2862262"/>
                  </a:lnTo>
                  <a:cubicBezTo>
                    <a:pt x="1332970" y="3345920"/>
                    <a:pt x="1235604" y="3823229"/>
                    <a:pt x="1135062" y="4084637"/>
                  </a:cubicBezTo>
                  <a:lnTo>
                    <a:pt x="823912" y="3567112"/>
                  </a:lnTo>
                  <a:lnTo>
                    <a:pt x="112712" y="3548062"/>
                  </a:lnTo>
                  <a:cubicBezTo>
                    <a:pt x="273579" y="3286654"/>
                    <a:pt x="412220" y="2949045"/>
                    <a:pt x="528637" y="2563812"/>
                  </a:cubicBezTo>
                  <a:close/>
                  <a:moveTo>
                    <a:pt x="1423989" y="566389"/>
                  </a:moveTo>
                  <a:cubicBezTo>
                    <a:pt x="1900307" y="566389"/>
                    <a:pt x="2286439" y="952308"/>
                    <a:pt x="2286439" y="1428364"/>
                  </a:cubicBezTo>
                  <a:cubicBezTo>
                    <a:pt x="2286439" y="1904420"/>
                    <a:pt x="1900307" y="2290339"/>
                    <a:pt x="1423989" y="2290339"/>
                  </a:cubicBezTo>
                  <a:cubicBezTo>
                    <a:pt x="947671" y="2290339"/>
                    <a:pt x="561539" y="1904420"/>
                    <a:pt x="561539" y="1428364"/>
                  </a:cubicBezTo>
                  <a:cubicBezTo>
                    <a:pt x="561539" y="952308"/>
                    <a:pt x="947671" y="566389"/>
                    <a:pt x="1423989" y="566389"/>
                  </a:cubicBezTo>
                  <a:close/>
                  <a:moveTo>
                    <a:pt x="1423989" y="419191"/>
                  </a:moveTo>
                  <a:cubicBezTo>
                    <a:pt x="866376" y="419191"/>
                    <a:pt x="414341" y="871013"/>
                    <a:pt x="414341" y="1428364"/>
                  </a:cubicBezTo>
                  <a:cubicBezTo>
                    <a:pt x="414341" y="1985715"/>
                    <a:pt x="866376" y="2437537"/>
                    <a:pt x="1423989" y="2437537"/>
                  </a:cubicBezTo>
                  <a:cubicBezTo>
                    <a:pt x="1981602" y="2437537"/>
                    <a:pt x="2433637" y="1985715"/>
                    <a:pt x="2433637" y="1428364"/>
                  </a:cubicBezTo>
                  <a:cubicBezTo>
                    <a:pt x="2433637" y="871013"/>
                    <a:pt x="1981602" y="419191"/>
                    <a:pt x="1423989" y="419191"/>
                  </a:cubicBezTo>
                  <a:close/>
                  <a:moveTo>
                    <a:pt x="1223962" y="0"/>
                  </a:moveTo>
                  <a:lnTo>
                    <a:pt x="1447800" y="133350"/>
                  </a:lnTo>
                  <a:lnTo>
                    <a:pt x="1676400" y="0"/>
                  </a:lnTo>
                  <a:lnTo>
                    <a:pt x="1857375" y="204787"/>
                  </a:lnTo>
                  <a:lnTo>
                    <a:pt x="2119312" y="142875"/>
                  </a:lnTo>
                  <a:lnTo>
                    <a:pt x="2209800" y="390525"/>
                  </a:lnTo>
                  <a:lnTo>
                    <a:pt x="2495550" y="409575"/>
                  </a:lnTo>
                  <a:cubicBezTo>
                    <a:pt x="2497137" y="501650"/>
                    <a:pt x="2498725" y="593725"/>
                    <a:pt x="2500312" y="685800"/>
                  </a:cubicBezTo>
                  <a:lnTo>
                    <a:pt x="2747962" y="781050"/>
                  </a:lnTo>
                  <a:lnTo>
                    <a:pt x="2681287" y="1038225"/>
                  </a:lnTo>
                  <a:lnTo>
                    <a:pt x="2890837" y="1219200"/>
                  </a:lnTo>
                  <a:lnTo>
                    <a:pt x="2747962" y="1443037"/>
                  </a:lnTo>
                  <a:lnTo>
                    <a:pt x="2890837" y="1676400"/>
                  </a:lnTo>
                  <a:lnTo>
                    <a:pt x="2676525" y="1847850"/>
                  </a:lnTo>
                  <a:lnTo>
                    <a:pt x="2747962" y="2114550"/>
                  </a:lnTo>
                  <a:lnTo>
                    <a:pt x="2490787" y="2205037"/>
                  </a:lnTo>
                  <a:lnTo>
                    <a:pt x="2471737" y="2476500"/>
                  </a:lnTo>
                  <a:lnTo>
                    <a:pt x="2209800" y="2495550"/>
                  </a:lnTo>
                  <a:lnTo>
                    <a:pt x="2100262" y="2752725"/>
                  </a:lnTo>
                  <a:lnTo>
                    <a:pt x="1843087" y="2671762"/>
                  </a:lnTo>
                  <a:lnTo>
                    <a:pt x="1662112" y="2890837"/>
                  </a:lnTo>
                  <a:lnTo>
                    <a:pt x="1438275" y="2733675"/>
                  </a:lnTo>
                  <a:lnTo>
                    <a:pt x="1209675" y="2876550"/>
                  </a:lnTo>
                  <a:lnTo>
                    <a:pt x="1038225" y="2671762"/>
                  </a:lnTo>
                  <a:lnTo>
                    <a:pt x="776287" y="2733675"/>
                  </a:lnTo>
                  <a:lnTo>
                    <a:pt x="681037" y="2481262"/>
                  </a:lnTo>
                  <a:lnTo>
                    <a:pt x="400050" y="2466975"/>
                  </a:lnTo>
                  <a:lnTo>
                    <a:pt x="390525" y="2195512"/>
                  </a:lnTo>
                  <a:lnTo>
                    <a:pt x="138112" y="2090737"/>
                  </a:lnTo>
                  <a:lnTo>
                    <a:pt x="204787" y="1833562"/>
                  </a:lnTo>
                  <a:lnTo>
                    <a:pt x="0" y="1657350"/>
                  </a:lnTo>
                  <a:lnTo>
                    <a:pt x="147637" y="1423987"/>
                  </a:lnTo>
                  <a:lnTo>
                    <a:pt x="4762" y="1204912"/>
                  </a:lnTo>
                  <a:lnTo>
                    <a:pt x="219075" y="1028700"/>
                  </a:lnTo>
                  <a:lnTo>
                    <a:pt x="147637" y="771525"/>
                  </a:lnTo>
                  <a:lnTo>
                    <a:pt x="404812" y="676275"/>
                  </a:lnTo>
                  <a:lnTo>
                    <a:pt x="419100" y="400050"/>
                  </a:lnTo>
                  <a:lnTo>
                    <a:pt x="690562" y="385762"/>
                  </a:lnTo>
                  <a:lnTo>
                    <a:pt x="785812" y="133350"/>
                  </a:lnTo>
                  <a:lnTo>
                    <a:pt x="1052512" y="195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17" name="Group 116"/>
          <p:cNvGrpSpPr/>
          <p:nvPr/>
        </p:nvGrpSpPr>
        <p:grpSpPr>
          <a:xfrm>
            <a:off x="9027986" y="1475646"/>
            <a:ext cx="2710989" cy="1868525"/>
            <a:chOff x="9027986" y="1475646"/>
            <a:chExt cx="2710989" cy="1868525"/>
          </a:xfrm>
        </p:grpSpPr>
        <p:sp>
          <p:nvSpPr>
            <p:cNvPr id="118" name="Rectangle 117"/>
            <p:cNvSpPr/>
            <p:nvPr/>
          </p:nvSpPr>
          <p:spPr>
            <a:xfrm>
              <a:off x="9027986" y="1475646"/>
              <a:ext cx="2704549" cy="932603"/>
            </a:xfrm>
            <a:prstGeom prst="rect">
              <a:avLst/>
            </a:prstGeom>
            <a:solidFill>
              <a:schemeClr val="accent5"/>
            </a:solidFill>
            <a:ln w="3175">
              <a:noFill/>
            </a:ln>
          </p:spPr>
          <p:style>
            <a:lnRef idx="1">
              <a:schemeClr val="dk1"/>
            </a:lnRef>
            <a:fillRef idx="0">
              <a:schemeClr val="dk1"/>
            </a:fillRef>
            <a:effectRef idx="0">
              <a:schemeClr val="dk1"/>
            </a:effectRef>
            <a:fontRef idx="minor">
              <a:schemeClr val="tx1"/>
            </a:fontRef>
          </p:style>
          <p:txBody>
            <a:bodyPr lIns="186521" tIns="93260" rIns="186521" bIns="93260" rtlCol="0" anchor="b"/>
            <a:lstStyle/>
            <a:p>
              <a:pPr defTabSz="932290" fontAlgn="base">
                <a:spcBef>
                  <a:spcPct val="0"/>
                </a:spcBef>
                <a:spcAft>
                  <a:spcPct val="0"/>
                </a:spcAft>
              </a:pPr>
              <a:r>
                <a:rPr lang="en-US" sz="2400" dirty="0">
                  <a:solidFill>
                    <a:schemeClr val="bg1"/>
                  </a:solidFill>
                  <a:latin typeface="+mj-lt"/>
                  <a:ea typeface="Segoe UI" pitchFamily="34" charset="0"/>
                  <a:cs typeface="Segoe UI" pitchFamily="34" charset="0"/>
                </a:rPr>
                <a:t>Scalable</a:t>
              </a:r>
              <a:r>
                <a:rPr lang="en-US" sz="2000" dirty="0">
                  <a:solidFill>
                    <a:schemeClr val="bg1"/>
                  </a:solidFill>
                  <a:ea typeface="Segoe UI" pitchFamily="34" charset="0"/>
                  <a:cs typeface="Segoe UI" pitchFamily="34" charset="0"/>
                </a:rPr>
                <a:t/>
              </a:r>
              <a:br>
                <a:rPr lang="en-US" sz="2000" dirty="0">
                  <a:solidFill>
                    <a:schemeClr val="bg1"/>
                  </a:solidFill>
                  <a:ea typeface="Segoe UI" pitchFamily="34" charset="0"/>
                  <a:cs typeface="Segoe UI" pitchFamily="34" charset="0"/>
                </a:rPr>
              </a:br>
              <a:r>
                <a:rPr lang="en-US" dirty="0">
                  <a:solidFill>
                    <a:schemeClr val="bg1"/>
                  </a:solidFill>
                  <a:ea typeface="Segoe UI" pitchFamily="34" charset="0"/>
                  <a:cs typeface="Segoe UI" pitchFamily="34" charset="0"/>
                </a:rPr>
                <a:t>Grow effortlessly</a:t>
              </a:r>
              <a:endParaRPr lang="en-US" sz="2000" dirty="0">
                <a:solidFill>
                  <a:schemeClr val="bg1"/>
                </a:solidFill>
                <a:ea typeface="Segoe UI" pitchFamily="34" charset="0"/>
                <a:cs typeface="Segoe UI" pitchFamily="34" charset="0"/>
              </a:endParaRPr>
            </a:p>
          </p:txBody>
        </p:sp>
        <p:sp>
          <p:nvSpPr>
            <p:cNvPr id="121" name="Rectangle 120"/>
            <p:cNvSpPr/>
            <p:nvPr/>
          </p:nvSpPr>
          <p:spPr>
            <a:xfrm>
              <a:off x="9034426" y="2411568"/>
              <a:ext cx="2704549" cy="932603"/>
            </a:xfrm>
            <a:prstGeom prst="rect">
              <a:avLst/>
            </a:prstGeom>
            <a:solidFill>
              <a:schemeClr val="bg1"/>
            </a:solidFill>
            <a:ln>
              <a:noFill/>
            </a:ln>
          </p:spPr>
          <p:style>
            <a:lnRef idx="1">
              <a:schemeClr val="dk1"/>
            </a:lnRef>
            <a:fillRef idx="0">
              <a:schemeClr val="dk1"/>
            </a:fillRef>
            <a:effectRef idx="0">
              <a:schemeClr val="dk1"/>
            </a:effectRef>
            <a:fontRef idx="minor">
              <a:schemeClr val="tx1"/>
            </a:fontRef>
          </p:style>
          <p:txBody>
            <a:bodyPr lIns="93260" tIns="93260" rIns="93260" bIns="93260" rtlCol="0" anchor="ctr"/>
            <a:lstStyle/>
            <a:p>
              <a:pPr defTabSz="932290" fontAlgn="base">
                <a:spcBef>
                  <a:spcPct val="0"/>
                </a:spcBef>
                <a:spcAft>
                  <a:spcPct val="0"/>
                </a:spcAft>
              </a:pPr>
              <a:r>
                <a:rPr lang="en-US" sz="1400" dirty="0">
                  <a:solidFill>
                    <a:schemeClr val="accent5"/>
                  </a:solidFill>
                </a:rPr>
                <a:t>Millions of devices, terabytes of data, on-premises and in the cloud, in 30 regions worldwide</a:t>
              </a:r>
            </a:p>
          </p:txBody>
        </p:sp>
        <p:sp>
          <p:nvSpPr>
            <p:cNvPr id="122" name="Freeform 15"/>
            <p:cNvSpPr>
              <a:spLocks noChangeAspect="1" noEditPoints="1"/>
            </p:cNvSpPr>
            <p:nvPr/>
          </p:nvSpPr>
          <p:spPr bwMode="black">
            <a:xfrm>
              <a:off x="11213647" y="1853920"/>
              <a:ext cx="419671" cy="420154"/>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40" dirty="0">
                <a:solidFill>
                  <a:schemeClr val="bg1"/>
                </a:solidFill>
                <a:ea typeface="Segoe UI" pitchFamily="34" charset="0"/>
                <a:cs typeface="Segoe UI" pitchFamily="34" charset="0"/>
              </a:endParaRPr>
            </a:p>
          </p:txBody>
        </p:sp>
      </p:grpSp>
      <p:grpSp>
        <p:nvGrpSpPr>
          <p:cNvPr id="4" name="Group 3"/>
          <p:cNvGrpSpPr/>
          <p:nvPr/>
        </p:nvGrpSpPr>
        <p:grpSpPr>
          <a:xfrm>
            <a:off x="1742802" y="3451161"/>
            <a:ext cx="8981196" cy="975443"/>
            <a:chOff x="1742802" y="3451161"/>
            <a:chExt cx="8981196" cy="975443"/>
          </a:xfrm>
        </p:grpSpPr>
        <p:cxnSp>
          <p:nvCxnSpPr>
            <p:cNvPr id="123" name="Straight Arrow Connector 122"/>
            <p:cNvCxnSpPr/>
            <p:nvPr/>
          </p:nvCxnSpPr>
          <p:spPr>
            <a:xfrm>
              <a:off x="2567972" y="3902567"/>
              <a:ext cx="7274306" cy="0"/>
            </a:xfrm>
            <a:prstGeom prst="straightConnector1">
              <a:avLst/>
            </a:prstGeom>
            <a:ln w="127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flipH="1">
              <a:off x="10018770" y="4211237"/>
              <a:ext cx="705228" cy="149887"/>
            </a:xfrm>
            <a:prstGeom prst="rect">
              <a:avLst/>
            </a:prstGeom>
            <a:noFill/>
          </p:spPr>
          <p:txBody>
            <a:bodyPr wrap="square" lIns="0" tIns="0" rIns="0" bIns="0" anchor="ctr">
              <a:spAutoFit/>
            </a:bodyPr>
            <a:lstStyle/>
            <a:p>
              <a:pPr algn="ctr" defTabSz="932597">
                <a:defRPr/>
              </a:pPr>
              <a:r>
                <a:rPr lang="en-US" dirty="0"/>
                <a:t>People</a:t>
              </a:r>
            </a:p>
          </p:txBody>
        </p:sp>
        <p:grpSp>
          <p:nvGrpSpPr>
            <p:cNvPr id="126" name="Group 125"/>
            <p:cNvGrpSpPr/>
            <p:nvPr/>
          </p:nvGrpSpPr>
          <p:grpSpPr>
            <a:xfrm>
              <a:off x="10018770" y="3451164"/>
              <a:ext cx="705228" cy="705227"/>
              <a:chOff x="10018770" y="3451164"/>
              <a:chExt cx="705228" cy="705227"/>
            </a:xfrm>
          </p:grpSpPr>
          <p:sp>
            <p:nvSpPr>
              <p:cNvPr id="127" name="Oval 126"/>
              <p:cNvSpPr>
                <a:spLocks noChangeAspect="1"/>
              </p:cNvSpPr>
              <p:nvPr/>
            </p:nvSpPr>
            <p:spPr bwMode="auto">
              <a:xfrm>
                <a:off x="10018770" y="3451164"/>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135" name="Freeform 5"/>
              <p:cNvSpPr>
                <a:spLocks noChangeAspect="1" noEditPoints="1"/>
              </p:cNvSpPr>
              <p:nvPr/>
            </p:nvSpPr>
            <p:spPr bwMode="auto">
              <a:xfrm>
                <a:off x="10124734" y="3602284"/>
                <a:ext cx="493300" cy="402987"/>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sp>
          <p:nvSpPr>
            <p:cNvPr id="190" name="Rectangle 189"/>
            <p:cNvSpPr/>
            <p:nvPr/>
          </p:nvSpPr>
          <p:spPr>
            <a:xfrm>
              <a:off x="5277428" y="4211236"/>
              <a:ext cx="256752" cy="149887"/>
            </a:xfrm>
            <a:prstGeom prst="rect">
              <a:avLst/>
            </a:prstGeom>
            <a:noFill/>
          </p:spPr>
          <p:txBody>
            <a:bodyPr wrap="none" lIns="0" tIns="0" rIns="0" bIns="0" anchor="ctr">
              <a:spAutoFit/>
            </a:bodyPr>
            <a:lstStyle/>
            <a:p>
              <a:pPr algn="ctr" defTabSz="932597">
                <a:defRPr/>
              </a:pPr>
              <a:r>
                <a:rPr lang="en-US" dirty="0"/>
                <a:t>Data</a:t>
              </a:r>
            </a:p>
          </p:txBody>
        </p:sp>
        <p:grpSp>
          <p:nvGrpSpPr>
            <p:cNvPr id="191" name="Group 190"/>
            <p:cNvGrpSpPr/>
            <p:nvPr/>
          </p:nvGrpSpPr>
          <p:grpSpPr>
            <a:xfrm>
              <a:off x="5053190" y="3451161"/>
              <a:ext cx="705228" cy="705227"/>
              <a:chOff x="5053190" y="3451161"/>
              <a:chExt cx="705228" cy="705227"/>
            </a:xfrm>
          </p:grpSpPr>
          <p:sp>
            <p:nvSpPr>
              <p:cNvPr id="192" name="Oval 191"/>
              <p:cNvSpPr>
                <a:spLocks noChangeAspect="1"/>
              </p:cNvSpPr>
              <p:nvPr/>
            </p:nvSpPr>
            <p:spPr bwMode="auto">
              <a:xfrm>
                <a:off x="5053190"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193" name="Freeform 167"/>
              <p:cNvSpPr>
                <a:spLocks noChangeAspect="1"/>
              </p:cNvSpPr>
              <p:nvPr/>
            </p:nvSpPr>
            <p:spPr bwMode="black">
              <a:xfrm>
                <a:off x="5222628" y="3602281"/>
                <a:ext cx="366352" cy="402987"/>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4" name="Rectangle 193"/>
            <p:cNvSpPr/>
            <p:nvPr/>
          </p:nvSpPr>
          <p:spPr>
            <a:xfrm flipH="1">
              <a:off x="6414910" y="4150787"/>
              <a:ext cx="1292176" cy="274636"/>
            </a:xfrm>
            <a:prstGeom prst="rect">
              <a:avLst/>
            </a:prstGeom>
            <a:noFill/>
          </p:spPr>
          <p:txBody>
            <a:bodyPr wrap="square" lIns="0" tIns="0" rIns="0" bIns="0" anchor="ctr">
              <a:spAutoFit/>
            </a:bodyPr>
            <a:lstStyle/>
            <a:p>
              <a:pPr algn="ctr" defTabSz="932597">
                <a:defRPr/>
              </a:pPr>
              <a:r>
                <a:rPr lang="en-US" dirty="0"/>
                <a:t>Insights</a:t>
              </a:r>
            </a:p>
          </p:txBody>
        </p:sp>
        <p:grpSp>
          <p:nvGrpSpPr>
            <p:cNvPr id="195" name="Group 194"/>
            <p:cNvGrpSpPr/>
            <p:nvPr/>
          </p:nvGrpSpPr>
          <p:grpSpPr>
            <a:xfrm>
              <a:off x="6708384" y="3453088"/>
              <a:ext cx="705228" cy="705227"/>
              <a:chOff x="6708384" y="3453088"/>
              <a:chExt cx="705228" cy="705227"/>
            </a:xfrm>
          </p:grpSpPr>
          <p:sp>
            <p:nvSpPr>
              <p:cNvPr id="196" name="Oval 195"/>
              <p:cNvSpPr>
                <a:spLocks noChangeAspect="1"/>
              </p:cNvSpPr>
              <p:nvPr/>
            </p:nvSpPr>
            <p:spPr bwMode="auto">
              <a:xfrm>
                <a:off x="6708384" y="3453088"/>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grpSp>
            <p:nvGrpSpPr>
              <p:cNvPr id="197" name="Group 196"/>
              <p:cNvGrpSpPr/>
              <p:nvPr/>
            </p:nvGrpSpPr>
            <p:grpSpPr>
              <a:xfrm>
                <a:off x="6910147" y="3553834"/>
                <a:ext cx="301702" cy="503734"/>
                <a:chOff x="7132547" y="2785951"/>
                <a:chExt cx="557558" cy="930924"/>
              </a:xfrm>
            </p:grpSpPr>
            <p:sp>
              <p:nvSpPr>
                <p:cNvPr id="198" name="Rectangle 5"/>
                <p:cNvSpPr>
                  <a:spLocks noChangeArrowheads="1"/>
                </p:cNvSpPr>
                <p:nvPr/>
              </p:nvSpPr>
              <p:spPr bwMode="auto">
                <a:xfrm>
                  <a:off x="7281894" y="3471699"/>
                  <a:ext cx="258867" cy="49782"/>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algn="ctr" defTabSz="932563"/>
                  <a:endParaRPr lang="en-US">
                    <a:solidFill>
                      <a:srgbClr val="505050"/>
                    </a:solidFill>
                  </a:endParaRPr>
                </a:p>
              </p:txBody>
            </p:sp>
            <p:sp>
              <p:nvSpPr>
                <p:cNvPr id="199" name="Rectangle 7"/>
                <p:cNvSpPr>
                  <a:spLocks noChangeArrowheads="1"/>
                </p:cNvSpPr>
                <p:nvPr/>
              </p:nvSpPr>
              <p:spPr bwMode="auto">
                <a:xfrm>
                  <a:off x="7311762" y="3668337"/>
                  <a:ext cx="199128" cy="485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algn="ctr" defTabSz="932563"/>
                  <a:endParaRPr lang="en-US">
                    <a:solidFill>
                      <a:srgbClr val="505050"/>
                    </a:solidFill>
                  </a:endParaRPr>
                </a:p>
              </p:txBody>
            </p:sp>
            <p:grpSp>
              <p:nvGrpSpPr>
                <p:cNvPr id="200" name="Group 199"/>
                <p:cNvGrpSpPr/>
                <p:nvPr/>
              </p:nvGrpSpPr>
              <p:grpSpPr>
                <a:xfrm>
                  <a:off x="7132547" y="2785951"/>
                  <a:ext cx="557558" cy="832604"/>
                  <a:chOff x="8202499" y="3549917"/>
                  <a:chExt cx="273831" cy="408913"/>
                </a:xfrm>
              </p:grpSpPr>
              <p:sp>
                <p:nvSpPr>
                  <p:cNvPr id="201" name="Rectangle 6"/>
                  <p:cNvSpPr>
                    <a:spLocks noChangeArrowheads="1"/>
                  </p:cNvSpPr>
                  <p:nvPr/>
                </p:nvSpPr>
                <p:spPr bwMode="auto">
                  <a:xfrm>
                    <a:off x="8275847" y="3934992"/>
                    <a:ext cx="127136" cy="23838"/>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sp>
                <p:nvSpPr>
                  <p:cNvPr id="202" name="Freeform 8"/>
                  <p:cNvSpPr>
                    <a:spLocks noEditPoints="1"/>
                  </p:cNvSpPr>
                  <p:nvPr/>
                </p:nvSpPr>
                <p:spPr bwMode="auto">
                  <a:xfrm>
                    <a:off x="8202499" y="3549917"/>
                    <a:ext cx="273831" cy="312950"/>
                  </a:xfrm>
                  <a:custGeom>
                    <a:avLst/>
                    <a:gdLst>
                      <a:gd name="T0" fmla="*/ 70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80 w 90"/>
                      <a:gd name="T21" fmla="*/ 74 h 104"/>
                      <a:gd name="T22" fmla="*/ 70 w 90"/>
                      <a:gd name="T23" fmla="*/ 100 h 104"/>
                      <a:gd name="T24" fmla="*/ 70 w 90"/>
                      <a:gd name="T25" fmla="*/ 104 h 104"/>
                      <a:gd name="T26" fmla="*/ 28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8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70"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0"/>
                          <a:pt x="20" y="0"/>
                          <a:pt x="45" y="0"/>
                        </a:cubicBezTo>
                        <a:cubicBezTo>
                          <a:pt x="70" y="0"/>
                          <a:pt x="90" y="20"/>
                          <a:pt x="90" y="45"/>
                        </a:cubicBezTo>
                        <a:cubicBezTo>
                          <a:pt x="90" y="55"/>
                          <a:pt x="87" y="64"/>
                          <a:pt x="81" y="72"/>
                        </a:cubicBezTo>
                        <a:cubicBezTo>
                          <a:pt x="80" y="74"/>
                          <a:pt x="80" y="74"/>
                          <a:pt x="80" y="74"/>
                        </a:cubicBezTo>
                        <a:cubicBezTo>
                          <a:pt x="71" y="87"/>
                          <a:pt x="70" y="100"/>
                          <a:pt x="70" y="100"/>
                        </a:cubicBezTo>
                        <a:lnTo>
                          <a:pt x="70" y="104"/>
                        </a:lnTo>
                        <a:close/>
                        <a:moveTo>
                          <a:pt x="28" y="96"/>
                        </a:moveTo>
                        <a:cubicBezTo>
                          <a:pt x="62" y="96"/>
                          <a:pt x="62" y="96"/>
                          <a:pt x="62" y="96"/>
                        </a:cubicBezTo>
                        <a:cubicBezTo>
                          <a:pt x="63" y="90"/>
                          <a:pt x="66" y="78"/>
                          <a:pt x="75" y="67"/>
                        </a:cubicBezTo>
                        <a:cubicBezTo>
                          <a:pt x="75" y="67"/>
                          <a:pt x="75" y="67"/>
                          <a:pt x="75" y="67"/>
                        </a:cubicBezTo>
                        <a:cubicBezTo>
                          <a:pt x="80" y="60"/>
                          <a:pt x="82" y="53"/>
                          <a:pt x="82" y="45"/>
                        </a:cubicBezTo>
                        <a:cubicBezTo>
                          <a:pt x="82" y="25"/>
                          <a:pt x="65" y="8"/>
                          <a:pt x="45" y="8"/>
                        </a:cubicBezTo>
                        <a:cubicBezTo>
                          <a:pt x="25" y="8"/>
                          <a:pt x="8" y="25"/>
                          <a:pt x="8" y="45"/>
                        </a:cubicBezTo>
                        <a:cubicBezTo>
                          <a:pt x="8" y="53"/>
                          <a:pt x="10" y="61"/>
                          <a:pt x="15" y="67"/>
                        </a:cubicBezTo>
                        <a:cubicBezTo>
                          <a:pt x="15" y="67"/>
                          <a:pt x="15" y="67"/>
                          <a:pt x="15" y="67"/>
                        </a:cubicBezTo>
                        <a:cubicBezTo>
                          <a:pt x="24" y="78"/>
                          <a:pt x="27" y="90"/>
                          <a:pt x="28" y="9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endParaRPr>
                  </a:p>
                </p:txBody>
              </p:sp>
            </p:grpSp>
          </p:grpSp>
        </p:grpSp>
        <p:sp>
          <p:nvSpPr>
            <p:cNvPr id="203" name="Rectangle 202"/>
            <p:cNvSpPr/>
            <p:nvPr/>
          </p:nvSpPr>
          <p:spPr>
            <a:xfrm flipH="1">
              <a:off x="8363578" y="4211236"/>
              <a:ext cx="705228" cy="149887"/>
            </a:xfrm>
            <a:prstGeom prst="rect">
              <a:avLst/>
            </a:prstGeom>
            <a:noFill/>
          </p:spPr>
          <p:txBody>
            <a:bodyPr wrap="square" lIns="0" tIns="0" rIns="0" bIns="0" anchor="ctr">
              <a:spAutoFit/>
            </a:bodyPr>
            <a:lstStyle/>
            <a:p>
              <a:pPr algn="ctr" defTabSz="932597">
                <a:defRPr/>
              </a:pPr>
              <a:r>
                <a:rPr lang="en-US" dirty="0"/>
                <a:t>Action</a:t>
              </a:r>
            </a:p>
          </p:txBody>
        </p:sp>
        <p:grpSp>
          <p:nvGrpSpPr>
            <p:cNvPr id="204" name="Group 203"/>
            <p:cNvGrpSpPr/>
            <p:nvPr/>
          </p:nvGrpSpPr>
          <p:grpSpPr>
            <a:xfrm>
              <a:off x="8363578" y="3451161"/>
              <a:ext cx="705228" cy="705227"/>
              <a:chOff x="8363578" y="3451161"/>
              <a:chExt cx="705228" cy="705227"/>
            </a:xfrm>
          </p:grpSpPr>
          <p:sp>
            <p:nvSpPr>
              <p:cNvPr id="205" name="Oval 204"/>
              <p:cNvSpPr>
                <a:spLocks noChangeAspect="1"/>
              </p:cNvSpPr>
              <p:nvPr/>
            </p:nvSpPr>
            <p:spPr bwMode="auto">
              <a:xfrm>
                <a:off x="8363578"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206" name="Freeform 104"/>
              <p:cNvSpPr>
                <a:spLocks noChangeAspect="1"/>
              </p:cNvSpPr>
              <p:nvPr/>
            </p:nvSpPr>
            <p:spPr bwMode="black">
              <a:xfrm>
                <a:off x="8600563" y="3602281"/>
                <a:ext cx="231257" cy="402987"/>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noAutofit/>
              </a:bodyPr>
              <a:lstStyle/>
              <a:p>
                <a:endParaRPr lang="en-US" dirty="0"/>
              </a:p>
            </p:txBody>
          </p:sp>
        </p:grpSp>
        <p:sp>
          <p:nvSpPr>
            <p:cNvPr id="207" name="Rectangle 206"/>
            <p:cNvSpPr/>
            <p:nvPr/>
          </p:nvSpPr>
          <p:spPr>
            <a:xfrm flipH="1">
              <a:off x="3135088" y="4149605"/>
              <a:ext cx="1229820" cy="276999"/>
            </a:xfrm>
            <a:prstGeom prst="rect">
              <a:avLst/>
            </a:prstGeom>
            <a:noFill/>
          </p:spPr>
          <p:txBody>
            <a:bodyPr wrap="square" lIns="0" tIns="0" rIns="0" bIns="0" anchor="ctr">
              <a:spAutoFit/>
            </a:bodyPr>
            <a:lstStyle/>
            <a:p>
              <a:pPr algn="ctr" defTabSz="932597">
                <a:defRPr/>
              </a:pPr>
              <a:r>
                <a:rPr lang="en-US" dirty="0"/>
                <a:t>Gateways</a:t>
              </a:r>
            </a:p>
          </p:txBody>
        </p:sp>
        <p:grpSp>
          <p:nvGrpSpPr>
            <p:cNvPr id="208" name="Group 207"/>
            <p:cNvGrpSpPr/>
            <p:nvPr/>
          </p:nvGrpSpPr>
          <p:grpSpPr>
            <a:xfrm>
              <a:off x="3397996" y="3453088"/>
              <a:ext cx="705228" cy="705227"/>
              <a:chOff x="3397996" y="3453088"/>
              <a:chExt cx="705228" cy="705227"/>
            </a:xfrm>
          </p:grpSpPr>
          <p:sp>
            <p:nvSpPr>
              <p:cNvPr id="209" name="Oval 208"/>
              <p:cNvSpPr>
                <a:spLocks/>
              </p:cNvSpPr>
              <p:nvPr/>
            </p:nvSpPr>
            <p:spPr bwMode="auto">
              <a:xfrm>
                <a:off x="3397996" y="3453088"/>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grpSp>
            <p:nvGrpSpPr>
              <p:cNvPr id="210" name="Group 209"/>
              <p:cNvGrpSpPr>
                <a:grpSpLocks noChangeAspect="1"/>
              </p:cNvGrpSpPr>
              <p:nvPr/>
            </p:nvGrpSpPr>
            <p:grpSpPr>
              <a:xfrm rot="2710225">
                <a:off x="3574303" y="3605662"/>
                <a:ext cx="352614" cy="352614"/>
                <a:chOff x="5127780" y="3845695"/>
                <a:chExt cx="621230" cy="619124"/>
              </a:xfrm>
              <a:solidFill>
                <a:schemeClr val="bg1">
                  <a:lumMod val="50000"/>
                </a:schemeClr>
              </a:solidFill>
            </p:grpSpPr>
            <p:sp>
              <p:nvSpPr>
                <p:cNvPr id="211" name="Oval 5"/>
                <p:cNvSpPr>
                  <a:spLocks noChangeArrowheads="1"/>
                </p:cNvSpPr>
                <p:nvPr/>
              </p:nvSpPr>
              <p:spPr bwMode="auto">
                <a:xfrm>
                  <a:off x="5589361" y="4305711"/>
                  <a:ext cx="157212" cy="15698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2" name="Freeform 6"/>
                <p:cNvSpPr>
                  <a:spLocks/>
                </p:cNvSpPr>
                <p:nvPr/>
              </p:nvSpPr>
              <p:spPr bwMode="auto">
                <a:xfrm>
                  <a:off x="5416611" y="4133850"/>
                  <a:ext cx="332399" cy="330969"/>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3" name="Freeform 7"/>
                <p:cNvSpPr>
                  <a:spLocks/>
                </p:cNvSpPr>
                <p:nvPr/>
              </p:nvSpPr>
              <p:spPr bwMode="auto">
                <a:xfrm>
                  <a:off x="5272195" y="3989925"/>
                  <a:ext cx="476815" cy="474894"/>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sp>
              <p:nvSpPr>
                <p:cNvPr id="214" name="Freeform 8"/>
                <p:cNvSpPr>
                  <a:spLocks/>
                </p:cNvSpPr>
                <p:nvPr/>
              </p:nvSpPr>
              <p:spPr bwMode="auto">
                <a:xfrm>
                  <a:off x="5127780" y="3845695"/>
                  <a:ext cx="621230" cy="619124"/>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3672">
                    <a:solidFill>
                      <a:prstClr val="black"/>
                    </a:solidFill>
                    <a:latin typeface="Segoe UI Light"/>
                  </a:endParaRPr>
                </a:p>
              </p:txBody>
            </p:sp>
          </p:grpSp>
        </p:grpSp>
        <p:sp>
          <p:nvSpPr>
            <p:cNvPr id="215" name="Rectangle 214"/>
            <p:cNvSpPr/>
            <p:nvPr/>
          </p:nvSpPr>
          <p:spPr>
            <a:xfrm>
              <a:off x="1885938" y="4211236"/>
              <a:ext cx="418957" cy="149887"/>
            </a:xfrm>
            <a:prstGeom prst="rect">
              <a:avLst/>
            </a:prstGeom>
          </p:spPr>
          <p:txBody>
            <a:bodyPr wrap="none" lIns="0" tIns="0" rIns="0" bIns="0" anchor="ctr">
              <a:spAutoFit/>
            </a:bodyPr>
            <a:lstStyle/>
            <a:p>
              <a:pPr algn="ctr"/>
              <a:r>
                <a:rPr lang="en-US" dirty="0"/>
                <a:t>Devices</a:t>
              </a:r>
            </a:p>
          </p:txBody>
        </p:sp>
        <p:grpSp>
          <p:nvGrpSpPr>
            <p:cNvPr id="216" name="Group 215"/>
            <p:cNvGrpSpPr/>
            <p:nvPr/>
          </p:nvGrpSpPr>
          <p:grpSpPr>
            <a:xfrm>
              <a:off x="1742802" y="3451161"/>
              <a:ext cx="705228" cy="705227"/>
              <a:chOff x="1742802" y="3451161"/>
              <a:chExt cx="705228" cy="705227"/>
            </a:xfrm>
          </p:grpSpPr>
          <p:sp>
            <p:nvSpPr>
              <p:cNvPr id="217" name="Oval 216"/>
              <p:cNvSpPr>
                <a:spLocks noChangeAspect="1"/>
              </p:cNvSpPr>
              <p:nvPr/>
            </p:nvSpPr>
            <p:spPr bwMode="auto">
              <a:xfrm>
                <a:off x="1742802" y="3451161"/>
                <a:ext cx="705228" cy="705227"/>
              </a:xfrm>
              <a:prstGeom prst="ellipse">
                <a:avLst/>
              </a:prstGeom>
              <a:solidFill>
                <a:schemeClr val="bg1"/>
              </a:solidFill>
              <a:ln w="22225">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50663" fontAlgn="base">
                  <a:spcBef>
                    <a:spcPct val="0"/>
                  </a:spcBef>
                  <a:spcAft>
                    <a:spcPct val="0"/>
                  </a:spcAft>
                  <a:defRPr/>
                </a:pPr>
                <a:endParaRPr lang="en-US" sz="1122" kern="0" dirty="0">
                  <a:solidFill>
                    <a:schemeClr val="tx1"/>
                  </a:solidFill>
                  <a:latin typeface="Segoe UI"/>
                </a:endParaRPr>
              </a:p>
            </p:txBody>
          </p:sp>
          <p:sp>
            <p:nvSpPr>
              <p:cNvPr id="218" name="Frame 5"/>
              <p:cNvSpPr/>
              <p:nvPr/>
            </p:nvSpPr>
            <p:spPr bwMode="auto">
              <a:xfrm>
                <a:off x="1897654" y="3606013"/>
                <a:ext cx="395524" cy="39552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912" tIns="55956" rIns="55956" bIns="111912" numCol="1" spcCol="0" rtlCol="0" fromWordArt="0" anchor="b" anchorCtr="0" forceAA="0" compatLnSpc="1">
                <a:prstTxWarp prst="textNoShape">
                  <a:avLst/>
                </a:prstTxWarp>
                <a:noAutofit/>
              </a:bodyPr>
              <a:lstStyle/>
              <a:p>
                <a:pPr algn="ctr" defTabSz="1118748" fontAlgn="base">
                  <a:spcBef>
                    <a:spcPct val="0"/>
                  </a:spcBef>
                  <a:spcAft>
                    <a:spcPct val="0"/>
                  </a:spcAft>
                </a:pPr>
                <a:endParaRPr lang="en-US" sz="2448" spc="-61"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
        <p:nvSpPr>
          <p:cNvPr id="3" name="Rectangle 2"/>
          <p:cNvSpPr/>
          <p:nvPr/>
        </p:nvSpPr>
        <p:spPr>
          <a:xfrm>
            <a:off x="415010" y="6405697"/>
            <a:ext cx="11592840" cy="584775"/>
          </a:xfrm>
          <a:prstGeom prst="rect">
            <a:avLst/>
          </a:prstGeom>
        </p:spPr>
        <p:txBody>
          <a:bodyPr wrap="square">
            <a:spAutoFit/>
          </a:bodyPr>
          <a:lstStyle/>
          <a:p>
            <a:r>
              <a:rPr lang="en-US" sz="800" i="1" dirty="0">
                <a:solidFill>
                  <a:srgbClr val="505050"/>
                </a:solidFill>
              </a:rPr>
              <a:t>*February 2015. The Gartner Magic Quadrant for Business Intelligence and Analytics Platforms is the property of Gartner, Inc. and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The above graphics were published by Gartner, Inc. as part of a larger research document and should be evaluated in the context of the entire document.</a:t>
            </a:r>
            <a:endParaRPr lang="en-US" sz="800" dirty="0"/>
          </a:p>
        </p:txBody>
      </p:sp>
    </p:spTree>
    <p:extLst>
      <p:ext uri="{BB962C8B-B14F-4D97-AF65-F5344CB8AC3E}">
        <p14:creationId xmlns:p14="http://schemas.microsoft.com/office/powerpoint/2010/main" val="96031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a:t>An ecosystem </a:t>
            </a:r>
            <a:r>
              <a:rPr lang="en-US" dirty="0"/>
              <a:t>ready to support your IoT needs</a:t>
            </a:r>
          </a:p>
        </p:txBody>
      </p:sp>
      <p:pic>
        <p:nvPicPr>
          <p:cNvPr id="18" name="Picture 17"/>
          <p:cNvPicPr>
            <a:picLocks noChangeAspect="1"/>
          </p:cNvPicPr>
          <p:nvPr/>
        </p:nvPicPr>
        <p:blipFill rotWithShape="1">
          <a:blip r:embed="rId3"/>
          <a:srcRect l="2524" t="37479" r="2893" b="4446"/>
          <a:stretch/>
        </p:blipFill>
        <p:spPr>
          <a:xfrm>
            <a:off x="1399703" y="1157765"/>
            <a:ext cx="9691386" cy="3967128"/>
          </a:xfrm>
          <a:prstGeom prst="rect">
            <a:avLst/>
          </a:prstGeom>
        </p:spPr>
      </p:pic>
      <p:sp>
        <p:nvSpPr>
          <p:cNvPr id="71" name="TextBox 70"/>
          <p:cNvSpPr txBox="1"/>
          <p:nvPr/>
        </p:nvSpPr>
        <p:spPr>
          <a:xfrm>
            <a:off x="2984206" y="5865414"/>
            <a:ext cx="7364818" cy="849421"/>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2000" kern="0" dirty="0">
                <a:solidFill>
                  <a:schemeClr val="tx1">
                    <a:lumMod val="75000"/>
                  </a:schemeClr>
                </a:solidFill>
                <a:latin typeface="Segoe UI Light"/>
              </a:rPr>
              <a:t>https://www.microsoft.com/en-us/cloud-platform/internet-of-things-partners</a:t>
            </a:r>
            <a:endParaRPr kumimoji="0" lang="en-US" sz="2000" b="0" i="0" u="none" strike="noStrike" kern="0" cap="none" spc="0" normalizeH="0" baseline="0" noProof="0" dirty="0">
              <a:ln>
                <a:noFill/>
              </a:ln>
              <a:solidFill>
                <a:schemeClr val="tx1">
                  <a:lumMod val="75000"/>
                </a:schemeClr>
              </a:solidFill>
              <a:effectLst/>
              <a:uLnTx/>
              <a:uFillTx/>
              <a:latin typeface="Segoe UI Light"/>
            </a:endParaRPr>
          </a:p>
        </p:txBody>
      </p:sp>
      <p:sp>
        <p:nvSpPr>
          <p:cNvPr id="72" name="TextBox 71"/>
          <p:cNvSpPr txBox="1"/>
          <p:nvPr/>
        </p:nvSpPr>
        <p:spPr>
          <a:xfrm>
            <a:off x="3430773" y="5365898"/>
            <a:ext cx="5961321" cy="683222"/>
          </a:xfrm>
          <a:prstGeom prst="rect">
            <a:avLst/>
          </a:prstGeom>
          <a:noFill/>
        </p:spPr>
        <p:txBody>
          <a:bodyPr wrap="square" lIns="182854" tIns="146283" rIns="182854" bIns="146283" rtlCol="0">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800" b="1" i="0" u="none" strike="noStrike" kern="0" cap="none" spc="0" normalizeH="0" baseline="0" noProof="0" dirty="0">
                <a:ln>
                  <a:noFill/>
                </a:ln>
                <a:effectLst/>
                <a:uLnTx/>
                <a:uFillTx/>
                <a:latin typeface="Segoe UI Light"/>
              </a:rPr>
              <a:t>Find a Partner</a:t>
            </a:r>
          </a:p>
        </p:txBody>
      </p:sp>
    </p:spTree>
    <p:extLst>
      <p:ext uri="{BB962C8B-B14F-4D97-AF65-F5344CB8AC3E}">
        <p14:creationId xmlns:p14="http://schemas.microsoft.com/office/powerpoint/2010/main" val="12860659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317" y="-318"/>
            <a:ext cx="12435840" cy="6995160"/>
          </a:xfrm>
          <a:prstGeom prst="rect">
            <a:avLst/>
          </a:prstGeom>
        </p:spPr>
      </p:pic>
      <p:sp>
        <p:nvSpPr>
          <p:cNvPr id="53" name="Rectangle 52"/>
          <p:cNvSpPr/>
          <p:nvPr/>
        </p:nvSpPr>
        <p:spPr bwMode="auto">
          <a:xfrm>
            <a:off x="0" y="0"/>
            <a:ext cx="12449174" cy="6986904"/>
          </a:xfrm>
          <a:prstGeom prst="rect">
            <a:avLst/>
          </a:prstGeom>
          <a:gradFill>
            <a:gsLst>
              <a:gs pos="0">
                <a:schemeClr val="bg1">
                  <a:alpha val="89000"/>
                </a:schemeClr>
              </a:gs>
              <a:gs pos="78000">
                <a:schemeClr val="bg1">
                  <a:alpha val="83000"/>
                </a:scheme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Digital transformation is rapidly reshaping the landscape</a:t>
            </a:r>
          </a:p>
        </p:txBody>
      </p:sp>
      <p:sp>
        <p:nvSpPr>
          <p:cNvPr id="3" name="TextBox 2"/>
          <p:cNvSpPr txBox="1"/>
          <p:nvPr/>
        </p:nvSpPr>
        <p:spPr>
          <a:xfrm>
            <a:off x="8041282" y="6415748"/>
            <a:ext cx="4394876" cy="553998"/>
          </a:xfrm>
          <a:prstGeom prst="rect">
            <a:avLst/>
          </a:prstGeom>
          <a:noFill/>
        </p:spPr>
        <p:txBody>
          <a:bodyPr wrap="square" rtlCol="0">
            <a:spAutoFit/>
          </a:bodyPr>
          <a:lstStyle/>
          <a:p>
            <a:pPr defTabSz="914192">
              <a:defRPr/>
            </a:pPr>
            <a:r>
              <a:rPr lang="en-US" sz="1000" kern="0" dirty="0">
                <a:solidFill>
                  <a:srgbClr val="505050"/>
                </a:solidFill>
                <a:latin typeface="Segoe UI"/>
              </a:rPr>
              <a:t>Sources: </a:t>
            </a:r>
            <a:br>
              <a:rPr lang="en-US" sz="1000" kern="0" dirty="0">
                <a:solidFill>
                  <a:srgbClr val="505050"/>
                </a:solidFill>
                <a:latin typeface="Segoe UI"/>
              </a:rPr>
            </a:br>
            <a:r>
              <a:rPr lang="en-US" sz="1000" kern="0" baseline="30000" dirty="0">
                <a:solidFill>
                  <a:srgbClr val="505050"/>
                </a:solidFill>
                <a:latin typeface="Segoe UI"/>
              </a:rPr>
              <a:t>1</a:t>
            </a:r>
            <a:r>
              <a:rPr lang="en-US" sz="1000" kern="0" dirty="0">
                <a:solidFill>
                  <a:srgbClr val="505050"/>
                </a:solidFill>
                <a:latin typeface="Segoe UI"/>
              </a:rPr>
              <a:t>McKinsey</a:t>
            </a:r>
            <a:r>
              <a:rPr lang="en-US" sz="1000" kern="0" dirty="0">
                <a:solidFill>
                  <a:srgbClr val="505050"/>
                </a:solidFill>
              </a:rPr>
              <a:t>, How IoT Can Support A Dynamic Maintenance Program, 2016</a:t>
            </a:r>
          </a:p>
          <a:p>
            <a:pPr defTabSz="914192">
              <a:defRPr/>
            </a:pPr>
            <a:r>
              <a:rPr lang="en-US" sz="1000" kern="0" baseline="30000" dirty="0">
                <a:solidFill>
                  <a:srgbClr val="505050"/>
                </a:solidFill>
              </a:rPr>
              <a:t>2</a:t>
            </a:r>
            <a:r>
              <a:rPr lang="en-US" sz="1000" kern="0" dirty="0">
                <a:solidFill>
                  <a:srgbClr val="505050"/>
                </a:solidFill>
              </a:rPr>
              <a:t>IDC, 2016</a:t>
            </a:r>
            <a:endParaRPr lang="en-US" sz="1000" kern="0" dirty="0">
              <a:solidFill>
                <a:srgbClr val="FF0000"/>
              </a:solidFill>
            </a:endParaRPr>
          </a:p>
        </p:txBody>
      </p:sp>
      <p:sp>
        <p:nvSpPr>
          <p:cNvPr id="6" name="Up Arrow 5"/>
          <p:cNvSpPr/>
          <p:nvPr/>
        </p:nvSpPr>
        <p:spPr bwMode="auto">
          <a:xfrm>
            <a:off x="6883806" y="4323246"/>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Block Arc 6"/>
          <p:cNvSpPr/>
          <p:nvPr/>
        </p:nvSpPr>
        <p:spPr bwMode="auto">
          <a:xfrm rot="10800000">
            <a:off x="6939723" y="4580299"/>
            <a:ext cx="1344447" cy="1344446"/>
          </a:xfrm>
          <a:prstGeom prst="blockArc">
            <a:avLst>
              <a:gd name="adj1" fmla="val 2520757"/>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Donut 36"/>
          <p:cNvSpPr/>
          <p:nvPr/>
        </p:nvSpPr>
        <p:spPr bwMode="auto">
          <a:xfrm>
            <a:off x="9205529" y="1576436"/>
            <a:ext cx="1344447" cy="1344447"/>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Block Arc 37"/>
          <p:cNvSpPr/>
          <p:nvPr/>
        </p:nvSpPr>
        <p:spPr bwMode="auto">
          <a:xfrm>
            <a:off x="9205529" y="1576436"/>
            <a:ext cx="1344447" cy="1344447"/>
          </a:xfrm>
          <a:prstGeom prst="blockArc">
            <a:avLst>
              <a:gd name="adj1" fmla="val 17980855"/>
              <a:gd name="adj2" fmla="val 21518141"/>
              <a:gd name="adj3" fmla="val 10891"/>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p:cNvSpPr txBox="1"/>
          <p:nvPr/>
        </p:nvSpPr>
        <p:spPr>
          <a:xfrm>
            <a:off x="9220091" y="1874160"/>
            <a:ext cx="1344446"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~80%</a:t>
            </a:r>
          </a:p>
        </p:txBody>
      </p:sp>
      <p:sp>
        <p:nvSpPr>
          <p:cNvPr id="40" name="Rectangle 39"/>
          <p:cNvSpPr/>
          <p:nvPr/>
        </p:nvSpPr>
        <p:spPr>
          <a:xfrm>
            <a:off x="9521111" y="2277871"/>
            <a:ext cx="795411" cy="303288"/>
          </a:xfrm>
          <a:prstGeom prst="rect">
            <a:avLst/>
          </a:prstGeom>
        </p:spPr>
        <p:txBody>
          <a:bodyPr wrap="none">
            <a:spAutoFit/>
          </a:bodyPr>
          <a:lstStyle/>
          <a:p>
            <a:pPr defTabSz="914192">
              <a:defRPr/>
            </a:pPr>
            <a:r>
              <a:rPr lang="en-US" sz="1371" kern="0" dirty="0">
                <a:solidFill>
                  <a:schemeClr val="accent3"/>
                </a:solidFill>
                <a:latin typeface="Segoe UI"/>
              </a:rPr>
              <a:t>margin</a:t>
            </a:r>
            <a:r>
              <a:rPr lang="en-US" sz="1371" kern="0" baseline="30000" dirty="0">
                <a:solidFill>
                  <a:schemeClr val="accent3"/>
                </a:solidFill>
                <a:latin typeface="Segoe UI"/>
              </a:rPr>
              <a:t>1</a:t>
            </a:r>
          </a:p>
        </p:txBody>
      </p:sp>
      <p:sp>
        <p:nvSpPr>
          <p:cNvPr id="41" name="TextBox 40"/>
          <p:cNvSpPr txBox="1"/>
          <p:nvPr/>
        </p:nvSpPr>
        <p:spPr>
          <a:xfrm>
            <a:off x="10475284" y="1854553"/>
            <a:ext cx="1849662" cy="788213"/>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200" b="1" kern="0" dirty="0">
                <a:solidFill>
                  <a:schemeClr val="accent3"/>
                </a:solidFill>
                <a:latin typeface="Segoe UI"/>
              </a:rPr>
              <a:t>driven by apps,</a:t>
            </a:r>
            <a:br>
              <a:rPr lang="en-US" sz="1200" b="1" kern="0" dirty="0">
                <a:solidFill>
                  <a:schemeClr val="accent3"/>
                </a:solidFill>
                <a:latin typeface="Segoe UI"/>
              </a:rPr>
            </a:br>
            <a:r>
              <a:rPr lang="en-US" sz="1200" b="1" kern="0" dirty="0">
                <a:solidFill>
                  <a:schemeClr val="accent3"/>
                </a:solidFill>
                <a:latin typeface="Segoe UI"/>
              </a:rPr>
              <a:t>analytics, and</a:t>
            </a:r>
            <a:br>
              <a:rPr lang="en-US" sz="1200" b="1" kern="0" dirty="0">
                <a:solidFill>
                  <a:schemeClr val="accent3"/>
                </a:solidFill>
                <a:latin typeface="Segoe UI"/>
              </a:rPr>
            </a:br>
            <a:r>
              <a:rPr lang="en-US" sz="1200" b="1" kern="0" dirty="0">
                <a:solidFill>
                  <a:schemeClr val="accent3"/>
                </a:solidFill>
                <a:latin typeface="Segoe UI"/>
              </a:rPr>
              <a:t>services in 2020</a:t>
            </a:r>
            <a:endParaRPr lang="en-US" sz="1200" b="1" kern="0" baseline="30000" dirty="0">
              <a:solidFill>
                <a:schemeClr val="accent3"/>
              </a:solidFill>
              <a:latin typeface="Segoe UI"/>
            </a:endParaRPr>
          </a:p>
        </p:txBody>
      </p:sp>
      <p:sp>
        <p:nvSpPr>
          <p:cNvPr id="46" name="TextBox 45"/>
          <p:cNvSpPr txBox="1"/>
          <p:nvPr/>
        </p:nvSpPr>
        <p:spPr>
          <a:xfrm>
            <a:off x="10475283" y="3273468"/>
            <a:ext cx="1849663" cy="954412"/>
          </a:xfrm>
          <a:prstGeom prst="rect">
            <a:avLst/>
          </a:prstGeom>
          <a:noFill/>
        </p:spPr>
        <p:txBody>
          <a:bodyPr wrap="square" lIns="179259" tIns="143407" rIns="91440" bIns="143407" rtlCol="0">
            <a:spAutoFit/>
          </a:bodyPr>
          <a:lstStyle/>
          <a:p>
            <a:pPr defTabSz="914192">
              <a:lnSpc>
                <a:spcPct val="90000"/>
              </a:lnSpc>
              <a:spcAft>
                <a:spcPts val="588"/>
              </a:spcAft>
              <a:defRPr/>
            </a:pPr>
            <a:r>
              <a:rPr lang="en-US" sz="1200" b="1" kern="0" dirty="0">
                <a:solidFill>
                  <a:schemeClr val="accent3"/>
                </a:solidFill>
                <a:latin typeface="Segoe UI"/>
              </a:rPr>
              <a:t>Average increase in income for the most digitally transformed enterprises</a:t>
            </a:r>
            <a:endParaRPr lang="en-US" sz="1200" b="1" kern="0" baseline="30000" dirty="0">
              <a:solidFill>
                <a:schemeClr val="accent3"/>
              </a:solidFill>
              <a:latin typeface="Segoe UI"/>
            </a:endParaRPr>
          </a:p>
        </p:txBody>
      </p:sp>
      <p:grpSp>
        <p:nvGrpSpPr>
          <p:cNvPr id="9" name="Group 8"/>
          <p:cNvGrpSpPr/>
          <p:nvPr/>
        </p:nvGrpSpPr>
        <p:grpSpPr>
          <a:xfrm>
            <a:off x="9205529" y="3078366"/>
            <a:ext cx="1344447" cy="1344446"/>
            <a:chOff x="3475037" y="2915626"/>
            <a:chExt cx="1371600" cy="1371600"/>
          </a:xfrm>
        </p:grpSpPr>
        <p:sp>
          <p:nvSpPr>
            <p:cNvPr id="32" name="Donut 31"/>
            <p:cNvSpPr/>
            <p:nvPr/>
          </p:nvSpPr>
          <p:spPr bwMode="auto">
            <a:xfrm>
              <a:off x="3475037" y="2915626"/>
              <a:ext cx="1371600" cy="1371600"/>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TextBox 35"/>
            <p:cNvSpPr txBox="1"/>
            <p:nvPr/>
          </p:nvSpPr>
          <p:spPr>
            <a:xfrm>
              <a:off x="3477447" y="3327054"/>
              <a:ext cx="1304588" cy="627904"/>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$100M</a:t>
              </a:r>
              <a:endParaRPr lang="en-US" sz="1400" kern="0" dirty="0">
                <a:solidFill>
                  <a:schemeClr val="accent3"/>
                </a:solidFill>
                <a:latin typeface="Segoe UI"/>
              </a:endParaRPr>
            </a:p>
          </p:txBody>
        </p:sp>
      </p:grpSp>
      <p:grpSp>
        <p:nvGrpSpPr>
          <p:cNvPr id="35" name="Group 34"/>
          <p:cNvGrpSpPr/>
          <p:nvPr/>
        </p:nvGrpSpPr>
        <p:grpSpPr>
          <a:xfrm>
            <a:off x="9194472" y="4580299"/>
            <a:ext cx="1990824" cy="1344446"/>
            <a:chOff x="9194472" y="4580299"/>
            <a:chExt cx="1990824" cy="1344446"/>
          </a:xfrm>
        </p:grpSpPr>
        <p:sp>
          <p:nvSpPr>
            <p:cNvPr id="27" name="Donut 26"/>
            <p:cNvSpPr/>
            <p:nvPr/>
          </p:nvSpPr>
          <p:spPr bwMode="auto">
            <a:xfrm>
              <a:off x="9205528" y="4580299"/>
              <a:ext cx="1344447" cy="1344446"/>
            </a:xfrm>
            <a:prstGeom prst="donut">
              <a:avLst>
                <a:gd name="adj" fmla="val 10954"/>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lock Arc 27"/>
            <p:cNvSpPr/>
            <p:nvPr/>
          </p:nvSpPr>
          <p:spPr bwMode="auto">
            <a:xfrm>
              <a:off x="9194472" y="4580299"/>
              <a:ext cx="1350423" cy="1344446"/>
            </a:xfrm>
            <a:prstGeom prst="blockArc">
              <a:avLst>
                <a:gd name="adj1" fmla="val 21552551"/>
                <a:gd name="adj2" fmla="val 3020904"/>
                <a:gd name="adj3" fmla="val 10467"/>
              </a:avLst>
            </a:prstGeom>
            <a:solidFill>
              <a:schemeClr val="bg2">
                <a:lumMod val="90000"/>
              </a:schemeClr>
            </a:solidFill>
            <a:ln w="635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10461941" y="4826822"/>
              <a:ext cx="723355" cy="851400"/>
              <a:chOff x="10461941" y="4879831"/>
              <a:chExt cx="723355" cy="851400"/>
            </a:xfrm>
          </p:grpSpPr>
          <p:sp>
            <p:nvSpPr>
              <p:cNvPr id="29" name="TextBox 28"/>
              <p:cNvSpPr txBox="1"/>
              <p:nvPr/>
            </p:nvSpPr>
            <p:spPr>
              <a:xfrm>
                <a:off x="10470616" y="4879831"/>
                <a:ext cx="714680" cy="455814"/>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200" b="1" kern="0" dirty="0">
                    <a:solidFill>
                      <a:schemeClr val="accent3"/>
                    </a:solidFill>
                    <a:latin typeface="Segoe UI"/>
                  </a:rPr>
                  <a:t>2020</a:t>
                </a:r>
              </a:p>
            </p:txBody>
          </p:sp>
          <p:sp>
            <p:nvSpPr>
              <p:cNvPr id="30" name="TextBox 29"/>
              <p:cNvSpPr txBox="1"/>
              <p:nvPr/>
            </p:nvSpPr>
            <p:spPr>
              <a:xfrm>
                <a:off x="10461941" y="5275417"/>
                <a:ext cx="714680" cy="455814"/>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200" b="1" kern="0" dirty="0">
                    <a:solidFill>
                      <a:schemeClr val="tx1">
                        <a:lumMod val="60000"/>
                        <a:lumOff val="40000"/>
                      </a:schemeClr>
                    </a:solidFill>
                    <a:latin typeface="Segoe UI"/>
                  </a:rPr>
                  <a:t>2009</a:t>
                </a:r>
              </a:p>
            </p:txBody>
          </p:sp>
        </p:grpSp>
        <p:sp>
          <p:nvSpPr>
            <p:cNvPr id="31" name="TextBox 30"/>
            <p:cNvSpPr txBox="1"/>
            <p:nvPr/>
          </p:nvSpPr>
          <p:spPr>
            <a:xfrm>
              <a:off x="9220090" y="4968885"/>
              <a:ext cx="1344446"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kern="0" dirty="0">
                  <a:solidFill>
                    <a:schemeClr val="accent3"/>
                  </a:solidFill>
                  <a:latin typeface="Segoe UI"/>
                </a:rPr>
                <a:t>30B</a:t>
              </a:r>
              <a:endParaRPr lang="en-US" sz="2000" kern="0" baseline="30000" dirty="0">
                <a:solidFill>
                  <a:schemeClr val="accent3"/>
                </a:solidFill>
                <a:latin typeface="Segoe UI"/>
              </a:endParaRPr>
            </a:p>
          </p:txBody>
        </p:sp>
      </p:grpSp>
      <p:sp>
        <p:nvSpPr>
          <p:cNvPr id="11" name="TextBox 10"/>
          <p:cNvSpPr txBox="1"/>
          <p:nvPr/>
        </p:nvSpPr>
        <p:spPr>
          <a:xfrm>
            <a:off x="7162333" y="5279482"/>
            <a:ext cx="924596" cy="483360"/>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Things</a:t>
            </a:r>
          </a:p>
        </p:txBody>
      </p:sp>
      <p:sp>
        <p:nvSpPr>
          <p:cNvPr id="12" name="Up Arrow 11"/>
          <p:cNvSpPr/>
          <p:nvPr/>
        </p:nvSpPr>
        <p:spPr bwMode="auto">
          <a:xfrm>
            <a:off x="6883806" y="2831774"/>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Block Arc 12"/>
          <p:cNvSpPr/>
          <p:nvPr/>
        </p:nvSpPr>
        <p:spPr bwMode="auto">
          <a:xfrm rot="10800000">
            <a:off x="6939723" y="3086469"/>
            <a:ext cx="1344447" cy="1344446"/>
          </a:xfrm>
          <a:prstGeom prst="blockArc">
            <a:avLst>
              <a:gd name="adj1" fmla="val 13461323"/>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Up Arrow 13"/>
          <p:cNvSpPr/>
          <p:nvPr/>
        </p:nvSpPr>
        <p:spPr bwMode="auto">
          <a:xfrm rot="10800000">
            <a:off x="8120697" y="2213104"/>
            <a:ext cx="224075" cy="960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Block Arc 14"/>
          <p:cNvSpPr/>
          <p:nvPr/>
        </p:nvSpPr>
        <p:spPr bwMode="auto">
          <a:xfrm>
            <a:off x="6947149" y="1576436"/>
            <a:ext cx="1344447" cy="1344446"/>
          </a:xfrm>
          <a:prstGeom prst="blockArc">
            <a:avLst>
              <a:gd name="adj1" fmla="val 2520757"/>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p:cNvSpPr txBox="1"/>
          <p:nvPr/>
        </p:nvSpPr>
        <p:spPr>
          <a:xfrm>
            <a:off x="7128184" y="3794193"/>
            <a:ext cx="971160" cy="479475"/>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Income</a:t>
            </a:r>
          </a:p>
        </p:txBody>
      </p:sp>
      <p:sp>
        <p:nvSpPr>
          <p:cNvPr id="17" name="TextBox 16"/>
          <p:cNvSpPr txBox="1"/>
          <p:nvPr/>
        </p:nvSpPr>
        <p:spPr>
          <a:xfrm>
            <a:off x="6949164" y="2186510"/>
            <a:ext cx="1350934" cy="483360"/>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1" b="1" kern="0" dirty="0">
                <a:solidFill>
                  <a:srgbClr val="002050"/>
                </a:solidFill>
                <a:latin typeface="Segoe UI"/>
              </a:rPr>
              <a:t>Intelligence</a:t>
            </a:r>
          </a:p>
        </p:txBody>
      </p:sp>
      <p:grpSp>
        <p:nvGrpSpPr>
          <p:cNvPr id="18" name="Group 17"/>
          <p:cNvGrpSpPr/>
          <p:nvPr/>
        </p:nvGrpSpPr>
        <p:grpSpPr>
          <a:xfrm rot="10800000">
            <a:off x="6941090" y="3117970"/>
            <a:ext cx="1400364" cy="1599141"/>
            <a:chOff x="1258824" y="3085023"/>
            <a:chExt cx="1428646" cy="1631439"/>
          </a:xfrm>
        </p:grpSpPr>
        <p:sp>
          <p:nvSpPr>
            <p:cNvPr id="25" name="Up Arrow 24"/>
            <p:cNvSpPr/>
            <p:nvPr/>
          </p:nvSpPr>
          <p:spPr bwMode="auto">
            <a:xfrm>
              <a:off x="1258824" y="3085023"/>
              <a:ext cx="228600" cy="9799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Block Arc 25"/>
            <p:cNvSpPr/>
            <p:nvPr/>
          </p:nvSpPr>
          <p:spPr bwMode="auto">
            <a:xfrm rot="10800000">
              <a:off x="1315870" y="3344862"/>
              <a:ext cx="1371600" cy="1371600"/>
            </a:xfrm>
            <a:prstGeom prst="blockArc">
              <a:avLst>
                <a:gd name="adj1" fmla="val 13461323"/>
                <a:gd name="adj2" fmla="val 21468709"/>
                <a:gd name="adj3" fmla="val 84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Freeform 73"/>
          <p:cNvSpPr>
            <a:spLocks noChangeAspect="1" noEditPoints="1"/>
          </p:cNvSpPr>
          <p:nvPr/>
        </p:nvSpPr>
        <p:spPr bwMode="black">
          <a:xfrm>
            <a:off x="7466675" y="4982606"/>
            <a:ext cx="295778" cy="295777"/>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0"/>
          <p:cNvSpPr>
            <a:spLocks noChangeAspect="1"/>
          </p:cNvSpPr>
          <p:nvPr/>
        </p:nvSpPr>
        <p:spPr bwMode="black">
          <a:xfrm>
            <a:off x="7525577" y="1902369"/>
            <a:ext cx="177976" cy="310735"/>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accent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p:cNvCxnSpPr/>
          <p:nvPr/>
        </p:nvCxnSpPr>
        <p:spPr>
          <a:xfrm>
            <a:off x="8495783" y="2248658"/>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p:nvPr/>
        </p:nvCxnSpPr>
        <p:spPr>
          <a:xfrm>
            <a:off x="8495783" y="3789387"/>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p:nvPr/>
        </p:nvCxnSpPr>
        <p:spPr>
          <a:xfrm>
            <a:off x="8495783" y="5275416"/>
            <a:ext cx="592781" cy="0"/>
          </a:xfrm>
          <a:prstGeom prst="line">
            <a:avLst/>
          </a:prstGeom>
          <a:ln w="38100">
            <a:solidFill>
              <a:schemeClr val="tx1"/>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43" name="Rectangle 42"/>
          <p:cNvSpPr/>
          <p:nvPr/>
        </p:nvSpPr>
        <p:spPr>
          <a:xfrm>
            <a:off x="2362200" y="1561235"/>
            <a:ext cx="4323345" cy="2631490"/>
          </a:xfrm>
          <a:prstGeom prst="rect">
            <a:avLst/>
          </a:prstGeom>
        </p:spPr>
        <p:txBody>
          <a:bodyPr wrap="square">
            <a:spAutoFit/>
          </a:bodyPr>
          <a:lstStyle/>
          <a:p>
            <a:pPr lvl="0" algn="r">
              <a:defRPr/>
            </a:pPr>
            <a:r>
              <a:rPr lang="en-US" sz="2800" i="1" kern="0" dirty="0">
                <a:solidFill>
                  <a:schemeClr val="accent1"/>
                </a:solidFill>
                <a:latin typeface="+mj-lt"/>
              </a:rPr>
              <a:t>“Every business will become a software business, build applications, use advanced analytics and provide </a:t>
            </a:r>
            <a:br>
              <a:rPr lang="en-US" sz="2800" i="1" kern="0" dirty="0">
                <a:solidFill>
                  <a:schemeClr val="accent1"/>
                </a:solidFill>
                <a:latin typeface="+mj-lt"/>
              </a:rPr>
            </a:br>
            <a:r>
              <a:rPr lang="en-US" sz="2800" i="1" kern="0" dirty="0">
                <a:solidFill>
                  <a:schemeClr val="accent1"/>
                </a:solidFill>
                <a:latin typeface="+mj-lt"/>
              </a:rPr>
              <a:t>SaaS services.“ </a:t>
            </a:r>
            <a:endParaRPr lang="en-US" sz="2800" kern="0" dirty="0">
              <a:latin typeface="+mj-lt"/>
            </a:endParaRPr>
          </a:p>
          <a:p>
            <a:pPr lvl="0" algn="r">
              <a:spcBef>
                <a:spcPts val="600"/>
              </a:spcBef>
              <a:defRPr/>
            </a:pPr>
            <a:r>
              <a:rPr lang="en-US" sz="2000" kern="0" dirty="0">
                <a:latin typeface="+mj-lt"/>
              </a:rPr>
              <a:t>- Satya Nadella</a:t>
            </a:r>
          </a:p>
        </p:txBody>
      </p:sp>
      <p:pic>
        <p:nvPicPr>
          <p:cNvPr id="52" name="Picture 51"/>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700" y="1268927"/>
            <a:ext cx="3603546" cy="5725598"/>
          </a:xfrm>
          <a:prstGeom prst="rect">
            <a:avLst/>
          </a:prstGeom>
        </p:spPr>
      </p:pic>
      <p:grpSp>
        <p:nvGrpSpPr>
          <p:cNvPr id="47" name="Group 46"/>
          <p:cNvGrpSpPr>
            <a:grpSpLocks noChangeAspect="1"/>
          </p:cNvGrpSpPr>
          <p:nvPr/>
        </p:nvGrpSpPr>
        <p:grpSpPr>
          <a:xfrm>
            <a:off x="7483013" y="3434703"/>
            <a:ext cx="257736" cy="326303"/>
            <a:chOff x="2425165" y="4255211"/>
            <a:chExt cx="587874" cy="743970"/>
          </a:xfrm>
          <a:solidFill>
            <a:schemeClr val="accent1"/>
          </a:solidFill>
        </p:grpSpPr>
        <p:sp>
          <p:nvSpPr>
            <p:cNvPr id="48" name="Rectangle 47"/>
            <p:cNvSpPr/>
            <p:nvPr/>
          </p:nvSpPr>
          <p:spPr bwMode="auto">
            <a:xfrm>
              <a:off x="2427381" y="4855335"/>
              <a:ext cx="132575" cy="1438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2577525" y="4781122"/>
              <a:ext cx="132575" cy="2180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2730154" y="4626769"/>
              <a:ext cx="132575" cy="372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2880464" y="4376615"/>
              <a:ext cx="132575" cy="62256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54"/>
            <p:cNvSpPr/>
            <p:nvPr/>
          </p:nvSpPr>
          <p:spPr bwMode="auto">
            <a:xfrm>
              <a:off x="2425165" y="4255211"/>
              <a:ext cx="423373" cy="574431"/>
            </a:xfrm>
            <a:custGeom>
              <a:avLst/>
              <a:gdLst>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0 w 437661"/>
                <a:gd name="connsiteY6" fmla="*/ 511908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37661"/>
                <a:gd name="connsiteY0" fmla="*/ 574431 h 574431"/>
                <a:gd name="connsiteX1" fmla="*/ 379046 w 437661"/>
                <a:gd name="connsiteY1" fmla="*/ 93785 h 574431"/>
                <a:gd name="connsiteX2" fmla="*/ 437661 w 437661"/>
                <a:gd name="connsiteY2" fmla="*/ 97692 h 574431"/>
                <a:gd name="connsiteX3" fmla="*/ 355600 w 437661"/>
                <a:gd name="connsiteY3" fmla="*/ 0 h 574431"/>
                <a:gd name="connsiteX4" fmla="*/ 293076 w 437661"/>
                <a:gd name="connsiteY4" fmla="*/ 97692 h 574431"/>
                <a:gd name="connsiteX5" fmla="*/ 324338 w 437661"/>
                <a:gd name="connsiteY5" fmla="*/ 89877 h 574431"/>
                <a:gd name="connsiteX6" fmla="*/ 7144 w 437661"/>
                <a:gd name="connsiteY6" fmla="*/ 528577 h 574431"/>
                <a:gd name="connsiteX7" fmla="*/ 0 w 437661"/>
                <a:gd name="connsiteY7" fmla="*/ 574431 h 574431"/>
                <a:gd name="connsiteX0" fmla="*/ 0 w 423373"/>
                <a:gd name="connsiteY0" fmla="*/ 574431 h 574431"/>
                <a:gd name="connsiteX1" fmla="*/ 379046 w 423373"/>
                <a:gd name="connsiteY1" fmla="*/ 93785 h 574431"/>
                <a:gd name="connsiteX2" fmla="*/ 423373 w 423373"/>
                <a:gd name="connsiteY2" fmla="*/ 97692 h 574431"/>
                <a:gd name="connsiteX3" fmla="*/ 355600 w 423373"/>
                <a:gd name="connsiteY3" fmla="*/ 0 h 574431"/>
                <a:gd name="connsiteX4" fmla="*/ 293076 w 423373"/>
                <a:gd name="connsiteY4" fmla="*/ 97692 h 574431"/>
                <a:gd name="connsiteX5" fmla="*/ 324338 w 423373"/>
                <a:gd name="connsiteY5" fmla="*/ 89877 h 574431"/>
                <a:gd name="connsiteX6" fmla="*/ 7144 w 423373"/>
                <a:gd name="connsiteY6" fmla="*/ 528577 h 574431"/>
                <a:gd name="connsiteX7" fmla="*/ 0 w 423373"/>
                <a:gd name="connsiteY7" fmla="*/ 574431 h 5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373" h="574431">
                  <a:moveTo>
                    <a:pt x="0" y="574431"/>
                  </a:moveTo>
                  <a:cubicBezTo>
                    <a:pt x="298287" y="496278"/>
                    <a:pt x="315220" y="324339"/>
                    <a:pt x="379046" y="93785"/>
                  </a:cubicBezTo>
                  <a:lnTo>
                    <a:pt x="423373" y="97692"/>
                  </a:lnTo>
                  <a:lnTo>
                    <a:pt x="355600" y="0"/>
                  </a:lnTo>
                  <a:lnTo>
                    <a:pt x="293076" y="97692"/>
                  </a:lnTo>
                  <a:lnTo>
                    <a:pt x="324338" y="89877"/>
                  </a:lnTo>
                  <a:cubicBezTo>
                    <a:pt x="290471" y="379046"/>
                    <a:pt x="139680" y="500796"/>
                    <a:pt x="7144" y="528577"/>
                  </a:cubicBezTo>
                  <a:lnTo>
                    <a:pt x="0" y="57443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54" tIns="46527" rIns="46527" bIns="93054" numCol="1" spcCol="0" rtlCol="0" fromWordArt="0" anchor="b" anchorCtr="0" forceAA="0" compatLnSpc="1">
              <a:prstTxWarp prst="textNoShape">
                <a:avLst/>
              </a:prstTxWarp>
              <a:noAutofit/>
            </a:bodyPr>
            <a:lstStyle/>
            <a:p>
              <a:pPr algn="ctr" defTabSz="911820" fontAlgn="base">
                <a:spcBef>
                  <a:spcPct val="0"/>
                </a:spcBef>
                <a:spcAft>
                  <a:spcPct val="0"/>
                </a:spcAft>
              </a:pPr>
              <a:endParaRPr lang="en-US" sz="1400" spc="-5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Rectangle 41"/>
          <p:cNvSpPr/>
          <p:nvPr/>
        </p:nvSpPr>
        <p:spPr>
          <a:xfrm>
            <a:off x="10207103" y="3578391"/>
            <a:ext cx="248786" cy="307777"/>
          </a:xfrm>
          <a:prstGeom prst="rect">
            <a:avLst/>
          </a:prstGeom>
        </p:spPr>
        <p:txBody>
          <a:bodyPr wrap="none">
            <a:spAutoFit/>
          </a:bodyPr>
          <a:lstStyle/>
          <a:p>
            <a:r>
              <a:rPr lang="en-US" sz="1400" kern="0" baseline="30000" dirty="0">
                <a:solidFill>
                  <a:schemeClr val="accent3"/>
                </a:solidFill>
              </a:rPr>
              <a:t>2</a:t>
            </a:r>
            <a:endParaRPr lang="en-US" sz="1400" dirty="0"/>
          </a:p>
        </p:txBody>
      </p:sp>
      <p:sp>
        <p:nvSpPr>
          <p:cNvPr id="56" name="Rectangle 55"/>
          <p:cNvSpPr/>
          <p:nvPr/>
        </p:nvSpPr>
        <p:spPr>
          <a:xfrm>
            <a:off x="10042462" y="5060325"/>
            <a:ext cx="248786" cy="307777"/>
          </a:xfrm>
          <a:prstGeom prst="rect">
            <a:avLst/>
          </a:prstGeom>
        </p:spPr>
        <p:txBody>
          <a:bodyPr wrap="none">
            <a:spAutoFit/>
          </a:bodyPr>
          <a:lstStyle/>
          <a:p>
            <a:r>
              <a:rPr lang="en-US" sz="1400" kern="0" baseline="30000" dirty="0">
                <a:solidFill>
                  <a:schemeClr val="accent3"/>
                </a:solidFill>
              </a:rPr>
              <a:t>2</a:t>
            </a:r>
            <a:endParaRPr lang="en-US" dirty="0"/>
          </a:p>
        </p:txBody>
      </p:sp>
    </p:spTree>
    <p:extLst>
      <p:ext uri="{BB962C8B-B14F-4D97-AF65-F5344CB8AC3E}">
        <p14:creationId xmlns:p14="http://schemas.microsoft.com/office/powerpoint/2010/main" val="2898615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17" y="-318"/>
            <a:ext cx="12435840" cy="6995160"/>
          </a:xfrm>
          <a:prstGeom prst="rect">
            <a:avLst/>
          </a:prstGeom>
        </p:spPr>
      </p:pic>
      <p:sp>
        <p:nvSpPr>
          <p:cNvPr id="9" name="Rectangle 8"/>
          <p:cNvSpPr/>
          <p:nvPr/>
        </p:nvSpPr>
        <p:spPr bwMode="auto">
          <a:xfrm>
            <a:off x="1" y="-318"/>
            <a:ext cx="1243647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nSpc>
                <a:spcPct val="100000"/>
              </a:lnSpc>
            </a:pPr>
            <a:r>
              <a:rPr lang="en-US" dirty="0"/>
              <a:t>Get started today</a:t>
            </a:r>
          </a:p>
        </p:txBody>
      </p:sp>
      <p:grpSp>
        <p:nvGrpSpPr>
          <p:cNvPr id="43" name="Group 42"/>
          <p:cNvGrpSpPr/>
          <p:nvPr/>
        </p:nvGrpSpPr>
        <p:grpSpPr>
          <a:xfrm>
            <a:off x="436245" y="1592263"/>
            <a:ext cx="6400800" cy="914400"/>
            <a:chOff x="436245" y="1592263"/>
            <a:chExt cx="6400800" cy="914400"/>
          </a:xfrm>
        </p:grpSpPr>
        <p:sp>
          <p:nvSpPr>
            <p:cNvPr id="44" name="Rectangle 43"/>
            <p:cNvSpPr/>
            <p:nvPr/>
          </p:nvSpPr>
          <p:spPr bwMode="auto">
            <a:xfrm>
              <a:off x="1459650" y="1592263"/>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Go to www.InternetOfYourThings.com</a:t>
              </a:r>
            </a:p>
          </p:txBody>
        </p:sp>
        <p:sp>
          <p:nvSpPr>
            <p:cNvPr id="45" name="Rectangle 44"/>
            <p:cNvSpPr/>
            <p:nvPr/>
          </p:nvSpPr>
          <p:spPr bwMode="auto">
            <a:xfrm>
              <a:off x="436245" y="1592263"/>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p:cNvGrpSpPr/>
            <p:nvPr/>
          </p:nvGrpSpPr>
          <p:grpSpPr>
            <a:xfrm>
              <a:off x="664843" y="1766359"/>
              <a:ext cx="566208" cy="566208"/>
              <a:chOff x="491067" y="1685994"/>
              <a:chExt cx="566208" cy="566208"/>
            </a:xfrm>
          </p:grpSpPr>
          <p:sp>
            <p:nvSpPr>
              <p:cNvPr id="47" name="Donut 46"/>
              <p:cNvSpPr/>
              <p:nvPr/>
            </p:nvSpPr>
            <p:spPr bwMode="auto">
              <a:xfrm>
                <a:off x="491067" y="1685994"/>
                <a:ext cx="566208" cy="566208"/>
              </a:xfrm>
              <a:prstGeom prst="donut">
                <a:avLst>
                  <a:gd name="adj" fmla="val 749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p:cNvGrpSpPr/>
              <p:nvPr/>
            </p:nvGrpSpPr>
            <p:grpSpPr>
              <a:xfrm>
                <a:off x="609599" y="1855659"/>
                <a:ext cx="329144" cy="226878"/>
                <a:chOff x="1298044" y="-1247827"/>
                <a:chExt cx="1313394" cy="905320"/>
              </a:xfrm>
              <a:solidFill>
                <a:schemeClr val="bg1"/>
              </a:solidFill>
            </p:grpSpPr>
            <p:sp>
              <p:nvSpPr>
                <p:cNvPr id="49" name="Pentagon 48"/>
                <p:cNvSpPr/>
                <p:nvPr/>
              </p:nvSpPr>
              <p:spPr bwMode="auto">
                <a:xfrm>
                  <a:off x="1298044" y="-918200"/>
                  <a:ext cx="1064156" cy="232400"/>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Chevron 49"/>
                <p:cNvSpPr/>
                <p:nvPr/>
              </p:nvSpPr>
              <p:spPr bwMode="auto">
                <a:xfrm>
                  <a:off x="1993900" y="-1247827"/>
                  <a:ext cx="617538" cy="905320"/>
                </a:xfrm>
                <a:prstGeom prst="chevr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1" name="Group 50"/>
          <p:cNvGrpSpPr/>
          <p:nvPr/>
        </p:nvGrpSpPr>
        <p:grpSpPr>
          <a:xfrm>
            <a:off x="436245" y="2607072"/>
            <a:ext cx="6400800" cy="914400"/>
            <a:chOff x="436245" y="2629932"/>
            <a:chExt cx="6400800" cy="914400"/>
          </a:xfrm>
        </p:grpSpPr>
        <p:sp>
          <p:nvSpPr>
            <p:cNvPr id="52" name="Rectangle 51"/>
            <p:cNvSpPr/>
            <p:nvPr/>
          </p:nvSpPr>
          <p:spPr bwMode="auto">
            <a:xfrm>
              <a:off x="1459650" y="2629932"/>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Connect with your regional IoT team</a:t>
              </a:r>
            </a:p>
          </p:txBody>
        </p:sp>
        <p:grpSp>
          <p:nvGrpSpPr>
            <p:cNvPr id="53" name="Group 52"/>
            <p:cNvGrpSpPr/>
            <p:nvPr/>
          </p:nvGrpSpPr>
          <p:grpSpPr>
            <a:xfrm>
              <a:off x="436245" y="2629932"/>
              <a:ext cx="1023405" cy="914400"/>
              <a:chOff x="436245" y="2629932"/>
              <a:chExt cx="1023405" cy="914400"/>
            </a:xfrm>
          </p:grpSpPr>
          <p:sp>
            <p:nvSpPr>
              <p:cNvPr id="54" name="Rectangle 53"/>
              <p:cNvSpPr/>
              <p:nvPr/>
            </p:nvSpPr>
            <p:spPr bwMode="auto">
              <a:xfrm>
                <a:off x="436245" y="2629932"/>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p:cNvGrpSpPr/>
              <p:nvPr/>
            </p:nvGrpSpPr>
            <p:grpSpPr>
              <a:xfrm>
                <a:off x="604945" y="2969048"/>
                <a:ext cx="686005" cy="236169"/>
                <a:chOff x="566860" y="1459186"/>
                <a:chExt cx="11429616" cy="3934842"/>
              </a:xfrm>
              <a:solidFill>
                <a:schemeClr val="bg1"/>
              </a:solidFill>
            </p:grpSpPr>
            <p:sp>
              <p:nvSpPr>
                <p:cNvPr id="56" name="Freeform 55"/>
                <p:cNvSpPr/>
                <p:nvPr/>
              </p:nvSpPr>
              <p:spPr>
                <a:xfrm>
                  <a:off x="566860" y="1459186"/>
                  <a:ext cx="7248141" cy="3934842"/>
                </a:xfrm>
                <a:custGeom>
                  <a:avLst/>
                  <a:gdLst>
                    <a:gd name="connsiteX0" fmla="*/ 1967421 w 7248141"/>
                    <a:gd name="connsiteY0" fmla="*/ 0 h 3934842"/>
                    <a:gd name="connsiteX1" fmla="*/ 5280720 w 7248141"/>
                    <a:gd name="connsiteY1" fmla="*/ 0 h 3934842"/>
                    <a:gd name="connsiteX2" fmla="*/ 7248141 w 7248141"/>
                    <a:gd name="connsiteY2" fmla="*/ 1967421 h 3934842"/>
                    <a:gd name="connsiteX3" fmla="*/ 7248140 w 7248141"/>
                    <a:gd name="connsiteY3" fmla="*/ 1967421 h 3934842"/>
                    <a:gd name="connsiteX4" fmla="*/ 7208169 w 7248141"/>
                    <a:gd name="connsiteY4" fmla="*/ 2363925 h 3934842"/>
                    <a:gd name="connsiteX5" fmla="*/ 7178276 w 7248141"/>
                    <a:gd name="connsiteY5" fmla="*/ 2480186 h 3934842"/>
                    <a:gd name="connsiteX6" fmla="*/ 7156622 w 7248141"/>
                    <a:gd name="connsiteY6" fmla="*/ 2486035 h 3934842"/>
                    <a:gd name="connsiteX7" fmla="*/ 7061008 w 7248141"/>
                    <a:gd name="connsiteY7" fmla="*/ 2494471 h 3934842"/>
                    <a:gd name="connsiteX8" fmla="*/ 6463954 w 7248141"/>
                    <a:gd name="connsiteY8" fmla="*/ 2494471 h 3934842"/>
                    <a:gd name="connsiteX9" fmla="*/ 5961280 w 7248141"/>
                    <a:gd name="connsiteY9" fmla="*/ 2152386 h 3934842"/>
                    <a:gd name="connsiteX10" fmla="*/ 5944735 w 7248141"/>
                    <a:gd name="connsiteY10" fmla="*/ 2096680 h 3934842"/>
                    <a:gd name="connsiteX11" fmla="*/ 5957765 w 7248141"/>
                    <a:gd name="connsiteY11" fmla="*/ 1967421 h 3934842"/>
                    <a:gd name="connsiteX12" fmla="*/ 4979082 w 7248141"/>
                    <a:gd name="connsiteY12" fmla="*/ 988738 h 3934842"/>
                    <a:gd name="connsiteX13" fmla="*/ 2269058 w 7248141"/>
                    <a:gd name="connsiteY13" fmla="*/ 988738 h 3934842"/>
                    <a:gd name="connsiteX14" fmla="*/ 1290375 w 7248141"/>
                    <a:gd name="connsiteY14" fmla="*/ 1967421 h 3934842"/>
                    <a:gd name="connsiteX15" fmla="*/ 2269058 w 7248141"/>
                    <a:gd name="connsiteY15" fmla="*/ 2946104 h 3934842"/>
                    <a:gd name="connsiteX16" fmla="*/ 3940025 w 7248141"/>
                    <a:gd name="connsiteY16" fmla="*/ 2946104 h 3934842"/>
                    <a:gd name="connsiteX17" fmla="*/ 3981588 w 7248141"/>
                    <a:gd name="connsiteY17" fmla="*/ 3037314 h 3934842"/>
                    <a:gd name="connsiteX18" fmla="*/ 4663802 w 7248141"/>
                    <a:gd name="connsiteY18" fmla="*/ 3850017 h 3934842"/>
                    <a:gd name="connsiteX19" fmla="*/ 4786967 w 7248141"/>
                    <a:gd name="connsiteY19" fmla="*/ 3934842 h 3934842"/>
                    <a:gd name="connsiteX20" fmla="*/ 1967421 w 7248141"/>
                    <a:gd name="connsiteY20" fmla="*/ 3934841 h 3934842"/>
                    <a:gd name="connsiteX21" fmla="*/ 10158 w 7248141"/>
                    <a:gd name="connsiteY21" fmla="*/ 2168578 h 3934842"/>
                    <a:gd name="connsiteX22" fmla="*/ 0 w 7248141"/>
                    <a:gd name="connsiteY22" fmla="*/ 1967421 h 3934842"/>
                    <a:gd name="connsiteX23" fmla="*/ 10158 w 7248141"/>
                    <a:gd name="connsiteY23" fmla="*/ 1766264 h 3934842"/>
                    <a:gd name="connsiteX24" fmla="*/ 1967421 w 7248141"/>
                    <a:gd name="connsiteY24" fmla="*/ 0 h 393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48141" h="3934842">
                      <a:moveTo>
                        <a:pt x="1967421" y="0"/>
                      </a:moveTo>
                      <a:lnTo>
                        <a:pt x="5280720" y="0"/>
                      </a:lnTo>
                      <a:cubicBezTo>
                        <a:pt x="6367297" y="0"/>
                        <a:pt x="7248141" y="880844"/>
                        <a:pt x="7248141" y="1967421"/>
                      </a:cubicBezTo>
                      <a:lnTo>
                        <a:pt x="7248140" y="1967421"/>
                      </a:lnTo>
                      <a:cubicBezTo>
                        <a:pt x="7248140" y="2103243"/>
                        <a:pt x="7234377" y="2235851"/>
                        <a:pt x="7208169" y="2363925"/>
                      </a:cubicBezTo>
                      <a:lnTo>
                        <a:pt x="7178276" y="2480186"/>
                      </a:lnTo>
                      <a:lnTo>
                        <a:pt x="7156622" y="2486035"/>
                      </a:lnTo>
                      <a:cubicBezTo>
                        <a:pt x="7125588" y="2491578"/>
                        <a:pt x="7093636" y="2494471"/>
                        <a:pt x="7061008" y="2494471"/>
                      </a:cubicBezTo>
                      <a:lnTo>
                        <a:pt x="6463954" y="2494471"/>
                      </a:lnTo>
                      <a:cubicBezTo>
                        <a:pt x="6235559" y="2494471"/>
                        <a:pt x="6040274" y="2352716"/>
                        <a:pt x="5961280" y="2152386"/>
                      </a:cubicBezTo>
                      <a:lnTo>
                        <a:pt x="5944735" y="2096680"/>
                      </a:lnTo>
                      <a:lnTo>
                        <a:pt x="5957765" y="1967421"/>
                      </a:lnTo>
                      <a:cubicBezTo>
                        <a:pt x="5957765" y="1426909"/>
                        <a:pt x="5519594" y="988738"/>
                        <a:pt x="4979082" y="988738"/>
                      </a:cubicBezTo>
                      <a:lnTo>
                        <a:pt x="2269058" y="988738"/>
                      </a:lnTo>
                      <a:cubicBezTo>
                        <a:pt x="1728546" y="988738"/>
                        <a:pt x="1290375" y="1426909"/>
                        <a:pt x="1290375" y="1967421"/>
                      </a:cubicBezTo>
                      <a:cubicBezTo>
                        <a:pt x="1290375" y="2507933"/>
                        <a:pt x="1728546" y="2946104"/>
                        <a:pt x="2269058" y="2946104"/>
                      </a:cubicBezTo>
                      <a:lnTo>
                        <a:pt x="3940025" y="2946104"/>
                      </a:lnTo>
                      <a:lnTo>
                        <a:pt x="3981588" y="3037314"/>
                      </a:lnTo>
                      <a:cubicBezTo>
                        <a:pt x="4145377" y="3357088"/>
                        <a:pt x="4379607" y="3634815"/>
                        <a:pt x="4663802" y="3850017"/>
                      </a:cubicBezTo>
                      <a:lnTo>
                        <a:pt x="4786967" y="3934842"/>
                      </a:lnTo>
                      <a:lnTo>
                        <a:pt x="1967421" y="3934841"/>
                      </a:lnTo>
                      <a:cubicBezTo>
                        <a:pt x="948755" y="3934841"/>
                        <a:pt x="110909" y="3160662"/>
                        <a:pt x="10158" y="2168578"/>
                      </a:cubicBezTo>
                      <a:lnTo>
                        <a:pt x="0" y="1967421"/>
                      </a:lnTo>
                      <a:lnTo>
                        <a:pt x="10158" y="1766264"/>
                      </a:lnTo>
                      <a:cubicBezTo>
                        <a:pt x="110909" y="774179"/>
                        <a:pt x="948755" y="0"/>
                        <a:pt x="196742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56"/>
                <p:cNvSpPr/>
                <p:nvPr/>
              </p:nvSpPr>
              <p:spPr>
                <a:xfrm>
                  <a:off x="4748335" y="1459186"/>
                  <a:ext cx="7248141" cy="3934842"/>
                </a:xfrm>
                <a:custGeom>
                  <a:avLst/>
                  <a:gdLst>
                    <a:gd name="connsiteX0" fmla="*/ 2451320 w 7248141"/>
                    <a:gd name="connsiteY0" fmla="*/ 0 h 3934842"/>
                    <a:gd name="connsiteX1" fmla="*/ 5280720 w 7248141"/>
                    <a:gd name="connsiteY1" fmla="*/ 0 h 3934842"/>
                    <a:gd name="connsiteX2" fmla="*/ 7248141 w 7248141"/>
                    <a:gd name="connsiteY2" fmla="*/ 1967421 h 3934842"/>
                    <a:gd name="connsiteX3" fmla="*/ 7248140 w 7248141"/>
                    <a:gd name="connsiteY3" fmla="*/ 1967421 h 3934842"/>
                    <a:gd name="connsiteX4" fmla="*/ 5280719 w 7248141"/>
                    <a:gd name="connsiteY4" fmla="*/ 3934842 h 3934842"/>
                    <a:gd name="connsiteX5" fmla="*/ 1967421 w 7248141"/>
                    <a:gd name="connsiteY5" fmla="*/ 3934841 h 3934842"/>
                    <a:gd name="connsiteX6" fmla="*/ 10158 w 7248141"/>
                    <a:gd name="connsiteY6" fmla="*/ 2168578 h 3934842"/>
                    <a:gd name="connsiteX7" fmla="*/ 0 w 7248141"/>
                    <a:gd name="connsiteY7" fmla="*/ 1967421 h 3934842"/>
                    <a:gd name="connsiteX8" fmla="*/ 10158 w 7248141"/>
                    <a:gd name="connsiteY8" fmla="*/ 1766264 h 3934842"/>
                    <a:gd name="connsiteX9" fmla="*/ 37551 w 7248141"/>
                    <a:gd name="connsiteY9" fmla="*/ 1582938 h 3934842"/>
                    <a:gd name="connsiteX10" fmla="*/ 74232 w 7248141"/>
                    <a:gd name="connsiteY10" fmla="*/ 1434549 h 3934842"/>
                    <a:gd name="connsiteX11" fmla="*/ 83107 w 7248141"/>
                    <a:gd name="connsiteY11" fmla="*/ 1432152 h 3934842"/>
                    <a:gd name="connsiteX12" fmla="*/ 178721 w 7248141"/>
                    <a:gd name="connsiteY12" fmla="*/ 1423715 h 3934842"/>
                    <a:gd name="connsiteX13" fmla="*/ 775775 w 7248141"/>
                    <a:gd name="connsiteY13" fmla="*/ 1423715 h 3934842"/>
                    <a:gd name="connsiteX14" fmla="*/ 1278450 w 7248141"/>
                    <a:gd name="connsiteY14" fmla="*/ 1765800 h 3934842"/>
                    <a:gd name="connsiteX15" fmla="*/ 1302528 w 7248141"/>
                    <a:gd name="connsiteY15" fmla="*/ 1846870 h 3934842"/>
                    <a:gd name="connsiteX16" fmla="*/ 1290375 w 7248141"/>
                    <a:gd name="connsiteY16" fmla="*/ 1967421 h 3934842"/>
                    <a:gd name="connsiteX17" fmla="*/ 2269058 w 7248141"/>
                    <a:gd name="connsiteY17" fmla="*/ 2946104 h 3934842"/>
                    <a:gd name="connsiteX18" fmla="*/ 4979082 w 7248141"/>
                    <a:gd name="connsiteY18" fmla="*/ 2946104 h 3934842"/>
                    <a:gd name="connsiteX19" fmla="*/ 5957765 w 7248141"/>
                    <a:gd name="connsiteY19" fmla="*/ 1967421 h 3934842"/>
                    <a:gd name="connsiteX20" fmla="*/ 4979082 w 7248141"/>
                    <a:gd name="connsiteY20" fmla="*/ 988738 h 3934842"/>
                    <a:gd name="connsiteX21" fmla="*/ 3287856 w 7248141"/>
                    <a:gd name="connsiteY21" fmla="*/ 988738 h 3934842"/>
                    <a:gd name="connsiteX22" fmla="*/ 3241532 w 7248141"/>
                    <a:gd name="connsiteY22" fmla="*/ 887082 h 3934842"/>
                    <a:gd name="connsiteX23" fmla="*/ 2559318 w 7248141"/>
                    <a:gd name="connsiteY23" fmla="*/ 74380 h 3934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48141" h="3934842">
                      <a:moveTo>
                        <a:pt x="2451320" y="0"/>
                      </a:moveTo>
                      <a:lnTo>
                        <a:pt x="5280720" y="0"/>
                      </a:lnTo>
                      <a:cubicBezTo>
                        <a:pt x="6367297" y="0"/>
                        <a:pt x="7248141" y="880844"/>
                        <a:pt x="7248141" y="1967421"/>
                      </a:cubicBezTo>
                      <a:lnTo>
                        <a:pt x="7248140" y="1967421"/>
                      </a:lnTo>
                      <a:cubicBezTo>
                        <a:pt x="7248140" y="3053998"/>
                        <a:pt x="6367296" y="3934842"/>
                        <a:pt x="5280719" y="3934842"/>
                      </a:cubicBezTo>
                      <a:lnTo>
                        <a:pt x="1967421" y="3934841"/>
                      </a:lnTo>
                      <a:cubicBezTo>
                        <a:pt x="948755" y="3934841"/>
                        <a:pt x="110909" y="3160662"/>
                        <a:pt x="10158" y="2168578"/>
                      </a:cubicBezTo>
                      <a:lnTo>
                        <a:pt x="0" y="1967421"/>
                      </a:lnTo>
                      <a:lnTo>
                        <a:pt x="10158" y="1766264"/>
                      </a:lnTo>
                      <a:cubicBezTo>
                        <a:pt x="16455" y="1704259"/>
                        <a:pt x="25631" y="1643105"/>
                        <a:pt x="37551" y="1582938"/>
                      </a:cubicBezTo>
                      <a:lnTo>
                        <a:pt x="74232" y="1434549"/>
                      </a:lnTo>
                      <a:lnTo>
                        <a:pt x="83107" y="1432152"/>
                      </a:lnTo>
                      <a:cubicBezTo>
                        <a:pt x="114141" y="1426608"/>
                        <a:pt x="146094" y="1423715"/>
                        <a:pt x="178721" y="1423715"/>
                      </a:cubicBezTo>
                      <a:lnTo>
                        <a:pt x="775775" y="1423715"/>
                      </a:lnTo>
                      <a:cubicBezTo>
                        <a:pt x="1004170" y="1423715"/>
                        <a:pt x="1199456" y="1565471"/>
                        <a:pt x="1278450" y="1765800"/>
                      </a:cubicBezTo>
                      <a:lnTo>
                        <a:pt x="1302528" y="1846870"/>
                      </a:lnTo>
                      <a:lnTo>
                        <a:pt x="1290375" y="1967421"/>
                      </a:lnTo>
                      <a:cubicBezTo>
                        <a:pt x="1290375" y="2507933"/>
                        <a:pt x="1728546" y="2946104"/>
                        <a:pt x="2269058" y="2946104"/>
                      </a:cubicBezTo>
                      <a:lnTo>
                        <a:pt x="4979082" y="2946104"/>
                      </a:lnTo>
                      <a:cubicBezTo>
                        <a:pt x="5519594" y="2946104"/>
                        <a:pt x="5957765" y="2507933"/>
                        <a:pt x="5957765" y="1967421"/>
                      </a:cubicBezTo>
                      <a:cubicBezTo>
                        <a:pt x="5957765" y="1426909"/>
                        <a:pt x="5519594" y="988738"/>
                        <a:pt x="4979082" y="988738"/>
                      </a:cubicBezTo>
                      <a:lnTo>
                        <a:pt x="3287856" y="988738"/>
                      </a:lnTo>
                      <a:lnTo>
                        <a:pt x="3241532" y="887082"/>
                      </a:lnTo>
                      <a:cubicBezTo>
                        <a:pt x="3077744" y="567308"/>
                        <a:pt x="2843514" y="289582"/>
                        <a:pt x="2559318" y="74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58" name="Group 57"/>
          <p:cNvGrpSpPr/>
          <p:nvPr/>
        </p:nvGrpSpPr>
        <p:grpSpPr>
          <a:xfrm>
            <a:off x="436245" y="5651500"/>
            <a:ext cx="6400800" cy="914400"/>
            <a:chOff x="436245" y="5651500"/>
            <a:chExt cx="6400800" cy="914400"/>
          </a:xfrm>
        </p:grpSpPr>
        <p:sp>
          <p:nvSpPr>
            <p:cNvPr id="59" name="Rectangle 58"/>
            <p:cNvSpPr/>
            <p:nvPr/>
          </p:nvSpPr>
          <p:spPr bwMode="auto">
            <a:xfrm>
              <a:off x="1459650" y="5651500"/>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solidFill>
                    <a:schemeClr val="tx1"/>
                  </a:solidFill>
                </a:rPr>
                <a:t>Go through our Quick Start process</a:t>
              </a:r>
            </a:p>
          </p:txBody>
        </p:sp>
        <p:grpSp>
          <p:nvGrpSpPr>
            <p:cNvPr id="60" name="Group 59"/>
            <p:cNvGrpSpPr/>
            <p:nvPr/>
          </p:nvGrpSpPr>
          <p:grpSpPr>
            <a:xfrm>
              <a:off x="436245" y="5651500"/>
              <a:ext cx="1023405" cy="914400"/>
              <a:chOff x="436245" y="5651500"/>
              <a:chExt cx="1023405" cy="914400"/>
            </a:xfrm>
          </p:grpSpPr>
          <p:sp>
            <p:nvSpPr>
              <p:cNvPr id="61" name="Rectangle 60"/>
              <p:cNvSpPr/>
              <p:nvPr/>
            </p:nvSpPr>
            <p:spPr bwMode="auto">
              <a:xfrm>
                <a:off x="436245" y="5651500"/>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37"/>
              <p:cNvSpPr/>
              <p:nvPr/>
            </p:nvSpPr>
            <p:spPr>
              <a:xfrm>
                <a:off x="692574" y="5857092"/>
                <a:ext cx="510747" cy="503217"/>
              </a:xfrm>
              <a:custGeom>
                <a:avLst/>
                <a:gdLst/>
                <a:ahLst/>
                <a:cxnLst/>
                <a:rect l="l" t="t" r="r" b="b"/>
                <a:pathLst>
                  <a:path w="867070" h="854286">
                    <a:moveTo>
                      <a:pt x="796069" y="196660"/>
                    </a:moveTo>
                    <a:cubicBezTo>
                      <a:pt x="808820" y="210087"/>
                      <a:pt x="817777" y="226170"/>
                      <a:pt x="825747" y="242968"/>
                    </a:cubicBezTo>
                    <a:cubicBezTo>
                      <a:pt x="909113" y="418696"/>
                      <a:pt x="863480" y="628539"/>
                      <a:pt x="714670" y="753776"/>
                    </a:cubicBezTo>
                    <a:cubicBezTo>
                      <a:pt x="565856" y="879013"/>
                      <a:pt x="351300" y="888133"/>
                      <a:pt x="192394" y="775980"/>
                    </a:cubicBezTo>
                    <a:cubicBezTo>
                      <a:pt x="33490" y="663827"/>
                      <a:pt x="-29790" y="458610"/>
                      <a:pt x="38362" y="276445"/>
                    </a:cubicBezTo>
                    <a:lnTo>
                      <a:pt x="0" y="248162"/>
                    </a:lnTo>
                    <a:lnTo>
                      <a:pt x="150069" y="213250"/>
                    </a:lnTo>
                    <a:lnTo>
                      <a:pt x="192714" y="390248"/>
                    </a:lnTo>
                    <a:lnTo>
                      <a:pt x="155755" y="362998"/>
                    </a:lnTo>
                    <a:cubicBezTo>
                      <a:pt x="127756" y="488182"/>
                      <a:pt x="185210" y="616904"/>
                      <a:pt x="297091" y="679652"/>
                    </a:cubicBezTo>
                    <a:cubicBezTo>
                      <a:pt x="408972" y="742402"/>
                      <a:pt x="548770" y="724308"/>
                      <a:pt x="640989" y="635144"/>
                    </a:cubicBezTo>
                    <a:cubicBezTo>
                      <a:pt x="733208" y="545979"/>
                      <a:pt x="755999" y="406870"/>
                      <a:pt x="697053" y="292940"/>
                    </a:cubicBezTo>
                    <a:lnTo>
                      <a:pt x="685178" y="275284"/>
                    </a:lnTo>
                    <a:close/>
                    <a:moveTo>
                      <a:pt x="691455" y="83531"/>
                    </a:moveTo>
                    <a:cubicBezTo>
                      <a:pt x="721109" y="103881"/>
                      <a:pt x="747863" y="128485"/>
                      <a:pt x="770665" y="157023"/>
                    </a:cubicBezTo>
                    <a:lnTo>
                      <a:pt x="667371" y="248806"/>
                    </a:lnTo>
                    <a:cubicBezTo>
                      <a:pt x="652425" y="227865"/>
                      <a:pt x="634014" y="210201"/>
                      <a:pt x="613533" y="195601"/>
                    </a:cubicBezTo>
                    <a:close/>
                    <a:moveTo>
                      <a:pt x="567525" y="18939"/>
                    </a:moveTo>
                    <a:cubicBezTo>
                      <a:pt x="597271" y="28106"/>
                      <a:pt x="625878" y="40538"/>
                      <a:pt x="652521" y="56479"/>
                    </a:cubicBezTo>
                    <a:lnTo>
                      <a:pt x="586482" y="177982"/>
                    </a:lnTo>
                    <a:cubicBezTo>
                      <a:pt x="566262" y="164969"/>
                      <a:pt x="543992" y="155640"/>
                      <a:pt x="520762" y="149336"/>
                    </a:cubicBezTo>
                    <a:close/>
                    <a:moveTo>
                      <a:pt x="408043" y="915"/>
                    </a:moveTo>
                    <a:lnTo>
                      <a:pt x="413916" y="140314"/>
                    </a:lnTo>
                    <a:cubicBezTo>
                      <a:pt x="404215" y="137940"/>
                      <a:pt x="394775" y="139241"/>
                      <a:pt x="385339" y="141020"/>
                    </a:cubicBezTo>
                    <a:lnTo>
                      <a:pt x="359859" y="5882"/>
                    </a:lnTo>
                    <a:close/>
                    <a:moveTo>
                      <a:pt x="454521" y="0"/>
                    </a:moveTo>
                    <a:lnTo>
                      <a:pt x="520136" y="10995"/>
                    </a:lnTo>
                    <a:lnTo>
                      <a:pt x="488079" y="145107"/>
                    </a:lnTo>
                    <a:cubicBezTo>
                      <a:pt x="474222" y="140339"/>
                      <a:pt x="459718" y="139353"/>
                      <a:pt x="445072" y="1395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3" name="Group 62"/>
          <p:cNvGrpSpPr/>
          <p:nvPr/>
        </p:nvGrpSpPr>
        <p:grpSpPr>
          <a:xfrm>
            <a:off x="436245" y="4636690"/>
            <a:ext cx="6400800" cy="914400"/>
            <a:chOff x="436245" y="4705270"/>
            <a:chExt cx="6400800" cy="914400"/>
          </a:xfrm>
        </p:grpSpPr>
        <p:sp>
          <p:nvSpPr>
            <p:cNvPr id="64" name="Rectangle 63"/>
            <p:cNvSpPr/>
            <p:nvPr/>
          </p:nvSpPr>
          <p:spPr bwMode="auto">
            <a:xfrm>
              <a:off x="1459650" y="4705270"/>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dirty="0">
                  <a:solidFill>
                    <a:schemeClr val="tx1"/>
                  </a:solidFill>
                </a:rPr>
                <a:t>Select a partner</a:t>
              </a:r>
            </a:p>
          </p:txBody>
        </p:sp>
        <p:grpSp>
          <p:nvGrpSpPr>
            <p:cNvPr id="65" name="Group 64"/>
            <p:cNvGrpSpPr/>
            <p:nvPr/>
          </p:nvGrpSpPr>
          <p:grpSpPr>
            <a:xfrm>
              <a:off x="436245" y="4705270"/>
              <a:ext cx="1023405" cy="914400"/>
              <a:chOff x="436245" y="4705270"/>
              <a:chExt cx="1023405" cy="914400"/>
            </a:xfrm>
          </p:grpSpPr>
          <p:sp>
            <p:nvSpPr>
              <p:cNvPr id="66" name="Rectangle 65"/>
              <p:cNvSpPr/>
              <p:nvPr/>
            </p:nvSpPr>
            <p:spPr bwMode="auto">
              <a:xfrm>
                <a:off x="436245" y="4705270"/>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643898" y="4977268"/>
                <a:ext cx="608098" cy="370404"/>
                <a:chOff x="10387012" y="4179358"/>
                <a:chExt cx="974726" cy="593725"/>
              </a:xfrm>
              <a:solidFill>
                <a:schemeClr val="bg1"/>
              </a:solidFill>
            </p:grpSpPr>
            <p:sp>
              <p:nvSpPr>
                <p:cNvPr id="68" name="Freeform 26"/>
                <p:cNvSpPr>
                  <a:spLocks/>
                </p:cNvSpPr>
                <p:nvPr/>
              </p:nvSpPr>
              <p:spPr bwMode="auto">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9" name="Freeform 27"/>
                <p:cNvSpPr>
                  <a:spLocks/>
                </p:cNvSpPr>
                <p:nvPr/>
              </p:nvSpPr>
              <p:spPr bwMode="auto">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0" name="Freeform 28"/>
                <p:cNvSpPr>
                  <a:spLocks/>
                </p:cNvSpPr>
                <p:nvPr/>
              </p:nvSpPr>
              <p:spPr bwMode="auto">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1" name="Freeform 29"/>
                <p:cNvSpPr>
                  <a:spLocks/>
                </p:cNvSpPr>
                <p:nvPr/>
              </p:nvSpPr>
              <p:spPr bwMode="auto">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2" name="Freeform 30"/>
                <p:cNvSpPr>
                  <a:spLocks/>
                </p:cNvSpPr>
                <p:nvPr/>
              </p:nvSpPr>
              <p:spPr bwMode="auto">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grpSp>
      <p:grpSp>
        <p:nvGrpSpPr>
          <p:cNvPr id="73" name="Group 72"/>
          <p:cNvGrpSpPr/>
          <p:nvPr/>
        </p:nvGrpSpPr>
        <p:grpSpPr>
          <a:xfrm>
            <a:off x="436245" y="3621881"/>
            <a:ext cx="6400800" cy="914400"/>
            <a:chOff x="436245" y="3667601"/>
            <a:chExt cx="6400800" cy="914400"/>
          </a:xfrm>
        </p:grpSpPr>
        <p:sp>
          <p:nvSpPr>
            <p:cNvPr id="74" name="Rectangle 73"/>
            <p:cNvSpPr/>
            <p:nvPr/>
          </p:nvSpPr>
          <p:spPr bwMode="auto">
            <a:xfrm>
              <a:off x="1459650" y="3667601"/>
              <a:ext cx="5377395" cy="914400"/>
            </a:xfrm>
            <a:prstGeom prst="rect">
              <a:avLst/>
            </a:prstGeom>
            <a:solidFill>
              <a:schemeClr val="bg1">
                <a:lumMod val="9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Define your use case</a:t>
              </a:r>
            </a:p>
          </p:txBody>
        </p:sp>
        <p:grpSp>
          <p:nvGrpSpPr>
            <p:cNvPr id="75" name="Group 74"/>
            <p:cNvGrpSpPr/>
            <p:nvPr/>
          </p:nvGrpSpPr>
          <p:grpSpPr>
            <a:xfrm>
              <a:off x="436245" y="3667601"/>
              <a:ext cx="1023405" cy="914400"/>
              <a:chOff x="436245" y="3667601"/>
              <a:chExt cx="1023405" cy="914400"/>
            </a:xfrm>
          </p:grpSpPr>
          <p:sp>
            <p:nvSpPr>
              <p:cNvPr id="76" name="Rectangle 75"/>
              <p:cNvSpPr/>
              <p:nvPr/>
            </p:nvSpPr>
            <p:spPr bwMode="auto">
              <a:xfrm>
                <a:off x="436245" y="3667601"/>
                <a:ext cx="1023405" cy="9144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p:nvPr/>
            </p:nvSpPr>
            <p:spPr>
              <a:xfrm>
                <a:off x="692726" y="3863004"/>
                <a:ext cx="510442" cy="523594"/>
              </a:xfrm>
              <a:custGeom>
                <a:avLst/>
                <a:gdLst>
                  <a:gd name="connsiteX0" fmla="*/ 260828 w 900424"/>
                  <a:gd name="connsiteY0" fmla="*/ 764648 h 923624"/>
                  <a:gd name="connsiteX1" fmla="*/ 260828 w 900424"/>
                  <a:gd name="connsiteY1" fmla="*/ 794160 h 923624"/>
                  <a:gd name="connsiteX2" fmla="*/ 752690 w 900424"/>
                  <a:gd name="connsiteY2" fmla="*/ 794160 h 923624"/>
                  <a:gd name="connsiteX3" fmla="*/ 752690 w 900424"/>
                  <a:gd name="connsiteY3" fmla="*/ 764648 h 923624"/>
                  <a:gd name="connsiteX4" fmla="*/ 523025 w 900424"/>
                  <a:gd name="connsiteY4" fmla="*/ 689333 h 923624"/>
                  <a:gd name="connsiteX5" fmla="*/ 529392 w 900424"/>
                  <a:gd name="connsiteY5" fmla="*/ 718845 h 923624"/>
                  <a:gd name="connsiteX6" fmla="*/ 752690 w 900424"/>
                  <a:gd name="connsiteY6" fmla="*/ 718845 h 923624"/>
                  <a:gd name="connsiteX7" fmla="*/ 752690 w 900424"/>
                  <a:gd name="connsiteY7" fmla="*/ 689333 h 923624"/>
                  <a:gd name="connsiteX8" fmla="*/ 260828 w 900424"/>
                  <a:gd name="connsiteY8" fmla="*/ 689333 h 923624"/>
                  <a:gd name="connsiteX9" fmla="*/ 260828 w 900424"/>
                  <a:gd name="connsiteY9" fmla="*/ 718845 h 923624"/>
                  <a:gd name="connsiteX10" fmla="*/ 520342 w 900424"/>
                  <a:gd name="connsiteY10" fmla="*/ 718845 h 923624"/>
                  <a:gd name="connsiteX11" fmla="*/ 427300 w 900424"/>
                  <a:gd name="connsiteY11" fmla="*/ 689333 h 923624"/>
                  <a:gd name="connsiteX12" fmla="*/ 506777 w 900424"/>
                  <a:gd name="connsiteY12" fmla="*/ 614015 h 923624"/>
                  <a:gd name="connsiteX13" fmla="*/ 513144 w 900424"/>
                  <a:gd name="connsiteY13" fmla="*/ 643527 h 923624"/>
                  <a:gd name="connsiteX14" fmla="*/ 752690 w 900424"/>
                  <a:gd name="connsiteY14" fmla="*/ 643527 h 923624"/>
                  <a:gd name="connsiteX15" fmla="*/ 752690 w 900424"/>
                  <a:gd name="connsiteY15" fmla="*/ 614015 h 923624"/>
                  <a:gd name="connsiteX16" fmla="*/ 260828 w 900424"/>
                  <a:gd name="connsiteY16" fmla="*/ 614015 h 923624"/>
                  <a:gd name="connsiteX17" fmla="*/ 260828 w 900424"/>
                  <a:gd name="connsiteY17" fmla="*/ 643527 h 923624"/>
                  <a:gd name="connsiteX18" fmla="*/ 334546 w 900424"/>
                  <a:gd name="connsiteY18" fmla="*/ 643527 h 923624"/>
                  <a:gd name="connsiteX19" fmla="*/ 307478 w 900424"/>
                  <a:gd name="connsiteY19" fmla="*/ 614015 h 923624"/>
                  <a:gd name="connsiteX20" fmla="*/ 467940 w 900424"/>
                  <a:gd name="connsiteY20" fmla="*/ 571407 h 923624"/>
                  <a:gd name="connsiteX21" fmla="*/ 385032 w 900424"/>
                  <a:gd name="connsiteY21" fmla="*/ 646669 h 923624"/>
                  <a:gd name="connsiteX22" fmla="*/ 506739 w 900424"/>
                  <a:gd name="connsiteY22" fmla="*/ 697133 h 923624"/>
                  <a:gd name="connsiteX23" fmla="*/ 260828 w 900424"/>
                  <a:gd name="connsiteY23" fmla="*/ 563154 h 923624"/>
                  <a:gd name="connsiteX24" fmla="*/ 260828 w 900424"/>
                  <a:gd name="connsiteY24" fmla="*/ 568210 h 923624"/>
                  <a:gd name="connsiteX25" fmla="*/ 265465 w 900424"/>
                  <a:gd name="connsiteY25" fmla="*/ 568210 h 923624"/>
                  <a:gd name="connsiteX26" fmla="*/ 477023 w 900424"/>
                  <a:gd name="connsiteY26" fmla="*/ 538699 h 923624"/>
                  <a:gd name="connsiteX27" fmla="*/ 477810 w 900424"/>
                  <a:gd name="connsiteY27" fmla="*/ 539556 h 923624"/>
                  <a:gd name="connsiteX28" fmla="*/ 481962 w 900424"/>
                  <a:gd name="connsiteY28" fmla="*/ 568210 h 923624"/>
                  <a:gd name="connsiteX29" fmla="*/ 752690 w 900424"/>
                  <a:gd name="connsiteY29" fmla="*/ 568210 h 923624"/>
                  <a:gd name="connsiteX30" fmla="*/ 752690 w 900424"/>
                  <a:gd name="connsiteY30" fmla="*/ 538699 h 923624"/>
                  <a:gd name="connsiteX31" fmla="*/ 407941 w 900424"/>
                  <a:gd name="connsiteY31" fmla="*/ 463381 h 923624"/>
                  <a:gd name="connsiteX32" fmla="*/ 435010 w 900424"/>
                  <a:gd name="connsiteY32" fmla="*/ 492893 h 923624"/>
                  <a:gd name="connsiteX33" fmla="*/ 752690 w 900424"/>
                  <a:gd name="connsiteY33" fmla="*/ 492893 h 923624"/>
                  <a:gd name="connsiteX34" fmla="*/ 752690 w 900424"/>
                  <a:gd name="connsiteY34" fmla="*/ 463381 h 923624"/>
                  <a:gd name="connsiteX35" fmla="*/ 338860 w 900424"/>
                  <a:gd name="connsiteY35" fmla="*/ 388063 h 923624"/>
                  <a:gd name="connsiteX36" fmla="*/ 365929 w 900424"/>
                  <a:gd name="connsiteY36" fmla="*/ 417575 h 923624"/>
                  <a:gd name="connsiteX37" fmla="*/ 752690 w 900424"/>
                  <a:gd name="connsiteY37" fmla="*/ 417575 h 923624"/>
                  <a:gd name="connsiteX38" fmla="*/ 752690 w 900424"/>
                  <a:gd name="connsiteY38" fmla="*/ 388063 h 923624"/>
                  <a:gd name="connsiteX39" fmla="*/ 208773 w 900424"/>
                  <a:gd name="connsiteY39" fmla="*/ 287934 h 923624"/>
                  <a:gd name="connsiteX40" fmla="*/ 191984 w 900424"/>
                  <a:gd name="connsiteY40" fmla="*/ 292572 h 923624"/>
                  <a:gd name="connsiteX41" fmla="*/ 127335 w 900424"/>
                  <a:gd name="connsiteY41" fmla="*/ 351868 h 923624"/>
                  <a:gd name="connsiteX42" fmla="*/ 129474 w 900424"/>
                  <a:gd name="connsiteY42" fmla="*/ 386647 h 923624"/>
                  <a:gd name="connsiteX43" fmla="*/ 350534 w 900424"/>
                  <a:gd name="connsiteY43" fmla="*/ 627663 h 923624"/>
                  <a:gd name="connsiteX44" fmla="*/ 384998 w 900424"/>
                  <a:gd name="connsiteY44" fmla="*/ 632793 h 923624"/>
                  <a:gd name="connsiteX45" fmla="*/ 449647 w 900424"/>
                  <a:gd name="connsiteY45" fmla="*/ 573497 h 923624"/>
                  <a:gd name="connsiteX46" fmla="*/ 447509 w 900424"/>
                  <a:gd name="connsiteY46" fmla="*/ 538719 h 923624"/>
                  <a:gd name="connsiteX47" fmla="*/ 226448 w 900424"/>
                  <a:gd name="connsiteY47" fmla="*/ 297702 h 923624"/>
                  <a:gd name="connsiteX48" fmla="*/ 208773 w 900424"/>
                  <a:gd name="connsiteY48" fmla="*/ 287934 h 923624"/>
                  <a:gd name="connsiteX49" fmla="*/ 260828 w 900424"/>
                  <a:gd name="connsiteY49" fmla="*/ 270220 h 923624"/>
                  <a:gd name="connsiteX50" fmla="*/ 260828 w 900424"/>
                  <a:gd name="connsiteY50" fmla="*/ 302986 h 923624"/>
                  <a:gd name="connsiteX51" fmla="*/ 266867 w 900424"/>
                  <a:gd name="connsiteY51" fmla="*/ 309569 h 923624"/>
                  <a:gd name="connsiteX52" fmla="*/ 555945 w 900424"/>
                  <a:gd name="connsiteY52" fmla="*/ 309569 h 923624"/>
                  <a:gd name="connsiteX53" fmla="*/ 555945 w 900424"/>
                  <a:gd name="connsiteY53" fmla="*/ 270220 h 923624"/>
                  <a:gd name="connsiteX54" fmla="*/ 593007 w 900424"/>
                  <a:gd name="connsiteY54" fmla="*/ 119089 h 923624"/>
                  <a:gd name="connsiteX55" fmla="*/ 593004 w 900424"/>
                  <a:gd name="connsiteY55" fmla="*/ 272798 h 923624"/>
                  <a:gd name="connsiteX56" fmla="*/ 636152 w 900424"/>
                  <a:gd name="connsiteY56" fmla="*/ 321336 h 923624"/>
                  <a:gd name="connsiteX57" fmla="*/ 797949 w 900424"/>
                  <a:gd name="connsiteY57" fmla="*/ 324032 h 923624"/>
                  <a:gd name="connsiteX58" fmla="*/ 655342 w 900424"/>
                  <a:gd name="connsiteY58" fmla="*/ 99448 h 923624"/>
                  <a:gd name="connsiteX59" fmla="*/ 721150 w 900424"/>
                  <a:gd name="connsiteY59" fmla="*/ 99448 h 923624"/>
                  <a:gd name="connsiteX60" fmla="*/ 900424 w 900424"/>
                  <a:gd name="connsiteY60" fmla="*/ 281060 h 923624"/>
                  <a:gd name="connsiteX61" fmla="*/ 900424 w 900424"/>
                  <a:gd name="connsiteY61" fmla="*/ 853516 h 923624"/>
                  <a:gd name="connsiteX62" fmla="*/ 852052 w 900424"/>
                  <a:gd name="connsiteY62" fmla="*/ 905556 h 923624"/>
                  <a:gd name="connsiteX63" fmla="*/ 828360 w 900424"/>
                  <a:gd name="connsiteY63" fmla="*/ 905556 h 923624"/>
                  <a:gd name="connsiteX64" fmla="*/ 849187 w 900424"/>
                  <a:gd name="connsiteY64" fmla="*/ 863467 h 923624"/>
                  <a:gd name="connsiteX65" fmla="*/ 849187 w 900424"/>
                  <a:gd name="connsiteY65" fmla="*/ 293293 h 923624"/>
                  <a:gd name="connsiteX66" fmla="*/ 284672 w 900424"/>
                  <a:gd name="connsiteY66" fmla="*/ 26544 h 923624"/>
                  <a:gd name="connsiteX67" fmla="*/ 306902 w 900424"/>
                  <a:gd name="connsiteY67" fmla="*/ 26544 h 923624"/>
                  <a:gd name="connsiteX68" fmla="*/ 312459 w 900424"/>
                  <a:gd name="connsiteY68" fmla="*/ 32101 h 923624"/>
                  <a:gd name="connsiteX69" fmla="*/ 312459 w 900424"/>
                  <a:gd name="connsiteY69" fmla="*/ 71134 h 923624"/>
                  <a:gd name="connsiteX70" fmla="*/ 341829 w 900424"/>
                  <a:gd name="connsiteY70" fmla="*/ 71134 h 923624"/>
                  <a:gd name="connsiteX71" fmla="*/ 341829 w 900424"/>
                  <a:gd name="connsiteY71" fmla="*/ 32101 h 923624"/>
                  <a:gd name="connsiteX72" fmla="*/ 347386 w 900424"/>
                  <a:gd name="connsiteY72" fmla="*/ 26544 h 923624"/>
                  <a:gd name="connsiteX73" fmla="*/ 369616 w 900424"/>
                  <a:gd name="connsiteY73" fmla="*/ 26544 h 923624"/>
                  <a:gd name="connsiteX74" fmla="*/ 375173 w 900424"/>
                  <a:gd name="connsiteY74" fmla="*/ 32101 h 923624"/>
                  <a:gd name="connsiteX75" fmla="*/ 375173 w 900424"/>
                  <a:gd name="connsiteY75" fmla="*/ 71134 h 923624"/>
                  <a:gd name="connsiteX76" fmla="*/ 404543 w 900424"/>
                  <a:gd name="connsiteY76" fmla="*/ 71134 h 923624"/>
                  <a:gd name="connsiteX77" fmla="*/ 404543 w 900424"/>
                  <a:gd name="connsiteY77" fmla="*/ 32101 h 923624"/>
                  <a:gd name="connsiteX78" fmla="*/ 410100 w 900424"/>
                  <a:gd name="connsiteY78" fmla="*/ 26544 h 923624"/>
                  <a:gd name="connsiteX79" fmla="*/ 432330 w 900424"/>
                  <a:gd name="connsiteY79" fmla="*/ 26544 h 923624"/>
                  <a:gd name="connsiteX80" fmla="*/ 437887 w 900424"/>
                  <a:gd name="connsiteY80" fmla="*/ 32101 h 923624"/>
                  <a:gd name="connsiteX81" fmla="*/ 437887 w 900424"/>
                  <a:gd name="connsiteY81" fmla="*/ 71134 h 923624"/>
                  <a:gd name="connsiteX82" fmla="*/ 467255 w 900424"/>
                  <a:gd name="connsiteY82" fmla="*/ 71134 h 923624"/>
                  <a:gd name="connsiteX83" fmla="*/ 467255 w 900424"/>
                  <a:gd name="connsiteY83" fmla="*/ 32101 h 923624"/>
                  <a:gd name="connsiteX84" fmla="*/ 472813 w 900424"/>
                  <a:gd name="connsiteY84" fmla="*/ 26544 h 923624"/>
                  <a:gd name="connsiteX85" fmla="*/ 495042 w 900424"/>
                  <a:gd name="connsiteY85" fmla="*/ 26544 h 923624"/>
                  <a:gd name="connsiteX86" fmla="*/ 500600 w 900424"/>
                  <a:gd name="connsiteY86" fmla="*/ 32101 h 923624"/>
                  <a:gd name="connsiteX87" fmla="*/ 500600 w 900424"/>
                  <a:gd name="connsiteY87" fmla="*/ 71134 h 923624"/>
                  <a:gd name="connsiteX88" fmla="*/ 606532 w 900424"/>
                  <a:gd name="connsiteY88" fmla="*/ 71134 h 923624"/>
                  <a:gd name="connsiteX89" fmla="*/ 833814 w 900424"/>
                  <a:gd name="connsiteY89" fmla="*/ 298416 h 923624"/>
                  <a:gd name="connsiteX90" fmla="*/ 833814 w 900424"/>
                  <a:gd name="connsiteY90" fmla="*/ 868590 h 923624"/>
                  <a:gd name="connsiteX91" fmla="*/ 778780 w 900424"/>
                  <a:gd name="connsiteY91" fmla="*/ 923624 h 923624"/>
                  <a:gd name="connsiteX92" fmla="*/ 239864 w 900424"/>
                  <a:gd name="connsiteY92" fmla="*/ 923624 h 923624"/>
                  <a:gd name="connsiteX93" fmla="*/ 184830 w 900424"/>
                  <a:gd name="connsiteY93" fmla="*/ 868590 h 923624"/>
                  <a:gd name="connsiteX94" fmla="*/ 184830 w 900424"/>
                  <a:gd name="connsiteY94" fmla="*/ 480294 h 923624"/>
                  <a:gd name="connsiteX95" fmla="*/ 108913 w 900424"/>
                  <a:gd name="connsiteY95" fmla="*/ 397523 h 923624"/>
                  <a:gd name="connsiteX96" fmla="*/ 110701 w 900424"/>
                  <a:gd name="connsiteY96" fmla="*/ 356111 h 923624"/>
                  <a:gd name="connsiteX97" fmla="*/ 184830 w 900424"/>
                  <a:gd name="connsiteY97" fmla="*/ 288121 h 923624"/>
                  <a:gd name="connsiteX98" fmla="*/ 184830 w 900424"/>
                  <a:gd name="connsiteY98" fmla="*/ 255779 h 923624"/>
                  <a:gd name="connsiteX99" fmla="*/ 182259 w 900424"/>
                  <a:gd name="connsiteY99" fmla="*/ 258139 h 923624"/>
                  <a:gd name="connsiteX100" fmla="*/ 181841 w 900424"/>
                  <a:gd name="connsiteY100" fmla="*/ 251347 h 923624"/>
                  <a:gd name="connsiteX101" fmla="*/ 140694 w 900424"/>
                  <a:gd name="connsiteY101" fmla="*/ 206486 h 923624"/>
                  <a:gd name="connsiteX102" fmla="*/ 121321 w 900424"/>
                  <a:gd name="connsiteY102" fmla="*/ 203601 h 923624"/>
                  <a:gd name="connsiteX103" fmla="*/ 42515 w 900424"/>
                  <a:gd name="connsiteY103" fmla="*/ 275879 h 923624"/>
                  <a:gd name="connsiteX104" fmla="*/ 43718 w 900424"/>
                  <a:gd name="connsiteY104" fmla="*/ 295429 h 923624"/>
                  <a:gd name="connsiteX105" fmla="*/ 84866 w 900424"/>
                  <a:gd name="connsiteY105" fmla="*/ 340291 h 923624"/>
                  <a:gd name="connsiteX106" fmla="*/ 91596 w 900424"/>
                  <a:gd name="connsiteY106" fmla="*/ 341293 h 923624"/>
                  <a:gd name="connsiteX107" fmla="*/ 83614 w 900424"/>
                  <a:gd name="connsiteY107" fmla="*/ 348614 h 923624"/>
                  <a:gd name="connsiteX108" fmla="*/ 60335 w 900424"/>
                  <a:gd name="connsiteY108" fmla="*/ 347609 h 923624"/>
                  <a:gd name="connsiteX109" fmla="*/ 15793 w 900424"/>
                  <a:gd name="connsiteY109" fmla="*/ 299045 h 923624"/>
                  <a:gd name="connsiteX110" fmla="*/ 16799 w 900424"/>
                  <a:gd name="connsiteY110" fmla="*/ 275766 h 923624"/>
                  <a:gd name="connsiteX111" fmla="*/ 122114 w 900424"/>
                  <a:gd name="connsiteY111" fmla="*/ 179172 h 923624"/>
                  <a:gd name="connsiteX112" fmla="*/ 145393 w 900424"/>
                  <a:gd name="connsiteY112" fmla="*/ 180177 h 923624"/>
                  <a:gd name="connsiteX113" fmla="*/ 184830 w 900424"/>
                  <a:gd name="connsiteY113" fmla="*/ 223174 h 923624"/>
                  <a:gd name="connsiteX114" fmla="*/ 184830 w 900424"/>
                  <a:gd name="connsiteY114" fmla="*/ 126169 h 923624"/>
                  <a:gd name="connsiteX115" fmla="*/ 239864 w 900424"/>
                  <a:gd name="connsiteY115" fmla="*/ 71134 h 923624"/>
                  <a:gd name="connsiteX116" fmla="*/ 279115 w 900424"/>
                  <a:gd name="connsiteY116" fmla="*/ 71134 h 923624"/>
                  <a:gd name="connsiteX117" fmla="*/ 279115 w 900424"/>
                  <a:gd name="connsiteY117" fmla="*/ 32101 h 923624"/>
                  <a:gd name="connsiteX118" fmla="*/ 284672 w 900424"/>
                  <a:gd name="connsiteY118" fmla="*/ 26544 h 923624"/>
                  <a:gd name="connsiteX119" fmla="*/ 185348 w 900424"/>
                  <a:gd name="connsiteY119" fmla="*/ 0 h 923624"/>
                  <a:gd name="connsiteX120" fmla="*/ 185239 w 900424"/>
                  <a:gd name="connsiteY120" fmla="*/ 90 h 923624"/>
                  <a:gd name="connsiteX121" fmla="*/ 177024 w 900424"/>
                  <a:gd name="connsiteY121" fmla="*/ 4549 h 923624"/>
                  <a:gd name="connsiteX122" fmla="*/ 69385 w 900424"/>
                  <a:gd name="connsiteY122" fmla="*/ 97763 h 923624"/>
                  <a:gd name="connsiteX123" fmla="*/ 0 w 900424"/>
                  <a:gd name="connsiteY123" fmla="*/ 195399 h 923624"/>
                  <a:gd name="connsiteX124" fmla="*/ 0 w 900424"/>
                  <a:gd name="connsiteY124" fmla="*/ 195353 h 923624"/>
                  <a:gd name="connsiteX125" fmla="*/ 69366 w 900424"/>
                  <a:gd name="connsiteY125" fmla="*/ 97745 h 923624"/>
                  <a:gd name="connsiteX126" fmla="*/ 177009 w 900424"/>
                  <a:gd name="connsiteY126" fmla="*/ 4526 h 92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00424" h="923624">
                    <a:moveTo>
                      <a:pt x="260828" y="764648"/>
                    </a:moveTo>
                    <a:lnTo>
                      <a:pt x="260828" y="794160"/>
                    </a:lnTo>
                    <a:lnTo>
                      <a:pt x="752690" y="794160"/>
                    </a:lnTo>
                    <a:lnTo>
                      <a:pt x="752690" y="764648"/>
                    </a:lnTo>
                    <a:close/>
                    <a:moveTo>
                      <a:pt x="523025" y="689333"/>
                    </a:moveTo>
                    <a:lnTo>
                      <a:pt x="529392" y="718845"/>
                    </a:lnTo>
                    <a:lnTo>
                      <a:pt x="752690" y="718845"/>
                    </a:lnTo>
                    <a:lnTo>
                      <a:pt x="752690" y="689333"/>
                    </a:lnTo>
                    <a:close/>
                    <a:moveTo>
                      <a:pt x="260828" y="689333"/>
                    </a:moveTo>
                    <a:lnTo>
                      <a:pt x="260828" y="718845"/>
                    </a:lnTo>
                    <a:lnTo>
                      <a:pt x="520342" y="718845"/>
                    </a:lnTo>
                    <a:lnTo>
                      <a:pt x="427300" y="689333"/>
                    </a:lnTo>
                    <a:close/>
                    <a:moveTo>
                      <a:pt x="506777" y="614015"/>
                    </a:moveTo>
                    <a:lnTo>
                      <a:pt x="513144" y="643527"/>
                    </a:lnTo>
                    <a:lnTo>
                      <a:pt x="752690" y="643527"/>
                    </a:lnTo>
                    <a:lnTo>
                      <a:pt x="752690" y="614015"/>
                    </a:lnTo>
                    <a:close/>
                    <a:moveTo>
                      <a:pt x="260828" y="614015"/>
                    </a:moveTo>
                    <a:lnTo>
                      <a:pt x="260828" y="643527"/>
                    </a:lnTo>
                    <a:lnTo>
                      <a:pt x="334546" y="643527"/>
                    </a:lnTo>
                    <a:lnTo>
                      <a:pt x="307478" y="614015"/>
                    </a:lnTo>
                    <a:close/>
                    <a:moveTo>
                      <a:pt x="467940" y="571407"/>
                    </a:moveTo>
                    <a:lnTo>
                      <a:pt x="385032" y="646669"/>
                    </a:lnTo>
                    <a:lnTo>
                      <a:pt x="506739" y="697133"/>
                    </a:lnTo>
                    <a:close/>
                    <a:moveTo>
                      <a:pt x="260828" y="563154"/>
                    </a:moveTo>
                    <a:lnTo>
                      <a:pt x="260828" y="568210"/>
                    </a:lnTo>
                    <a:lnTo>
                      <a:pt x="265465" y="568210"/>
                    </a:lnTo>
                    <a:close/>
                    <a:moveTo>
                      <a:pt x="477023" y="538699"/>
                    </a:moveTo>
                    <a:lnTo>
                      <a:pt x="477810" y="539556"/>
                    </a:lnTo>
                    <a:cubicBezTo>
                      <a:pt x="485324" y="547748"/>
                      <a:pt x="487299" y="559060"/>
                      <a:pt x="481962" y="568210"/>
                    </a:cubicBezTo>
                    <a:lnTo>
                      <a:pt x="752690" y="568210"/>
                    </a:lnTo>
                    <a:lnTo>
                      <a:pt x="752690" y="538699"/>
                    </a:lnTo>
                    <a:close/>
                    <a:moveTo>
                      <a:pt x="407941" y="463381"/>
                    </a:moveTo>
                    <a:lnTo>
                      <a:pt x="435010" y="492893"/>
                    </a:lnTo>
                    <a:lnTo>
                      <a:pt x="752690" y="492893"/>
                    </a:lnTo>
                    <a:lnTo>
                      <a:pt x="752690" y="463381"/>
                    </a:lnTo>
                    <a:close/>
                    <a:moveTo>
                      <a:pt x="338860" y="388063"/>
                    </a:moveTo>
                    <a:lnTo>
                      <a:pt x="365929" y="417575"/>
                    </a:lnTo>
                    <a:lnTo>
                      <a:pt x="752690" y="417575"/>
                    </a:lnTo>
                    <a:lnTo>
                      <a:pt x="752690" y="388063"/>
                    </a:lnTo>
                    <a:close/>
                    <a:moveTo>
                      <a:pt x="208773" y="287934"/>
                    </a:moveTo>
                    <a:cubicBezTo>
                      <a:pt x="202536" y="287006"/>
                      <a:pt x="196448" y="288478"/>
                      <a:pt x="191984" y="292572"/>
                    </a:cubicBezTo>
                    <a:lnTo>
                      <a:pt x="127335" y="351868"/>
                    </a:lnTo>
                    <a:cubicBezTo>
                      <a:pt x="118408" y="360056"/>
                      <a:pt x="119366" y="375627"/>
                      <a:pt x="129474" y="386647"/>
                    </a:cubicBezTo>
                    <a:lnTo>
                      <a:pt x="350534" y="627663"/>
                    </a:lnTo>
                    <a:cubicBezTo>
                      <a:pt x="360643" y="638684"/>
                      <a:pt x="376072" y="640981"/>
                      <a:pt x="384998" y="632793"/>
                    </a:cubicBezTo>
                    <a:lnTo>
                      <a:pt x="449647" y="573497"/>
                    </a:lnTo>
                    <a:cubicBezTo>
                      <a:pt x="458574" y="565310"/>
                      <a:pt x="457616" y="549739"/>
                      <a:pt x="447509" y="538719"/>
                    </a:cubicBezTo>
                    <a:lnTo>
                      <a:pt x="226448" y="297702"/>
                    </a:lnTo>
                    <a:cubicBezTo>
                      <a:pt x="221394" y="292192"/>
                      <a:pt x="215010" y="288864"/>
                      <a:pt x="208773" y="287934"/>
                    </a:cubicBezTo>
                    <a:close/>
                    <a:moveTo>
                      <a:pt x="260828" y="270220"/>
                    </a:moveTo>
                    <a:lnTo>
                      <a:pt x="260828" y="302986"/>
                    </a:lnTo>
                    <a:lnTo>
                      <a:pt x="266867" y="309569"/>
                    </a:lnTo>
                    <a:lnTo>
                      <a:pt x="555945" y="309569"/>
                    </a:lnTo>
                    <a:lnTo>
                      <a:pt x="555945" y="270220"/>
                    </a:lnTo>
                    <a:close/>
                    <a:moveTo>
                      <a:pt x="593007" y="119089"/>
                    </a:moveTo>
                    <a:cubicBezTo>
                      <a:pt x="593007" y="170326"/>
                      <a:pt x="593004" y="221561"/>
                      <a:pt x="593004" y="272798"/>
                    </a:cubicBezTo>
                    <a:cubicBezTo>
                      <a:pt x="592019" y="301786"/>
                      <a:pt x="619210" y="317966"/>
                      <a:pt x="636152" y="321336"/>
                    </a:cubicBezTo>
                    <a:lnTo>
                      <a:pt x="797949" y="324032"/>
                    </a:lnTo>
                    <a:close/>
                    <a:moveTo>
                      <a:pt x="655342" y="99448"/>
                    </a:moveTo>
                    <a:lnTo>
                      <a:pt x="721150" y="99448"/>
                    </a:lnTo>
                    <a:lnTo>
                      <a:pt x="900424" y="281060"/>
                    </a:lnTo>
                    <a:lnTo>
                      <a:pt x="900424" y="853516"/>
                    </a:lnTo>
                    <a:cubicBezTo>
                      <a:pt x="900424" y="882257"/>
                      <a:pt x="878768" y="905556"/>
                      <a:pt x="852052" y="905556"/>
                    </a:cubicBezTo>
                    <a:lnTo>
                      <a:pt x="828360" y="905556"/>
                    </a:lnTo>
                    <a:cubicBezTo>
                      <a:pt x="841265" y="896085"/>
                      <a:pt x="849187" y="880701"/>
                      <a:pt x="849187" y="863467"/>
                    </a:cubicBezTo>
                    <a:lnTo>
                      <a:pt x="849187" y="293293"/>
                    </a:lnTo>
                    <a:close/>
                    <a:moveTo>
                      <a:pt x="284672" y="26544"/>
                    </a:moveTo>
                    <a:lnTo>
                      <a:pt x="306902" y="26544"/>
                    </a:lnTo>
                    <a:cubicBezTo>
                      <a:pt x="309971" y="26544"/>
                      <a:pt x="312459" y="29032"/>
                      <a:pt x="312459" y="32101"/>
                    </a:cubicBezTo>
                    <a:lnTo>
                      <a:pt x="312459" y="71134"/>
                    </a:lnTo>
                    <a:lnTo>
                      <a:pt x="341829" y="71134"/>
                    </a:lnTo>
                    <a:lnTo>
                      <a:pt x="341829" y="32101"/>
                    </a:lnTo>
                    <a:lnTo>
                      <a:pt x="347386" y="26544"/>
                    </a:lnTo>
                    <a:lnTo>
                      <a:pt x="369616" y="26544"/>
                    </a:lnTo>
                    <a:cubicBezTo>
                      <a:pt x="372685" y="26544"/>
                      <a:pt x="375173" y="29032"/>
                      <a:pt x="375173" y="32101"/>
                    </a:cubicBezTo>
                    <a:lnTo>
                      <a:pt x="375173" y="71134"/>
                    </a:lnTo>
                    <a:lnTo>
                      <a:pt x="404543" y="71134"/>
                    </a:lnTo>
                    <a:lnTo>
                      <a:pt x="404543" y="32101"/>
                    </a:lnTo>
                    <a:lnTo>
                      <a:pt x="410100" y="26544"/>
                    </a:lnTo>
                    <a:lnTo>
                      <a:pt x="432330" y="26544"/>
                    </a:lnTo>
                    <a:cubicBezTo>
                      <a:pt x="435399" y="26544"/>
                      <a:pt x="437887" y="29032"/>
                      <a:pt x="437887" y="32101"/>
                    </a:cubicBezTo>
                    <a:lnTo>
                      <a:pt x="437887" y="71134"/>
                    </a:lnTo>
                    <a:lnTo>
                      <a:pt x="467255" y="71134"/>
                    </a:lnTo>
                    <a:lnTo>
                      <a:pt x="467255" y="32101"/>
                    </a:lnTo>
                    <a:lnTo>
                      <a:pt x="472813" y="26544"/>
                    </a:lnTo>
                    <a:lnTo>
                      <a:pt x="495042" y="26544"/>
                    </a:lnTo>
                    <a:cubicBezTo>
                      <a:pt x="498112" y="26544"/>
                      <a:pt x="500600" y="29032"/>
                      <a:pt x="500600" y="32101"/>
                    </a:cubicBezTo>
                    <a:lnTo>
                      <a:pt x="500600" y="71134"/>
                    </a:lnTo>
                    <a:lnTo>
                      <a:pt x="606532" y="71134"/>
                    </a:lnTo>
                    <a:lnTo>
                      <a:pt x="833814" y="298416"/>
                    </a:lnTo>
                    <a:lnTo>
                      <a:pt x="833814" y="868590"/>
                    </a:lnTo>
                    <a:cubicBezTo>
                      <a:pt x="833814" y="898985"/>
                      <a:pt x="809174" y="923624"/>
                      <a:pt x="778780" y="923624"/>
                    </a:cubicBezTo>
                    <a:lnTo>
                      <a:pt x="239864" y="923624"/>
                    </a:lnTo>
                    <a:cubicBezTo>
                      <a:pt x="209468" y="923624"/>
                      <a:pt x="184830" y="898985"/>
                      <a:pt x="184830" y="868590"/>
                    </a:cubicBezTo>
                    <a:lnTo>
                      <a:pt x="184830" y="480294"/>
                    </a:lnTo>
                    <a:lnTo>
                      <a:pt x="108913" y="397523"/>
                    </a:lnTo>
                    <a:cubicBezTo>
                      <a:pt x="97970" y="385594"/>
                      <a:pt x="98771" y="367054"/>
                      <a:pt x="110701" y="356111"/>
                    </a:cubicBezTo>
                    <a:lnTo>
                      <a:pt x="184830" y="288121"/>
                    </a:lnTo>
                    <a:lnTo>
                      <a:pt x="184830" y="255779"/>
                    </a:lnTo>
                    <a:lnTo>
                      <a:pt x="182259" y="258139"/>
                    </a:lnTo>
                    <a:lnTo>
                      <a:pt x="181841" y="251347"/>
                    </a:lnTo>
                    <a:lnTo>
                      <a:pt x="140694" y="206486"/>
                    </a:lnTo>
                    <a:cubicBezTo>
                      <a:pt x="135010" y="200289"/>
                      <a:pt x="126337" y="198998"/>
                      <a:pt x="121321" y="203601"/>
                    </a:cubicBezTo>
                    <a:lnTo>
                      <a:pt x="42515" y="275879"/>
                    </a:lnTo>
                    <a:cubicBezTo>
                      <a:pt x="37498" y="280481"/>
                      <a:pt x="38036" y="289234"/>
                      <a:pt x="43718" y="295429"/>
                    </a:cubicBezTo>
                    <a:lnTo>
                      <a:pt x="84866" y="340291"/>
                    </a:lnTo>
                    <a:cubicBezTo>
                      <a:pt x="86431" y="341998"/>
                      <a:pt x="88223" y="343333"/>
                      <a:pt x="91596" y="341293"/>
                    </a:cubicBezTo>
                    <a:lnTo>
                      <a:pt x="83614" y="348614"/>
                    </a:lnTo>
                    <a:cubicBezTo>
                      <a:pt x="76908" y="354765"/>
                      <a:pt x="66487" y="354315"/>
                      <a:pt x="60335" y="347609"/>
                    </a:cubicBezTo>
                    <a:lnTo>
                      <a:pt x="15793" y="299045"/>
                    </a:lnTo>
                    <a:cubicBezTo>
                      <a:pt x="9642" y="292339"/>
                      <a:pt x="10092" y="281917"/>
                      <a:pt x="16799" y="275766"/>
                    </a:cubicBezTo>
                    <a:lnTo>
                      <a:pt x="122114" y="179172"/>
                    </a:lnTo>
                    <a:cubicBezTo>
                      <a:pt x="128819" y="173020"/>
                      <a:pt x="139241" y="173471"/>
                      <a:pt x="145393" y="180177"/>
                    </a:cubicBezTo>
                    <a:lnTo>
                      <a:pt x="184830" y="223174"/>
                    </a:lnTo>
                    <a:lnTo>
                      <a:pt x="184830" y="126169"/>
                    </a:lnTo>
                    <a:cubicBezTo>
                      <a:pt x="184830" y="95774"/>
                      <a:pt x="209468" y="71134"/>
                      <a:pt x="239864" y="71134"/>
                    </a:cubicBezTo>
                    <a:lnTo>
                      <a:pt x="279115" y="71134"/>
                    </a:lnTo>
                    <a:lnTo>
                      <a:pt x="279115" y="32101"/>
                    </a:lnTo>
                    <a:cubicBezTo>
                      <a:pt x="279115" y="29032"/>
                      <a:pt x="281603" y="26544"/>
                      <a:pt x="284672" y="26544"/>
                    </a:cubicBezTo>
                    <a:close/>
                    <a:moveTo>
                      <a:pt x="185348" y="0"/>
                    </a:moveTo>
                    <a:lnTo>
                      <a:pt x="185239" y="90"/>
                    </a:lnTo>
                    <a:lnTo>
                      <a:pt x="177024" y="4549"/>
                    </a:lnTo>
                    <a:cubicBezTo>
                      <a:pt x="137501" y="31251"/>
                      <a:pt x="101362" y="62581"/>
                      <a:pt x="69385" y="97763"/>
                    </a:cubicBezTo>
                    <a:lnTo>
                      <a:pt x="0" y="195399"/>
                    </a:lnTo>
                    <a:lnTo>
                      <a:pt x="0" y="195353"/>
                    </a:lnTo>
                    <a:lnTo>
                      <a:pt x="69366" y="97745"/>
                    </a:lnTo>
                    <a:cubicBezTo>
                      <a:pt x="101344" y="62561"/>
                      <a:pt x="137484" y="31229"/>
                      <a:pt x="177009" y="452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grpSp>
      </p:grpSp>
    </p:spTree>
    <p:extLst>
      <p:ext uri="{BB962C8B-B14F-4D97-AF65-F5344CB8AC3E}">
        <p14:creationId xmlns:p14="http://schemas.microsoft.com/office/powerpoint/2010/main" val="41170162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89560" y="2819400"/>
            <a:ext cx="7940040" cy="1798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7200" dirty="0">
                <a:gradFill>
                  <a:gsLst>
                    <a:gs pos="0">
                      <a:srgbClr val="FFFFFF"/>
                    </a:gs>
                    <a:gs pos="100000">
                      <a:srgbClr val="FFFFFF"/>
                    </a:gs>
                  </a:gsLst>
                  <a:lin ang="5400000" scaled="0"/>
                </a:gradFill>
                <a:latin typeface="+mj-lt"/>
                <a:ea typeface="Segoe UI" pitchFamily="34" charset="0"/>
                <a:cs typeface="Segoe UI" pitchFamily="34" charset="0"/>
              </a:rPr>
              <a:t>Thank you</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8160" y="432150"/>
            <a:ext cx="1669246" cy="415375"/>
          </a:xfrm>
          <a:prstGeom prst="rect">
            <a:avLst/>
          </a:prstGeom>
        </p:spPr>
      </p:pic>
    </p:spTree>
    <p:extLst>
      <p:ext uri="{BB962C8B-B14F-4D97-AF65-F5344CB8AC3E}">
        <p14:creationId xmlns:p14="http://schemas.microsoft.com/office/powerpoint/2010/main" val="31733828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133600"/>
            <a:ext cx="11887518" cy="1363662"/>
          </a:xfrm>
        </p:spPr>
        <p:txBody>
          <a:bodyPr/>
          <a:lstStyle/>
          <a:p>
            <a:r>
              <a:rPr lang="en-US" sz="7200" dirty="0"/>
              <a:t>Appendix</a:t>
            </a:r>
          </a:p>
        </p:txBody>
      </p:sp>
    </p:spTree>
    <p:extLst>
      <p:ext uri="{BB962C8B-B14F-4D97-AF65-F5344CB8AC3E}">
        <p14:creationId xmlns:p14="http://schemas.microsoft.com/office/powerpoint/2010/main" val="36823818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27353" y="-1"/>
            <a:ext cx="3109121" cy="6989347"/>
          </a:xfrm>
          <a:prstGeom prst="rect">
            <a:avLst/>
          </a:prstGeom>
        </p:spPr>
      </p:pic>
      <p:pic>
        <p:nvPicPr>
          <p:cNvPr id="51" name="Picture 50" descr="14042976128_ae592c84f0_k-630x585.jpg (630×585)"/>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218237" y="-1"/>
            <a:ext cx="3109117" cy="6989347"/>
          </a:xfrm>
          <a:prstGeom prst="rect">
            <a:avLst/>
          </a:prstGeom>
          <a:extLst>
            <a:ext uri="{909E8E84-426E-40DD-AFC4-6F175D3DCCD1}">
              <a14:hiddenFill xmlns:a14="http://schemas.microsoft.com/office/drawing/2010/main">
                <a:solidFill>
                  <a:srgbClr val="FFFFFF"/>
                </a:solidFill>
              </a14:hiddenFill>
            </a:ext>
          </a:extLst>
        </p:spPr>
      </p:pic>
      <p:pic>
        <p:nvPicPr>
          <p:cNvPr id="58" name="Picture 5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09117" y="-1"/>
            <a:ext cx="3109119" cy="6994178"/>
          </a:xfrm>
          <a:prstGeom prst="rect">
            <a:avLst/>
          </a:prstGeom>
        </p:spPr>
      </p:pic>
      <p:pic>
        <p:nvPicPr>
          <p:cNvPr id="57" name="Picture 56"/>
          <p:cNvPicPr>
            <a:picLocks noChangeAspect="1"/>
          </p:cNvPicPr>
          <p:nvPr/>
        </p:nvPicPr>
        <p:blipFill rotWithShape="1">
          <a:blip r:embed="rId6" cstate="screen">
            <a:extLst>
              <a:ext uri="{28A0092B-C50C-407E-A947-70E740481C1C}">
                <a14:useLocalDpi xmlns:a14="http://schemas.microsoft.com/office/drawing/2010/main"/>
              </a:ext>
            </a:extLst>
          </a:blip>
          <a:srcRect r="11387"/>
          <a:stretch/>
        </p:blipFill>
        <p:spPr>
          <a:xfrm>
            <a:off x="0" y="0"/>
            <a:ext cx="3109118" cy="6994178"/>
          </a:xfrm>
          <a:prstGeom prst="rect">
            <a:avLst/>
          </a:prstGeom>
        </p:spPr>
      </p:pic>
      <p:sp>
        <p:nvSpPr>
          <p:cNvPr id="90" name="Rectangle 89"/>
          <p:cNvSpPr/>
          <p:nvPr/>
        </p:nvSpPr>
        <p:spPr bwMode="auto">
          <a:xfrm>
            <a:off x="0" y="-3040"/>
            <a:ext cx="3108960" cy="1009650"/>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3109172" y="-3040"/>
            <a:ext cx="3108960" cy="1009650"/>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6218344" y="-3040"/>
            <a:ext cx="3108960" cy="1009650"/>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9327515" y="-3040"/>
            <a:ext cx="3108960" cy="1009650"/>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2" descr="ThyssenKrupp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00200" y="65109"/>
            <a:ext cx="1020943" cy="79123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s://upload.wikimedia.org/wikipedia/en/thumb/0/0f/Johnson_Controls.svg/1280px-Johnson_Controls.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87104" y="146262"/>
            <a:ext cx="1534752" cy="70622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s://upload.wikimedia.org/wikipedia/commons/thumb/b/b9/Rockwell_Automation_logo.svg/2000px-Rockwell_Automation_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889677" y="238325"/>
            <a:ext cx="1984637" cy="5269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73222" y="211851"/>
            <a:ext cx="2213980" cy="521208"/>
          </a:xfrm>
          <a:prstGeom prst="rect">
            <a:avLst/>
          </a:prstGeom>
        </p:spPr>
      </p:pic>
      <p:sp>
        <p:nvSpPr>
          <p:cNvPr id="18" name="Rectangle 17"/>
          <p:cNvSpPr/>
          <p:nvPr/>
        </p:nvSpPr>
        <p:spPr bwMode="auto">
          <a:xfrm>
            <a:off x="-1" y="5473700"/>
            <a:ext cx="3108960" cy="1520825"/>
          </a:xfrm>
          <a:prstGeom prst="rect">
            <a:avLst/>
          </a:prstGeom>
          <a:solidFill>
            <a:schemeClr val="accent1">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 tIns="45720" rIns="100584" bIns="45720" numCol="1" spcCol="0" rtlCol="0" fromWordArt="0" anchor="t" anchorCtr="0" forceAA="0" compatLnSpc="1">
            <a:prstTxWarp prst="textNoShape">
              <a:avLst/>
            </a:prstTxWarp>
            <a:noAutofit/>
          </a:bodyPr>
          <a:lstStyle/>
          <a:p>
            <a:pPr>
              <a:spcBef>
                <a:spcPts val="510"/>
              </a:spcBef>
            </a:pPr>
            <a:r>
              <a:rPr lang="en-US" sz="1600" dirty="0">
                <a:solidFill>
                  <a:schemeClr val="bg1"/>
                </a:solidFill>
                <a:ea typeface="Segoe UI" panose="020B0502040204020203" pitchFamily="34" charset="0"/>
                <a:cs typeface="Segoe UI" panose="020B0502040204020203" pitchFamily="34" charset="0"/>
              </a:rPr>
              <a:t>Chillers now run </a:t>
            </a:r>
            <a:r>
              <a:rPr lang="en-US" sz="1600" b="1" dirty="0">
                <a:solidFill>
                  <a:schemeClr val="bg1"/>
                </a:solidFill>
                <a:ea typeface="Segoe UI" panose="020B0502040204020203" pitchFamily="34" charset="0"/>
                <a:cs typeface="Segoe UI" panose="020B0502040204020203" pitchFamily="34" charset="0"/>
              </a:rPr>
              <a:t>9x faster </a:t>
            </a:r>
            <a:r>
              <a:rPr lang="en-US" sz="1600" dirty="0">
                <a:solidFill>
                  <a:schemeClr val="bg1"/>
                </a:solidFill>
                <a:ea typeface="Segoe UI" panose="020B0502040204020203" pitchFamily="34" charset="0"/>
                <a:cs typeface="Segoe UI" panose="020B0502040204020203" pitchFamily="34" charset="0"/>
              </a:rPr>
              <a:t>than unconnected equipment, avoiding more than </a:t>
            </a:r>
            <a:r>
              <a:rPr lang="en-US" sz="1600" b="1" dirty="0">
                <a:solidFill>
                  <a:schemeClr val="bg1"/>
                </a:solidFill>
                <a:ea typeface="Segoe UI" panose="020B0502040204020203" pitchFamily="34" charset="0"/>
                <a:cs typeface="Segoe UI" panose="020B0502040204020203" pitchFamily="34" charset="0"/>
              </a:rPr>
              <a:t>$300,000</a:t>
            </a:r>
            <a:br>
              <a:rPr lang="en-US" sz="1600" b="1" dirty="0">
                <a:solidFill>
                  <a:schemeClr val="bg1"/>
                </a:solidFill>
                <a:ea typeface="Segoe UI" panose="020B0502040204020203" pitchFamily="34" charset="0"/>
                <a:cs typeface="Segoe UI" panose="020B0502040204020203" pitchFamily="34" charset="0"/>
              </a:rPr>
            </a:br>
            <a:r>
              <a:rPr lang="en-US" sz="1600" dirty="0">
                <a:solidFill>
                  <a:schemeClr val="bg1"/>
                </a:solidFill>
                <a:ea typeface="Segoe UI" panose="020B0502040204020203" pitchFamily="34" charset="0"/>
                <a:cs typeface="Segoe UI" panose="020B0502040204020203" pitchFamily="34" charset="0"/>
              </a:rPr>
              <a:t>in hourly downtime costs</a:t>
            </a:r>
          </a:p>
        </p:txBody>
      </p:sp>
      <p:sp>
        <p:nvSpPr>
          <p:cNvPr id="19" name="Rectangle 18"/>
          <p:cNvSpPr/>
          <p:nvPr/>
        </p:nvSpPr>
        <p:spPr bwMode="auto">
          <a:xfrm>
            <a:off x="3109171" y="5473700"/>
            <a:ext cx="3108960" cy="1520825"/>
          </a:xfrm>
          <a:prstGeom prst="rect">
            <a:avLst/>
          </a:prstGeom>
          <a:solidFill>
            <a:schemeClr val="tx2">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 tIns="45720" rIns="100584" bIns="45720" numCol="1" spcCol="0" rtlCol="0" fromWordArt="0" anchor="t" anchorCtr="0" forceAA="0" compatLnSpc="1">
            <a:prstTxWarp prst="textNoShape">
              <a:avLst/>
            </a:prstTxWarp>
            <a:noAutofit/>
          </a:bodyPr>
          <a:lstStyle/>
          <a:p>
            <a:pPr lvl="0" defTabSz="951028" fontAlgn="base">
              <a:spcBef>
                <a:spcPct val="0"/>
              </a:spcBef>
              <a:spcAft>
                <a:spcPct val="0"/>
              </a:spcAft>
            </a:pPr>
            <a:r>
              <a:rPr lang="en-US" sz="1600" dirty="0">
                <a:solidFill>
                  <a:schemeClr val="bg1"/>
                </a:solidFill>
              </a:rPr>
              <a:t>Gathers data from sensors and systems to create valuable business intelligence and </a:t>
            </a:r>
            <a:r>
              <a:rPr lang="en-US" sz="1600" b="1" dirty="0">
                <a:solidFill>
                  <a:schemeClr val="bg1"/>
                </a:solidFill>
              </a:rPr>
              <a:t>reduce downtime by 50%</a:t>
            </a:r>
          </a:p>
        </p:txBody>
      </p:sp>
      <p:sp>
        <p:nvSpPr>
          <p:cNvPr id="20" name="Rectangle 19"/>
          <p:cNvSpPr/>
          <p:nvPr/>
        </p:nvSpPr>
        <p:spPr bwMode="auto">
          <a:xfrm>
            <a:off x="6218343" y="5473700"/>
            <a:ext cx="3108960" cy="1520825"/>
          </a:xfrm>
          <a:prstGeom prst="rect">
            <a:avLst/>
          </a:prstGeom>
          <a:solidFill>
            <a:schemeClr val="accent2">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 tIns="45720" rIns="100584" bIns="45720" numCol="1" spcCol="0" rtlCol="0" fromWordArt="0" anchor="t" anchorCtr="0" forceAA="0" compatLnSpc="1">
            <a:prstTxWarp prst="textNoShape">
              <a:avLst/>
            </a:prstTxWarp>
            <a:noAutofit/>
          </a:bodyPr>
          <a:lstStyle/>
          <a:p>
            <a:pPr lvl="0" defTabSz="951028" fontAlgn="base">
              <a:spcBef>
                <a:spcPct val="0"/>
              </a:spcBef>
              <a:spcAft>
                <a:spcPct val="0"/>
              </a:spcAft>
            </a:pPr>
            <a:r>
              <a:rPr lang="en-US" sz="1600" dirty="0">
                <a:solidFill>
                  <a:schemeClr val="bg1"/>
                </a:solidFill>
              </a:rPr>
              <a:t>Cutting fuel usage by 1 percent could save</a:t>
            </a:r>
            <a:r>
              <a:rPr lang="en-US" sz="1600" b="1" dirty="0">
                <a:solidFill>
                  <a:schemeClr val="bg1"/>
                </a:solidFill>
              </a:rPr>
              <a:t> $250,000 per plane per year</a:t>
            </a:r>
          </a:p>
        </p:txBody>
      </p:sp>
      <p:sp>
        <p:nvSpPr>
          <p:cNvPr id="21" name="Rectangle 20"/>
          <p:cNvSpPr/>
          <p:nvPr/>
        </p:nvSpPr>
        <p:spPr bwMode="auto">
          <a:xfrm>
            <a:off x="9327515" y="5473700"/>
            <a:ext cx="3108960" cy="1520825"/>
          </a:xfrm>
          <a:prstGeom prst="rect">
            <a:avLst/>
          </a:prstGeom>
          <a:solidFill>
            <a:schemeClr val="accent4">
              <a:alpha val="6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 tIns="45720" rIns="100584" bIns="45720" numCol="1" spcCol="0" rtlCol="0" fromWordArt="0" anchor="t" anchorCtr="0" forceAA="0" compatLnSpc="1">
            <a:prstTxWarp prst="textNoShape">
              <a:avLst/>
            </a:prstTxWarp>
            <a:noAutofit/>
          </a:bodyPr>
          <a:lstStyle/>
          <a:p>
            <a:pPr lvl="0">
              <a:spcBef>
                <a:spcPts val="510"/>
              </a:spcBef>
            </a:pPr>
            <a:r>
              <a:rPr lang="en-US" sz="1600" dirty="0">
                <a:solidFill>
                  <a:schemeClr val="bg1"/>
                </a:solidFill>
                <a:ea typeface="Segoe UI" panose="020B0502040204020203" pitchFamily="34" charset="0"/>
                <a:cs typeface="Segoe UI" panose="020B0502040204020203" pitchFamily="34" charset="0"/>
              </a:rPr>
              <a:t>Improves </a:t>
            </a:r>
            <a:r>
              <a:rPr lang="en-US" sz="1600" b="1" dirty="0">
                <a:solidFill>
                  <a:schemeClr val="bg1"/>
                </a:solidFill>
                <a:ea typeface="Segoe UI" panose="020B0502040204020203" pitchFamily="34" charset="0"/>
                <a:cs typeface="Segoe UI" panose="020B0502040204020203" pitchFamily="34" charset="0"/>
              </a:rPr>
              <a:t>access </a:t>
            </a:r>
            <a:r>
              <a:rPr lang="en-US" sz="1600" dirty="0">
                <a:solidFill>
                  <a:schemeClr val="bg1"/>
                </a:solidFill>
                <a:ea typeface="Segoe UI" panose="020B0502040204020203" pitchFamily="34" charset="0"/>
                <a:cs typeface="Segoe UI" panose="020B0502040204020203" pitchFamily="34" charset="0"/>
              </a:rPr>
              <a:t>to production and supply chain </a:t>
            </a:r>
            <a:r>
              <a:rPr lang="en-US" sz="1600" b="1" dirty="0">
                <a:solidFill>
                  <a:schemeClr val="bg1"/>
                </a:solidFill>
                <a:ea typeface="Segoe UI" panose="020B0502040204020203" pitchFamily="34" charset="0"/>
                <a:cs typeface="Segoe UI" panose="020B0502040204020203" pitchFamily="34" charset="0"/>
              </a:rPr>
              <a:t>data</a:t>
            </a:r>
            <a:r>
              <a:rPr lang="en-US" sz="1600" dirty="0">
                <a:solidFill>
                  <a:schemeClr val="bg1"/>
                </a:solidFill>
                <a:ea typeface="Segoe UI" panose="020B0502040204020203" pitchFamily="34" charset="0"/>
                <a:cs typeface="Segoe UI" panose="020B0502040204020203" pitchFamily="34" charset="0"/>
              </a:rPr>
              <a:t> worldwide, </a:t>
            </a:r>
            <a:r>
              <a:rPr lang="en-US" sz="1600" b="1" dirty="0">
                <a:solidFill>
                  <a:schemeClr val="bg1"/>
                </a:solidFill>
                <a:ea typeface="Segoe UI" panose="020B0502040204020203" pitchFamily="34" charset="0"/>
                <a:cs typeface="Segoe UI" panose="020B0502040204020203" pitchFamily="34" charset="0"/>
              </a:rPr>
              <a:t>reducing</a:t>
            </a:r>
            <a:r>
              <a:rPr lang="en-US" sz="1600" dirty="0">
                <a:solidFill>
                  <a:schemeClr val="bg1"/>
                </a:solidFill>
                <a:ea typeface="Segoe UI" panose="020B0502040204020203" pitchFamily="34" charset="0"/>
                <a:cs typeface="Segoe UI" panose="020B0502040204020203" pitchFamily="34" charset="0"/>
              </a:rPr>
              <a:t> downtime </a:t>
            </a:r>
            <a:r>
              <a:rPr lang="en-US" sz="1600" b="1" dirty="0">
                <a:solidFill>
                  <a:schemeClr val="bg1"/>
                </a:solidFill>
                <a:ea typeface="Segoe UI" panose="020B0502040204020203" pitchFamily="34" charset="0"/>
                <a:cs typeface="Segoe UI" panose="020B0502040204020203" pitchFamily="34" charset="0"/>
              </a:rPr>
              <a:t>costs</a:t>
            </a:r>
            <a:r>
              <a:rPr lang="en-US" sz="1600" dirty="0">
                <a:solidFill>
                  <a:schemeClr val="bg1"/>
                </a:solidFill>
                <a:ea typeface="Segoe UI" panose="020B0502040204020203" pitchFamily="34" charset="0"/>
                <a:cs typeface="Segoe UI" panose="020B0502040204020203" pitchFamily="34" charset="0"/>
              </a:rPr>
              <a:t> by as much as </a:t>
            </a:r>
            <a:r>
              <a:rPr lang="en-US" sz="1600" b="1" dirty="0">
                <a:solidFill>
                  <a:schemeClr val="bg1"/>
                </a:solidFill>
                <a:ea typeface="Segoe UI" panose="020B0502040204020203" pitchFamily="34" charset="0"/>
                <a:cs typeface="Segoe UI" panose="020B0502040204020203" pitchFamily="34" charset="0"/>
              </a:rPr>
              <a:t>$300,000 per day</a:t>
            </a:r>
          </a:p>
        </p:txBody>
      </p:sp>
    </p:spTree>
    <p:extLst>
      <p:ext uri="{BB962C8B-B14F-4D97-AF65-F5344CB8AC3E}">
        <p14:creationId xmlns:p14="http://schemas.microsoft.com/office/powerpoint/2010/main" val="54429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28626" y="2005921"/>
            <a:ext cx="2838442" cy="3259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defTabSz="932563">
              <a:lnSpc>
                <a:spcPct val="90000"/>
              </a:lnSpc>
              <a:spcAft>
                <a:spcPts val="600"/>
              </a:spcAft>
              <a:defRPr/>
            </a:pPr>
            <a:r>
              <a:rPr lang="en-US" sz="2000" kern="0" dirty="0">
                <a:gradFill>
                  <a:gsLst>
                    <a:gs pos="2917">
                      <a:srgbClr val="FFFFFF"/>
                    </a:gs>
                    <a:gs pos="100000">
                      <a:srgbClr val="FFFFFF"/>
                    </a:gs>
                  </a:gsLst>
                  <a:lin ang="5400000" scaled="0"/>
                </a:gradFill>
              </a:rPr>
              <a:t>Intelligent </a:t>
            </a:r>
            <a:r>
              <a:rPr lang="en-US" sz="2000"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Devices</a:t>
            </a:r>
          </a:p>
        </p:txBody>
      </p:sp>
      <p:sp>
        <p:nvSpPr>
          <p:cNvPr id="473" name="Rectangle 472"/>
          <p:cNvSpPr/>
          <p:nvPr/>
        </p:nvSpPr>
        <p:spPr bwMode="auto">
          <a:xfrm>
            <a:off x="438150" y="4573879"/>
            <a:ext cx="2816225" cy="677617"/>
          </a:xfrm>
          <a:prstGeom prst="rect">
            <a:avLst/>
          </a:prstGeom>
          <a:blipFill dpi="0" rotWithShape="1">
            <a:blip r:embed="rId2" cstate="screen">
              <a:alphaModFix amt="25000"/>
              <a:extLst>
                <a:ext uri="{28A0092B-C50C-407E-A947-70E740481C1C}">
                  <a14:useLocalDpi xmlns:a14="http://schemas.microsoft.com/office/drawing/2010/main"/>
                </a:ext>
              </a:extLst>
            </a:blip>
            <a:srcRect/>
            <a:stretch>
              <a:fillRect l="-4986" t="1" r="-2994" b="-1153"/>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Oval 336"/>
          <p:cNvSpPr/>
          <p:nvPr/>
        </p:nvSpPr>
        <p:spPr bwMode="auto">
          <a:xfrm>
            <a:off x="1339850" y="3256871"/>
            <a:ext cx="914400" cy="914400"/>
          </a:xfrm>
          <a:prstGeom prst="ellipse">
            <a:avLst/>
          </a:prstGeom>
          <a:noFill/>
          <a:ln>
            <a:solidFill>
              <a:schemeClr val="bg1">
                <a:alpha val="2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38" name="Oval 337"/>
          <p:cNvSpPr/>
          <p:nvPr/>
        </p:nvSpPr>
        <p:spPr bwMode="auto">
          <a:xfrm>
            <a:off x="973137" y="2890158"/>
            <a:ext cx="1647826" cy="1647826"/>
          </a:xfrm>
          <a:prstGeom prst="ellipse">
            <a:avLst/>
          </a:prstGeom>
          <a:noFill/>
          <a:ln>
            <a:solidFill>
              <a:schemeClr val="bg1">
                <a:alpha val="2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342749" y="2005921"/>
            <a:ext cx="2838442" cy="3259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defTabSz="932563">
              <a:lnSpc>
                <a:spcPct val="90000"/>
              </a:lnSpc>
              <a:spcAft>
                <a:spcPts val="600"/>
              </a:spcAft>
              <a:defRPr/>
            </a:pPr>
            <a:r>
              <a:rPr lang="en-US" sz="2000" kern="0" dirty="0">
                <a:gradFill>
                  <a:gsLst>
                    <a:gs pos="2917">
                      <a:srgbClr val="FFFFFF"/>
                    </a:gs>
                    <a:gs pos="100000">
                      <a:srgbClr val="FFFFFF"/>
                    </a:gs>
                  </a:gsLst>
                  <a:lin ang="5400000" scaled="0"/>
                </a:gradFill>
              </a:rPr>
              <a:t>Intelligent </a:t>
            </a:r>
            <a:r>
              <a:rPr lang="en-US" sz="2000"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Connectivity</a:t>
            </a:r>
          </a:p>
        </p:txBody>
      </p:sp>
      <p:sp>
        <p:nvSpPr>
          <p:cNvPr id="27" name="Rectangle 26"/>
          <p:cNvSpPr/>
          <p:nvPr/>
        </p:nvSpPr>
        <p:spPr bwMode="auto">
          <a:xfrm>
            <a:off x="6256872" y="2005921"/>
            <a:ext cx="2838442" cy="3259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defTabSz="932563">
              <a:lnSpc>
                <a:spcPct val="90000"/>
              </a:lnSpc>
              <a:spcAft>
                <a:spcPts val="600"/>
              </a:spcAft>
              <a:defRPr/>
            </a:pPr>
            <a:r>
              <a:rPr lang="en-US" sz="2000" kern="0" dirty="0">
                <a:gradFill>
                  <a:gsLst>
                    <a:gs pos="2917">
                      <a:srgbClr val="FFFFFF"/>
                    </a:gs>
                    <a:gs pos="100000">
                      <a:srgbClr val="FFFFFF"/>
                    </a:gs>
                  </a:gsLst>
                  <a:lin ang="5400000" scaled="0"/>
                </a:gradFill>
              </a:rPr>
              <a:t>Intelligent </a:t>
            </a:r>
            <a:r>
              <a:rPr lang="en-US" sz="2000"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Insights</a:t>
            </a:r>
          </a:p>
        </p:txBody>
      </p:sp>
      <p:sp>
        <p:nvSpPr>
          <p:cNvPr id="28" name="Rectangle 27"/>
          <p:cNvSpPr/>
          <p:nvPr/>
        </p:nvSpPr>
        <p:spPr bwMode="auto">
          <a:xfrm>
            <a:off x="9170996" y="2005921"/>
            <a:ext cx="2838442" cy="325913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defTabSz="932563">
              <a:lnSpc>
                <a:spcPct val="90000"/>
              </a:lnSpc>
              <a:spcAft>
                <a:spcPts val="600"/>
              </a:spcAft>
              <a:defRPr/>
            </a:pPr>
            <a:r>
              <a:rPr lang="en-US" sz="2000" kern="0" dirty="0">
                <a:gradFill>
                  <a:gsLst>
                    <a:gs pos="2917">
                      <a:srgbClr val="FFFFFF"/>
                    </a:gs>
                    <a:gs pos="100000">
                      <a:srgbClr val="FFFFFF"/>
                    </a:gs>
                  </a:gsLst>
                  <a:lin ang="5400000" scaled="0"/>
                </a:gradFill>
              </a:rPr>
              <a:t>Intelligent </a:t>
            </a:r>
            <a:r>
              <a:rPr lang="en-US" sz="2000" kern="0"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Actions</a:t>
            </a:r>
          </a:p>
        </p:txBody>
      </p:sp>
      <p:grpSp>
        <p:nvGrpSpPr>
          <p:cNvPr id="152" name="Group 151"/>
          <p:cNvGrpSpPr/>
          <p:nvPr/>
        </p:nvGrpSpPr>
        <p:grpSpPr>
          <a:xfrm>
            <a:off x="3610467" y="3239958"/>
            <a:ext cx="2277422" cy="2012913"/>
            <a:chOff x="-3640138" y="-349250"/>
            <a:chExt cx="2733676" cy="2416176"/>
          </a:xfrm>
        </p:grpSpPr>
        <p:sp>
          <p:nvSpPr>
            <p:cNvPr id="10" name="Freeform 7"/>
            <p:cNvSpPr>
              <a:spLocks/>
            </p:cNvSpPr>
            <p:nvPr/>
          </p:nvSpPr>
          <p:spPr bwMode="auto">
            <a:xfrm>
              <a:off x="-3576638" y="1900238"/>
              <a:ext cx="2320925" cy="166688"/>
            </a:xfrm>
            <a:custGeom>
              <a:avLst/>
              <a:gdLst>
                <a:gd name="T0" fmla="*/ 1394 w 1438"/>
                <a:gd name="T1" fmla="*/ 0 h 103"/>
                <a:gd name="T2" fmla="*/ 1388 w 1438"/>
                <a:gd name="T3" fmla="*/ 0 h 103"/>
                <a:gd name="T4" fmla="*/ 1344 w 1438"/>
                <a:gd name="T5" fmla="*/ 0 h 103"/>
                <a:gd name="T6" fmla="*/ 1344 w 1438"/>
                <a:gd name="T7" fmla="*/ 36 h 103"/>
                <a:gd name="T8" fmla="*/ 1249 w 1438"/>
                <a:gd name="T9" fmla="*/ 36 h 103"/>
                <a:gd name="T10" fmla="*/ 1249 w 1438"/>
                <a:gd name="T11" fmla="*/ 63 h 103"/>
                <a:gd name="T12" fmla="*/ 1180 w 1438"/>
                <a:gd name="T13" fmla="*/ 63 h 103"/>
                <a:gd name="T14" fmla="*/ 1180 w 1438"/>
                <a:gd name="T15" fmla="*/ 36 h 103"/>
                <a:gd name="T16" fmla="*/ 1023 w 1438"/>
                <a:gd name="T17" fmla="*/ 36 h 103"/>
                <a:gd name="T18" fmla="*/ 1023 w 1438"/>
                <a:gd name="T19" fmla="*/ 0 h 103"/>
                <a:gd name="T20" fmla="*/ 903 w 1438"/>
                <a:gd name="T21" fmla="*/ 0 h 103"/>
                <a:gd name="T22" fmla="*/ 903 w 1438"/>
                <a:gd name="T23" fmla="*/ 63 h 103"/>
                <a:gd name="T24" fmla="*/ 868 w 1438"/>
                <a:gd name="T25" fmla="*/ 63 h 103"/>
                <a:gd name="T26" fmla="*/ 834 w 1438"/>
                <a:gd name="T27" fmla="*/ 63 h 103"/>
                <a:gd name="T28" fmla="*/ 834 w 1438"/>
                <a:gd name="T29" fmla="*/ 0 h 103"/>
                <a:gd name="T30" fmla="*/ 738 w 1438"/>
                <a:gd name="T31" fmla="*/ 0 h 103"/>
                <a:gd name="T32" fmla="*/ 779 w 1438"/>
                <a:gd name="T33" fmla="*/ 40 h 103"/>
                <a:gd name="T34" fmla="*/ 779 w 1438"/>
                <a:gd name="T35" fmla="*/ 63 h 103"/>
                <a:gd name="T36" fmla="*/ 637 w 1438"/>
                <a:gd name="T37" fmla="*/ 63 h 103"/>
                <a:gd name="T38" fmla="*/ 637 w 1438"/>
                <a:gd name="T39" fmla="*/ 63 h 103"/>
                <a:gd name="T40" fmla="*/ 568 w 1438"/>
                <a:gd name="T41" fmla="*/ 63 h 103"/>
                <a:gd name="T42" fmla="*/ 478 w 1438"/>
                <a:gd name="T43" fmla="*/ 63 h 103"/>
                <a:gd name="T44" fmla="*/ 478 w 1438"/>
                <a:gd name="T45" fmla="*/ 63 h 103"/>
                <a:gd name="T46" fmla="*/ 478 w 1438"/>
                <a:gd name="T47" fmla="*/ 0 h 103"/>
                <a:gd name="T48" fmla="*/ 402 w 1438"/>
                <a:gd name="T49" fmla="*/ 0 h 103"/>
                <a:gd name="T50" fmla="*/ 402 w 1438"/>
                <a:gd name="T51" fmla="*/ 66 h 103"/>
                <a:gd name="T52" fmla="*/ 134 w 1438"/>
                <a:gd name="T53" fmla="*/ 66 h 103"/>
                <a:gd name="T54" fmla="*/ 134 w 1438"/>
                <a:gd name="T55" fmla="*/ 66 h 103"/>
                <a:gd name="T56" fmla="*/ 134 w 1438"/>
                <a:gd name="T57" fmla="*/ 66 h 103"/>
                <a:gd name="T58" fmla="*/ 0 w 1438"/>
                <a:gd name="T59" fmla="*/ 66 h 103"/>
                <a:gd name="T60" fmla="*/ 42 w 1438"/>
                <a:gd name="T61" fmla="*/ 103 h 103"/>
                <a:gd name="T62" fmla="*/ 1394 w 1438"/>
                <a:gd name="T63" fmla="*/ 103 h 103"/>
                <a:gd name="T64" fmla="*/ 1438 w 1438"/>
                <a:gd name="T65" fmla="*/ 51 h 103"/>
                <a:gd name="T66" fmla="*/ 1394 w 1438"/>
                <a:gd name="T6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8" h="103">
                  <a:moveTo>
                    <a:pt x="1394" y="0"/>
                  </a:moveTo>
                  <a:cubicBezTo>
                    <a:pt x="1392" y="0"/>
                    <a:pt x="1388" y="0"/>
                    <a:pt x="1388" y="0"/>
                  </a:cubicBezTo>
                  <a:cubicBezTo>
                    <a:pt x="1344" y="0"/>
                    <a:pt x="1344" y="0"/>
                    <a:pt x="1344" y="0"/>
                  </a:cubicBezTo>
                  <a:cubicBezTo>
                    <a:pt x="1344" y="36"/>
                    <a:pt x="1344" y="36"/>
                    <a:pt x="1344" y="36"/>
                  </a:cubicBezTo>
                  <a:cubicBezTo>
                    <a:pt x="1249" y="36"/>
                    <a:pt x="1249" y="36"/>
                    <a:pt x="1249" y="36"/>
                  </a:cubicBezTo>
                  <a:cubicBezTo>
                    <a:pt x="1249" y="63"/>
                    <a:pt x="1249" y="63"/>
                    <a:pt x="1249" y="63"/>
                  </a:cubicBezTo>
                  <a:cubicBezTo>
                    <a:pt x="1180" y="63"/>
                    <a:pt x="1180" y="63"/>
                    <a:pt x="1180" y="63"/>
                  </a:cubicBezTo>
                  <a:cubicBezTo>
                    <a:pt x="1180" y="36"/>
                    <a:pt x="1180" y="36"/>
                    <a:pt x="1180" y="36"/>
                  </a:cubicBezTo>
                  <a:cubicBezTo>
                    <a:pt x="1023" y="36"/>
                    <a:pt x="1023" y="36"/>
                    <a:pt x="1023" y="36"/>
                  </a:cubicBezTo>
                  <a:cubicBezTo>
                    <a:pt x="1023" y="0"/>
                    <a:pt x="1023" y="0"/>
                    <a:pt x="1023" y="0"/>
                  </a:cubicBezTo>
                  <a:cubicBezTo>
                    <a:pt x="903" y="0"/>
                    <a:pt x="903" y="0"/>
                    <a:pt x="903" y="0"/>
                  </a:cubicBezTo>
                  <a:cubicBezTo>
                    <a:pt x="903" y="63"/>
                    <a:pt x="903" y="63"/>
                    <a:pt x="903" y="63"/>
                  </a:cubicBezTo>
                  <a:cubicBezTo>
                    <a:pt x="868" y="63"/>
                    <a:pt x="868" y="63"/>
                    <a:pt x="868" y="63"/>
                  </a:cubicBezTo>
                  <a:cubicBezTo>
                    <a:pt x="834" y="63"/>
                    <a:pt x="834" y="63"/>
                    <a:pt x="834" y="63"/>
                  </a:cubicBezTo>
                  <a:cubicBezTo>
                    <a:pt x="834" y="0"/>
                    <a:pt x="834" y="0"/>
                    <a:pt x="834" y="0"/>
                  </a:cubicBezTo>
                  <a:cubicBezTo>
                    <a:pt x="738" y="0"/>
                    <a:pt x="738" y="0"/>
                    <a:pt x="738" y="0"/>
                  </a:cubicBezTo>
                  <a:cubicBezTo>
                    <a:pt x="779" y="40"/>
                    <a:pt x="779" y="40"/>
                    <a:pt x="779" y="40"/>
                  </a:cubicBezTo>
                  <a:cubicBezTo>
                    <a:pt x="779" y="63"/>
                    <a:pt x="779" y="63"/>
                    <a:pt x="779" y="63"/>
                  </a:cubicBezTo>
                  <a:cubicBezTo>
                    <a:pt x="637" y="63"/>
                    <a:pt x="637" y="63"/>
                    <a:pt x="637" y="63"/>
                  </a:cubicBezTo>
                  <a:cubicBezTo>
                    <a:pt x="637" y="63"/>
                    <a:pt x="637" y="63"/>
                    <a:pt x="637" y="63"/>
                  </a:cubicBezTo>
                  <a:cubicBezTo>
                    <a:pt x="568" y="63"/>
                    <a:pt x="568" y="63"/>
                    <a:pt x="568" y="63"/>
                  </a:cubicBezTo>
                  <a:cubicBezTo>
                    <a:pt x="478" y="63"/>
                    <a:pt x="478" y="63"/>
                    <a:pt x="478" y="63"/>
                  </a:cubicBezTo>
                  <a:cubicBezTo>
                    <a:pt x="478" y="63"/>
                    <a:pt x="478" y="63"/>
                    <a:pt x="478" y="63"/>
                  </a:cubicBezTo>
                  <a:cubicBezTo>
                    <a:pt x="478" y="0"/>
                    <a:pt x="478" y="0"/>
                    <a:pt x="478" y="0"/>
                  </a:cubicBezTo>
                  <a:cubicBezTo>
                    <a:pt x="402" y="0"/>
                    <a:pt x="402" y="0"/>
                    <a:pt x="402" y="0"/>
                  </a:cubicBezTo>
                  <a:cubicBezTo>
                    <a:pt x="402" y="66"/>
                    <a:pt x="402" y="66"/>
                    <a:pt x="402" y="66"/>
                  </a:cubicBezTo>
                  <a:cubicBezTo>
                    <a:pt x="134" y="66"/>
                    <a:pt x="134" y="66"/>
                    <a:pt x="134" y="66"/>
                  </a:cubicBezTo>
                  <a:cubicBezTo>
                    <a:pt x="134" y="66"/>
                    <a:pt x="134" y="66"/>
                    <a:pt x="134" y="66"/>
                  </a:cubicBezTo>
                  <a:cubicBezTo>
                    <a:pt x="134" y="66"/>
                    <a:pt x="134" y="66"/>
                    <a:pt x="134" y="66"/>
                  </a:cubicBezTo>
                  <a:cubicBezTo>
                    <a:pt x="0" y="66"/>
                    <a:pt x="0" y="66"/>
                    <a:pt x="0" y="66"/>
                  </a:cubicBezTo>
                  <a:cubicBezTo>
                    <a:pt x="5" y="87"/>
                    <a:pt x="22" y="103"/>
                    <a:pt x="42" y="103"/>
                  </a:cubicBezTo>
                  <a:cubicBezTo>
                    <a:pt x="45" y="103"/>
                    <a:pt x="1390" y="103"/>
                    <a:pt x="1394" y="103"/>
                  </a:cubicBezTo>
                  <a:cubicBezTo>
                    <a:pt x="1418" y="103"/>
                    <a:pt x="1438" y="80"/>
                    <a:pt x="1438" y="51"/>
                  </a:cubicBezTo>
                  <a:cubicBezTo>
                    <a:pt x="1438" y="23"/>
                    <a:pt x="1418" y="0"/>
                    <a:pt x="1394" y="0"/>
                  </a:cubicBezTo>
                </a:path>
              </a:pathLst>
            </a:custGeom>
            <a:solidFill>
              <a:srgbClr val="3F4F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3462338" y="550862"/>
              <a:ext cx="766763" cy="1455738"/>
            </a:xfrm>
            <a:custGeom>
              <a:avLst/>
              <a:gdLst>
                <a:gd name="T0" fmla="*/ 455 w 475"/>
                <a:gd name="T1" fmla="*/ 590 h 903"/>
                <a:gd name="T2" fmla="*/ 475 w 475"/>
                <a:gd name="T3" fmla="*/ 570 h 903"/>
                <a:gd name="T4" fmla="*/ 475 w 475"/>
                <a:gd name="T5" fmla="*/ 497 h 903"/>
                <a:gd name="T6" fmla="*/ 455 w 475"/>
                <a:gd name="T7" fmla="*/ 477 h 903"/>
                <a:gd name="T8" fmla="*/ 230 w 475"/>
                <a:gd name="T9" fmla="*/ 477 h 903"/>
                <a:gd name="T10" fmla="*/ 230 w 475"/>
                <a:gd name="T11" fmla="*/ 322 h 903"/>
                <a:gd name="T12" fmla="*/ 382 w 475"/>
                <a:gd name="T13" fmla="*/ 322 h 903"/>
                <a:gd name="T14" fmla="*/ 402 w 475"/>
                <a:gd name="T15" fmla="*/ 302 h 903"/>
                <a:gd name="T16" fmla="*/ 402 w 475"/>
                <a:gd name="T17" fmla="*/ 20 h 903"/>
                <a:gd name="T18" fmla="*/ 382 w 475"/>
                <a:gd name="T19" fmla="*/ 0 h 903"/>
                <a:gd name="T20" fmla="*/ 67 w 475"/>
                <a:gd name="T21" fmla="*/ 0 h 903"/>
                <a:gd name="T22" fmla="*/ 20 w 475"/>
                <a:gd name="T23" fmla="*/ 0 h 903"/>
                <a:gd name="T24" fmla="*/ 0 w 475"/>
                <a:gd name="T25" fmla="*/ 20 h 903"/>
                <a:gd name="T26" fmla="*/ 0 w 475"/>
                <a:gd name="T27" fmla="*/ 302 h 903"/>
                <a:gd name="T28" fmla="*/ 20 w 475"/>
                <a:gd name="T29" fmla="*/ 322 h 903"/>
                <a:gd name="T30" fmla="*/ 67 w 475"/>
                <a:gd name="T31" fmla="*/ 322 h 903"/>
                <a:gd name="T32" fmla="*/ 115 w 475"/>
                <a:gd name="T33" fmla="*/ 322 h 903"/>
                <a:gd name="T34" fmla="*/ 115 w 475"/>
                <a:gd name="T35" fmla="*/ 477 h 903"/>
                <a:gd name="T36" fmla="*/ 20 w 475"/>
                <a:gd name="T37" fmla="*/ 477 h 903"/>
                <a:gd name="T38" fmla="*/ 0 w 475"/>
                <a:gd name="T39" fmla="*/ 497 h 903"/>
                <a:gd name="T40" fmla="*/ 0 w 475"/>
                <a:gd name="T41" fmla="*/ 570 h 903"/>
                <a:gd name="T42" fmla="*/ 20 w 475"/>
                <a:gd name="T43" fmla="*/ 590 h 903"/>
                <a:gd name="T44" fmla="*/ 131 w 475"/>
                <a:gd name="T45" fmla="*/ 590 h 903"/>
                <a:gd name="T46" fmla="*/ 232 w 475"/>
                <a:gd name="T47" fmla="*/ 590 h 903"/>
                <a:gd name="T48" fmla="*/ 232 w 475"/>
                <a:gd name="T49" fmla="*/ 714 h 903"/>
                <a:gd name="T50" fmla="*/ 211 w 475"/>
                <a:gd name="T51" fmla="*/ 714 h 903"/>
                <a:gd name="T52" fmla="*/ 211 w 475"/>
                <a:gd name="T53" fmla="*/ 778 h 903"/>
                <a:gd name="T54" fmla="*/ 20 w 475"/>
                <a:gd name="T55" fmla="*/ 778 h 903"/>
                <a:gd name="T56" fmla="*/ 0 w 475"/>
                <a:gd name="T57" fmla="*/ 798 h 903"/>
                <a:gd name="T58" fmla="*/ 0 w 475"/>
                <a:gd name="T59" fmla="*/ 815 h 903"/>
                <a:gd name="T60" fmla="*/ 20 w 475"/>
                <a:gd name="T61" fmla="*/ 836 h 903"/>
                <a:gd name="T62" fmla="*/ 63 w 475"/>
                <a:gd name="T63" fmla="*/ 836 h 903"/>
                <a:gd name="T64" fmla="*/ 65 w 475"/>
                <a:gd name="T65" fmla="*/ 836 h 903"/>
                <a:gd name="T66" fmla="*/ 65 w 475"/>
                <a:gd name="T67" fmla="*/ 836 h 903"/>
                <a:gd name="T68" fmla="*/ 63 w 475"/>
                <a:gd name="T69" fmla="*/ 836 h 903"/>
                <a:gd name="T70" fmla="*/ 29 w 475"/>
                <a:gd name="T71" fmla="*/ 869 h 903"/>
                <a:gd name="T72" fmla="*/ 63 w 475"/>
                <a:gd name="T73" fmla="*/ 903 h 903"/>
                <a:gd name="T74" fmla="*/ 97 w 475"/>
                <a:gd name="T75" fmla="*/ 869 h 903"/>
                <a:gd name="T76" fmla="*/ 66 w 475"/>
                <a:gd name="T77" fmla="*/ 836 h 903"/>
                <a:gd name="T78" fmla="*/ 423 w 475"/>
                <a:gd name="T79" fmla="*/ 836 h 903"/>
                <a:gd name="T80" fmla="*/ 423 w 475"/>
                <a:gd name="T81" fmla="*/ 836 h 903"/>
                <a:gd name="T82" fmla="*/ 455 w 475"/>
                <a:gd name="T83" fmla="*/ 836 h 903"/>
                <a:gd name="T84" fmla="*/ 475 w 475"/>
                <a:gd name="T85" fmla="*/ 815 h 903"/>
                <a:gd name="T86" fmla="*/ 475 w 475"/>
                <a:gd name="T87" fmla="*/ 798 h 903"/>
                <a:gd name="T88" fmla="*/ 455 w 475"/>
                <a:gd name="T89" fmla="*/ 778 h 903"/>
                <a:gd name="T90" fmla="*/ 299 w 475"/>
                <a:gd name="T91" fmla="*/ 778 h 903"/>
                <a:gd name="T92" fmla="*/ 299 w 475"/>
                <a:gd name="T93" fmla="*/ 714 h 903"/>
                <a:gd name="T94" fmla="*/ 278 w 475"/>
                <a:gd name="T95" fmla="*/ 714 h 903"/>
                <a:gd name="T96" fmla="*/ 278 w 475"/>
                <a:gd name="T97" fmla="*/ 590 h 903"/>
                <a:gd name="T98" fmla="*/ 455 w 475"/>
                <a:gd name="T99" fmla="*/ 59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5" h="903">
                  <a:moveTo>
                    <a:pt x="455" y="590"/>
                  </a:moveTo>
                  <a:cubicBezTo>
                    <a:pt x="475" y="590"/>
                    <a:pt x="475" y="570"/>
                    <a:pt x="475" y="570"/>
                  </a:cubicBezTo>
                  <a:cubicBezTo>
                    <a:pt x="475" y="497"/>
                    <a:pt x="475" y="497"/>
                    <a:pt x="475" y="497"/>
                  </a:cubicBezTo>
                  <a:cubicBezTo>
                    <a:pt x="475" y="477"/>
                    <a:pt x="455" y="477"/>
                    <a:pt x="455" y="477"/>
                  </a:cubicBezTo>
                  <a:cubicBezTo>
                    <a:pt x="230" y="477"/>
                    <a:pt x="230" y="477"/>
                    <a:pt x="230" y="477"/>
                  </a:cubicBezTo>
                  <a:cubicBezTo>
                    <a:pt x="230" y="322"/>
                    <a:pt x="230" y="322"/>
                    <a:pt x="230" y="322"/>
                  </a:cubicBezTo>
                  <a:cubicBezTo>
                    <a:pt x="382" y="322"/>
                    <a:pt x="382" y="322"/>
                    <a:pt x="382" y="322"/>
                  </a:cubicBezTo>
                  <a:cubicBezTo>
                    <a:pt x="402" y="322"/>
                    <a:pt x="402" y="302"/>
                    <a:pt x="402" y="302"/>
                  </a:cubicBezTo>
                  <a:cubicBezTo>
                    <a:pt x="402" y="20"/>
                    <a:pt x="402" y="20"/>
                    <a:pt x="402" y="20"/>
                  </a:cubicBezTo>
                  <a:cubicBezTo>
                    <a:pt x="402" y="0"/>
                    <a:pt x="382" y="0"/>
                    <a:pt x="382" y="0"/>
                  </a:cubicBezTo>
                  <a:cubicBezTo>
                    <a:pt x="67" y="0"/>
                    <a:pt x="67" y="0"/>
                    <a:pt x="67" y="0"/>
                  </a:cubicBezTo>
                  <a:cubicBezTo>
                    <a:pt x="20" y="0"/>
                    <a:pt x="20" y="0"/>
                    <a:pt x="20" y="0"/>
                  </a:cubicBezTo>
                  <a:cubicBezTo>
                    <a:pt x="0" y="0"/>
                    <a:pt x="0" y="20"/>
                    <a:pt x="0" y="20"/>
                  </a:cubicBezTo>
                  <a:cubicBezTo>
                    <a:pt x="0" y="302"/>
                    <a:pt x="0" y="302"/>
                    <a:pt x="0" y="302"/>
                  </a:cubicBezTo>
                  <a:cubicBezTo>
                    <a:pt x="0" y="322"/>
                    <a:pt x="20" y="322"/>
                    <a:pt x="20" y="322"/>
                  </a:cubicBezTo>
                  <a:cubicBezTo>
                    <a:pt x="67" y="322"/>
                    <a:pt x="67" y="322"/>
                    <a:pt x="67" y="322"/>
                  </a:cubicBezTo>
                  <a:cubicBezTo>
                    <a:pt x="115" y="322"/>
                    <a:pt x="115" y="322"/>
                    <a:pt x="115" y="322"/>
                  </a:cubicBezTo>
                  <a:cubicBezTo>
                    <a:pt x="115" y="477"/>
                    <a:pt x="115" y="477"/>
                    <a:pt x="115" y="477"/>
                  </a:cubicBezTo>
                  <a:cubicBezTo>
                    <a:pt x="20" y="477"/>
                    <a:pt x="20" y="477"/>
                    <a:pt x="20" y="477"/>
                  </a:cubicBezTo>
                  <a:cubicBezTo>
                    <a:pt x="0" y="477"/>
                    <a:pt x="0" y="497"/>
                    <a:pt x="0" y="497"/>
                  </a:cubicBezTo>
                  <a:cubicBezTo>
                    <a:pt x="0" y="570"/>
                    <a:pt x="0" y="570"/>
                    <a:pt x="0" y="570"/>
                  </a:cubicBezTo>
                  <a:cubicBezTo>
                    <a:pt x="0" y="590"/>
                    <a:pt x="20" y="590"/>
                    <a:pt x="20" y="590"/>
                  </a:cubicBezTo>
                  <a:cubicBezTo>
                    <a:pt x="131" y="590"/>
                    <a:pt x="131" y="590"/>
                    <a:pt x="131" y="590"/>
                  </a:cubicBezTo>
                  <a:cubicBezTo>
                    <a:pt x="232" y="590"/>
                    <a:pt x="232" y="590"/>
                    <a:pt x="232" y="590"/>
                  </a:cubicBezTo>
                  <a:cubicBezTo>
                    <a:pt x="232" y="714"/>
                    <a:pt x="232" y="714"/>
                    <a:pt x="232" y="714"/>
                  </a:cubicBezTo>
                  <a:cubicBezTo>
                    <a:pt x="211" y="714"/>
                    <a:pt x="211" y="714"/>
                    <a:pt x="211" y="714"/>
                  </a:cubicBezTo>
                  <a:cubicBezTo>
                    <a:pt x="211" y="778"/>
                    <a:pt x="211" y="778"/>
                    <a:pt x="211" y="778"/>
                  </a:cubicBezTo>
                  <a:cubicBezTo>
                    <a:pt x="20" y="778"/>
                    <a:pt x="20" y="778"/>
                    <a:pt x="20" y="778"/>
                  </a:cubicBezTo>
                  <a:cubicBezTo>
                    <a:pt x="20" y="778"/>
                    <a:pt x="0" y="778"/>
                    <a:pt x="0" y="798"/>
                  </a:cubicBezTo>
                  <a:cubicBezTo>
                    <a:pt x="0" y="815"/>
                    <a:pt x="0" y="815"/>
                    <a:pt x="0" y="815"/>
                  </a:cubicBezTo>
                  <a:cubicBezTo>
                    <a:pt x="0" y="815"/>
                    <a:pt x="0" y="836"/>
                    <a:pt x="20" y="836"/>
                  </a:cubicBezTo>
                  <a:cubicBezTo>
                    <a:pt x="63" y="836"/>
                    <a:pt x="63" y="836"/>
                    <a:pt x="63" y="836"/>
                  </a:cubicBezTo>
                  <a:cubicBezTo>
                    <a:pt x="65" y="836"/>
                    <a:pt x="65" y="836"/>
                    <a:pt x="65" y="836"/>
                  </a:cubicBezTo>
                  <a:cubicBezTo>
                    <a:pt x="65" y="836"/>
                    <a:pt x="65" y="836"/>
                    <a:pt x="65" y="836"/>
                  </a:cubicBezTo>
                  <a:cubicBezTo>
                    <a:pt x="64" y="836"/>
                    <a:pt x="63" y="836"/>
                    <a:pt x="63" y="836"/>
                  </a:cubicBezTo>
                  <a:cubicBezTo>
                    <a:pt x="44" y="836"/>
                    <a:pt x="29" y="851"/>
                    <a:pt x="29" y="869"/>
                  </a:cubicBezTo>
                  <a:cubicBezTo>
                    <a:pt x="29" y="888"/>
                    <a:pt x="44" y="903"/>
                    <a:pt x="63" y="903"/>
                  </a:cubicBezTo>
                  <a:cubicBezTo>
                    <a:pt x="82" y="903"/>
                    <a:pt x="97" y="888"/>
                    <a:pt x="97" y="869"/>
                  </a:cubicBezTo>
                  <a:cubicBezTo>
                    <a:pt x="97" y="852"/>
                    <a:pt x="83" y="837"/>
                    <a:pt x="66" y="836"/>
                  </a:cubicBezTo>
                  <a:cubicBezTo>
                    <a:pt x="423" y="836"/>
                    <a:pt x="423" y="836"/>
                    <a:pt x="423" y="836"/>
                  </a:cubicBezTo>
                  <a:cubicBezTo>
                    <a:pt x="423" y="836"/>
                    <a:pt x="423" y="836"/>
                    <a:pt x="423" y="836"/>
                  </a:cubicBezTo>
                  <a:cubicBezTo>
                    <a:pt x="455" y="836"/>
                    <a:pt x="455" y="836"/>
                    <a:pt x="455" y="836"/>
                  </a:cubicBezTo>
                  <a:cubicBezTo>
                    <a:pt x="455" y="836"/>
                    <a:pt x="475" y="836"/>
                    <a:pt x="475" y="815"/>
                  </a:cubicBezTo>
                  <a:cubicBezTo>
                    <a:pt x="475" y="798"/>
                    <a:pt x="475" y="798"/>
                    <a:pt x="475" y="798"/>
                  </a:cubicBezTo>
                  <a:cubicBezTo>
                    <a:pt x="475" y="798"/>
                    <a:pt x="475" y="778"/>
                    <a:pt x="455" y="778"/>
                  </a:cubicBezTo>
                  <a:cubicBezTo>
                    <a:pt x="299" y="778"/>
                    <a:pt x="299" y="778"/>
                    <a:pt x="299" y="778"/>
                  </a:cubicBezTo>
                  <a:cubicBezTo>
                    <a:pt x="299" y="714"/>
                    <a:pt x="299" y="714"/>
                    <a:pt x="299" y="714"/>
                  </a:cubicBezTo>
                  <a:cubicBezTo>
                    <a:pt x="278" y="714"/>
                    <a:pt x="278" y="714"/>
                    <a:pt x="278" y="714"/>
                  </a:cubicBezTo>
                  <a:cubicBezTo>
                    <a:pt x="278" y="590"/>
                    <a:pt x="278" y="590"/>
                    <a:pt x="278" y="590"/>
                  </a:cubicBezTo>
                  <a:cubicBezTo>
                    <a:pt x="455" y="590"/>
                    <a:pt x="455" y="590"/>
                    <a:pt x="455" y="590"/>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2100263" y="-103188"/>
              <a:ext cx="1193800" cy="717550"/>
            </a:xfrm>
            <a:custGeom>
              <a:avLst/>
              <a:gdLst>
                <a:gd name="T0" fmla="*/ 667 w 740"/>
                <a:gd name="T1" fmla="*/ 221 h 445"/>
                <a:gd name="T2" fmla="*/ 545 w 740"/>
                <a:gd name="T3" fmla="*/ 126 h 445"/>
                <a:gd name="T4" fmla="*/ 544 w 740"/>
                <a:gd name="T5" fmla="*/ 126 h 445"/>
                <a:gd name="T6" fmla="*/ 544 w 740"/>
                <a:gd name="T7" fmla="*/ 126 h 445"/>
                <a:gd name="T8" fmla="*/ 418 w 740"/>
                <a:gd name="T9" fmla="*/ 0 h 445"/>
                <a:gd name="T10" fmla="*/ 308 w 740"/>
                <a:gd name="T11" fmla="*/ 66 h 445"/>
                <a:gd name="T12" fmla="*/ 268 w 740"/>
                <a:gd name="T13" fmla="*/ 59 h 445"/>
                <a:gd name="T14" fmla="*/ 150 w 740"/>
                <a:gd name="T15" fmla="*/ 177 h 445"/>
                <a:gd name="T16" fmla="*/ 150 w 740"/>
                <a:gd name="T17" fmla="*/ 178 h 445"/>
                <a:gd name="T18" fmla="*/ 134 w 740"/>
                <a:gd name="T19" fmla="*/ 177 h 445"/>
                <a:gd name="T20" fmla="*/ 0 w 740"/>
                <a:gd name="T21" fmla="*/ 311 h 445"/>
                <a:gd name="T22" fmla="*/ 134 w 740"/>
                <a:gd name="T23" fmla="*/ 445 h 445"/>
                <a:gd name="T24" fmla="*/ 624 w 740"/>
                <a:gd name="T25" fmla="*/ 445 h 445"/>
                <a:gd name="T26" fmla="*/ 740 w 740"/>
                <a:gd name="T27" fmla="*/ 329 h 445"/>
                <a:gd name="T28" fmla="*/ 667 w 740"/>
                <a:gd name="T29" fmla="*/ 22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0" h="445">
                  <a:moveTo>
                    <a:pt x="667" y="221"/>
                  </a:moveTo>
                  <a:cubicBezTo>
                    <a:pt x="653" y="166"/>
                    <a:pt x="604" y="126"/>
                    <a:pt x="545" y="126"/>
                  </a:cubicBezTo>
                  <a:cubicBezTo>
                    <a:pt x="544" y="126"/>
                    <a:pt x="544" y="126"/>
                    <a:pt x="544" y="126"/>
                  </a:cubicBezTo>
                  <a:cubicBezTo>
                    <a:pt x="544" y="126"/>
                    <a:pt x="544" y="126"/>
                    <a:pt x="544" y="126"/>
                  </a:cubicBezTo>
                  <a:cubicBezTo>
                    <a:pt x="544" y="56"/>
                    <a:pt x="487" y="0"/>
                    <a:pt x="418" y="0"/>
                  </a:cubicBezTo>
                  <a:cubicBezTo>
                    <a:pt x="370" y="0"/>
                    <a:pt x="329" y="27"/>
                    <a:pt x="308" y="66"/>
                  </a:cubicBezTo>
                  <a:cubicBezTo>
                    <a:pt x="295" y="62"/>
                    <a:pt x="282" y="59"/>
                    <a:pt x="268" y="59"/>
                  </a:cubicBezTo>
                  <a:cubicBezTo>
                    <a:pt x="203" y="59"/>
                    <a:pt x="150" y="112"/>
                    <a:pt x="150" y="177"/>
                  </a:cubicBezTo>
                  <a:cubicBezTo>
                    <a:pt x="150" y="178"/>
                    <a:pt x="150" y="178"/>
                    <a:pt x="150" y="178"/>
                  </a:cubicBezTo>
                  <a:cubicBezTo>
                    <a:pt x="145" y="178"/>
                    <a:pt x="140" y="177"/>
                    <a:pt x="134" y="177"/>
                  </a:cubicBezTo>
                  <a:cubicBezTo>
                    <a:pt x="60" y="177"/>
                    <a:pt x="0" y="237"/>
                    <a:pt x="0" y="311"/>
                  </a:cubicBezTo>
                  <a:cubicBezTo>
                    <a:pt x="0" y="385"/>
                    <a:pt x="60" y="445"/>
                    <a:pt x="134" y="445"/>
                  </a:cubicBezTo>
                  <a:cubicBezTo>
                    <a:pt x="624" y="445"/>
                    <a:pt x="624" y="445"/>
                    <a:pt x="624" y="445"/>
                  </a:cubicBezTo>
                  <a:cubicBezTo>
                    <a:pt x="688" y="445"/>
                    <a:pt x="740" y="393"/>
                    <a:pt x="740" y="329"/>
                  </a:cubicBezTo>
                  <a:cubicBezTo>
                    <a:pt x="740" y="280"/>
                    <a:pt x="710" y="238"/>
                    <a:pt x="667" y="2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noEditPoints="1"/>
            </p:cNvSpPr>
            <p:nvPr/>
          </p:nvSpPr>
          <p:spPr bwMode="auto">
            <a:xfrm>
              <a:off x="-1425575" y="388937"/>
              <a:ext cx="250825" cy="169863"/>
            </a:xfrm>
            <a:custGeom>
              <a:avLst/>
              <a:gdLst>
                <a:gd name="T0" fmla="*/ 158 w 158"/>
                <a:gd name="T1" fmla="*/ 107 h 107"/>
                <a:gd name="T2" fmla="*/ 0 w 158"/>
                <a:gd name="T3" fmla="*/ 107 h 107"/>
                <a:gd name="T4" fmla="*/ 0 w 158"/>
                <a:gd name="T5" fmla="*/ 0 h 107"/>
                <a:gd name="T6" fmla="*/ 158 w 158"/>
                <a:gd name="T7" fmla="*/ 0 h 107"/>
                <a:gd name="T8" fmla="*/ 158 w 158"/>
                <a:gd name="T9" fmla="*/ 107 h 107"/>
                <a:gd name="T10" fmla="*/ 4 w 158"/>
                <a:gd name="T11" fmla="*/ 103 h 107"/>
                <a:gd name="T12" fmla="*/ 154 w 158"/>
                <a:gd name="T13" fmla="*/ 103 h 107"/>
                <a:gd name="T14" fmla="*/ 154 w 158"/>
                <a:gd name="T15" fmla="*/ 4 h 107"/>
                <a:gd name="T16" fmla="*/ 4 w 158"/>
                <a:gd name="T17" fmla="*/ 4 h 107"/>
                <a:gd name="T18" fmla="*/ 4 w 158"/>
                <a:gd name="T19"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07">
                  <a:moveTo>
                    <a:pt x="158" y="107"/>
                  </a:moveTo>
                  <a:lnTo>
                    <a:pt x="0" y="107"/>
                  </a:lnTo>
                  <a:lnTo>
                    <a:pt x="0" y="0"/>
                  </a:lnTo>
                  <a:lnTo>
                    <a:pt x="158" y="0"/>
                  </a:lnTo>
                  <a:lnTo>
                    <a:pt x="158" y="107"/>
                  </a:lnTo>
                  <a:close/>
                  <a:moveTo>
                    <a:pt x="4" y="103"/>
                  </a:moveTo>
                  <a:lnTo>
                    <a:pt x="154" y="103"/>
                  </a:lnTo>
                  <a:lnTo>
                    <a:pt x="154" y="4"/>
                  </a:lnTo>
                  <a:lnTo>
                    <a:pt x="4" y="4"/>
                  </a:lnTo>
                  <a:lnTo>
                    <a:pt x="4" y="10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p:nvSpPr>
          <p:spPr bwMode="auto">
            <a:xfrm>
              <a:off x="-1425575" y="388937"/>
              <a:ext cx="250825" cy="169863"/>
            </a:xfrm>
            <a:custGeom>
              <a:avLst/>
              <a:gdLst>
                <a:gd name="T0" fmla="*/ 158 w 158"/>
                <a:gd name="T1" fmla="*/ 107 h 107"/>
                <a:gd name="T2" fmla="*/ 0 w 158"/>
                <a:gd name="T3" fmla="*/ 107 h 107"/>
                <a:gd name="T4" fmla="*/ 0 w 158"/>
                <a:gd name="T5" fmla="*/ 0 h 107"/>
                <a:gd name="T6" fmla="*/ 158 w 158"/>
                <a:gd name="T7" fmla="*/ 0 h 107"/>
                <a:gd name="T8" fmla="*/ 158 w 158"/>
                <a:gd name="T9" fmla="*/ 107 h 107"/>
                <a:gd name="T10" fmla="*/ 4 w 158"/>
                <a:gd name="T11" fmla="*/ 103 h 107"/>
                <a:gd name="T12" fmla="*/ 154 w 158"/>
                <a:gd name="T13" fmla="*/ 103 h 107"/>
                <a:gd name="T14" fmla="*/ 154 w 158"/>
                <a:gd name="T15" fmla="*/ 4 h 107"/>
                <a:gd name="T16" fmla="*/ 4 w 158"/>
                <a:gd name="T17" fmla="*/ 4 h 107"/>
                <a:gd name="T18" fmla="*/ 4 w 158"/>
                <a:gd name="T19"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107">
                  <a:moveTo>
                    <a:pt x="158" y="107"/>
                  </a:moveTo>
                  <a:lnTo>
                    <a:pt x="0" y="107"/>
                  </a:lnTo>
                  <a:lnTo>
                    <a:pt x="0" y="0"/>
                  </a:lnTo>
                  <a:lnTo>
                    <a:pt x="158" y="0"/>
                  </a:lnTo>
                  <a:lnTo>
                    <a:pt x="158" y="107"/>
                  </a:lnTo>
                  <a:moveTo>
                    <a:pt x="4" y="103"/>
                  </a:moveTo>
                  <a:lnTo>
                    <a:pt x="154" y="103"/>
                  </a:lnTo>
                  <a:lnTo>
                    <a:pt x="154" y="4"/>
                  </a:lnTo>
                  <a:lnTo>
                    <a:pt x="4" y="4"/>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p:nvSpPr>
          <p:spPr bwMode="auto">
            <a:xfrm>
              <a:off x="-1736725" y="100012"/>
              <a:ext cx="830263" cy="514350"/>
            </a:xfrm>
            <a:custGeom>
              <a:avLst/>
              <a:gdLst>
                <a:gd name="T0" fmla="*/ 345 w 515"/>
                <a:gd name="T1" fmla="*/ 183 h 319"/>
                <a:gd name="T2" fmla="*/ 197 w 515"/>
                <a:gd name="T3" fmla="*/ 183 h 319"/>
                <a:gd name="T4" fmla="*/ 197 w 515"/>
                <a:gd name="T5" fmla="*/ 280 h 319"/>
                <a:gd name="T6" fmla="*/ 285 w 515"/>
                <a:gd name="T7" fmla="*/ 280 h 319"/>
                <a:gd name="T8" fmla="*/ 240 w 515"/>
                <a:gd name="T9" fmla="*/ 238 h 319"/>
                <a:gd name="T10" fmla="*/ 239 w 515"/>
                <a:gd name="T11" fmla="*/ 233 h 319"/>
                <a:gd name="T12" fmla="*/ 242 w 515"/>
                <a:gd name="T13" fmla="*/ 231 h 319"/>
                <a:gd name="T14" fmla="*/ 244 w 515"/>
                <a:gd name="T15" fmla="*/ 231 h 319"/>
                <a:gd name="T16" fmla="*/ 295 w 515"/>
                <a:gd name="T17" fmla="*/ 280 h 319"/>
                <a:gd name="T18" fmla="*/ 345 w 515"/>
                <a:gd name="T19" fmla="*/ 280 h 319"/>
                <a:gd name="T20" fmla="*/ 345 w 515"/>
                <a:gd name="T21" fmla="*/ 183 h 319"/>
                <a:gd name="T22" fmla="*/ 320 w 515"/>
                <a:gd name="T23" fmla="*/ 0 h 319"/>
                <a:gd name="T24" fmla="*/ 320 w 515"/>
                <a:gd name="T25" fmla="*/ 0 h 319"/>
                <a:gd name="T26" fmla="*/ 0 w 515"/>
                <a:gd name="T27" fmla="*/ 319 h 319"/>
                <a:gd name="T28" fmla="*/ 302 w 515"/>
                <a:gd name="T29" fmla="*/ 319 h 319"/>
                <a:gd name="T30" fmla="*/ 288 w 515"/>
                <a:gd name="T31" fmla="*/ 284 h 319"/>
                <a:gd name="T32" fmla="*/ 193 w 515"/>
                <a:gd name="T33" fmla="*/ 284 h 319"/>
                <a:gd name="T34" fmla="*/ 193 w 515"/>
                <a:gd name="T35" fmla="*/ 179 h 319"/>
                <a:gd name="T36" fmla="*/ 349 w 515"/>
                <a:gd name="T37" fmla="*/ 179 h 319"/>
                <a:gd name="T38" fmla="*/ 349 w 515"/>
                <a:gd name="T39" fmla="*/ 284 h 319"/>
                <a:gd name="T40" fmla="*/ 297 w 515"/>
                <a:gd name="T41" fmla="*/ 284 h 319"/>
                <a:gd name="T42" fmla="*/ 311 w 515"/>
                <a:gd name="T43" fmla="*/ 319 h 319"/>
                <a:gd name="T44" fmla="*/ 399 w 515"/>
                <a:gd name="T45" fmla="*/ 319 h 319"/>
                <a:gd name="T46" fmla="*/ 515 w 515"/>
                <a:gd name="T47" fmla="*/ 203 h 319"/>
                <a:gd name="T48" fmla="*/ 442 w 515"/>
                <a:gd name="T49" fmla="*/ 95 h 319"/>
                <a:gd name="T50" fmla="*/ 320 w 515"/>
                <a:gd name="T5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5" h="319">
                  <a:moveTo>
                    <a:pt x="345" y="183"/>
                  </a:moveTo>
                  <a:cubicBezTo>
                    <a:pt x="197" y="183"/>
                    <a:pt x="197" y="183"/>
                    <a:pt x="197" y="183"/>
                  </a:cubicBezTo>
                  <a:cubicBezTo>
                    <a:pt x="197" y="280"/>
                    <a:pt x="197" y="280"/>
                    <a:pt x="197" y="280"/>
                  </a:cubicBezTo>
                  <a:cubicBezTo>
                    <a:pt x="285" y="280"/>
                    <a:pt x="285" y="280"/>
                    <a:pt x="285" y="280"/>
                  </a:cubicBezTo>
                  <a:cubicBezTo>
                    <a:pt x="275" y="264"/>
                    <a:pt x="260" y="249"/>
                    <a:pt x="240" y="238"/>
                  </a:cubicBezTo>
                  <a:cubicBezTo>
                    <a:pt x="239" y="237"/>
                    <a:pt x="238" y="235"/>
                    <a:pt x="239" y="233"/>
                  </a:cubicBezTo>
                  <a:cubicBezTo>
                    <a:pt x="240" y="231"/>
                    <a:pt x="241" y="231"/>
                    <a:pt x="242" y="231"/>
                  </a:cubicBezTo>
                  <a:cubicBezTo>
                    <a:pt x="243" y="231"/>
                    <a:pt x="244" y="231"/>
                    <a:pt x="244" y="231"/>
                  </a:cubicBezTo>
                  <a:cubicBezTo>
                    <a:pt x="267" y="244"/>
                    <a:pt x="284" y="261"/>
                    <a:pt x="295" y="280"/>
                  </a:cubicBezTo>
                  <a:cubicBezTo>
                    <a:pt x="345" y="280"/>
                    <a:pt x="345" y="280"/>
                    <a:pt x="345" y="280"/>
                  </a:cubicBezTo>
                  <a:cubicBezTo>
                    <a:pt x="345" y="183"/>
                    <a:pt x="345" y="183"/>
                    <a:pt x="345" y="183"/>
                  </a:cubicBezTo>
                  <a:moveTo>
                    <a:pt x="320" y="0"/>
                  </a:moveTo>
                  <a:cubicBezTo>
                    <a:pt x="320" y="0"/>
                    <a:pt x="320" y="0"/>
                    <a:pt x="320" y="0"/>
                  </a:cubicBezTo>
                  <a:cubicBezTo>
                    <a:pt x="0" y="319"/>
                    <a:pt x="0" y="319"/>
                    <a:pt x="0" y="319"/>
                  </a:cubicBezTo>
                  <a:cubicBezTo>
                    <a:pt x="302" y="319"/>
                    <a:pt x="302" y="319"/>
                    <a:pt x="302" y="319"/>
                  </a:cubicBezTo>
                  <a:cubicBezTo>
                    <a:pt x="299" y="307"/>
                    <a:pt x="294" y="295"/>
                    <a:pt x="288" y="284"/>
                  </a:cubicBezTo>
                  <a:cubicBezTo>
                    <a:pt x="193" y="284"/>
                    <a:pt x="193" y="284"/>
                    <a:pt x="193" y="284"/>
                  </a:cubicBezTo>
                  <a:cubicBezTo>
                    <a:pt x="193" y="179"/>
                    <a:pt x="193" y="179"/>
                    <a:pt x="193" y="179"/>
                  </a:cubicBezTo>
                  <a:cubicBezTo>
                    <a:pt x="349" y="179"/>
                    <a:pt x="349" y="179"/>
                    <a:pt x="349" y="179"/>
                  </a:cubicBezTo>
                  <a:cubicBezTo>
                    <a:pt x="349" y="284"/>
                    <a:pt x="349" y="284"/>
                    <a:pt x="349" y="284"/>
                  </a:cubicBezTo>
                  <a:cubicBezTo>
                    <a:pt x="297" y="284"/>
                    <a:pt x="297" y="284"/>
                    <a:pt x="297" y="284"/>
                  </a:cubicBezTo>
                  <a:cubicBezTo>
                    <a:pt x="303" y="295"/>
                    <a:pt x="308" y="307"/>
                    <a:pt x="311" y="319"/>
                  </a:cubicBezTo>
                  <a:cubicBezTo>
                    <a:pt x="399" y="319"/>
                    <a:pt x="399" y="319"/>
                    <a:pt x="399" y="319"/>
                  </a:cubicBezTo>
                  <a:cubicBezTo>
                    <a:pt x="463" y="319"/>
                    <a:pt x="515" y="267"/>
                    <a:pt x="515" y="203"/>
                  </a:cubicBezTo>
                  <a:cubicBezTo>
                    <a:pt x="515" y="154"/>
                    <a:pt x="485" y="112"/>
                    <a:pt x="442" y="95"/>
                  </a:cubicBezTo>
                  <a:cubicBezTo>
                    <a:pt x="428" y="40"/>
                    <a:pt x="379" y="0"/>
                    <a:pt x="320"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1425575" y="388937"/>
              <a:ext cx="250825" cy="169863"/>
            </a:xfrm>
            <a:custGeom>
              <a:avLst/>
              <a:gdLst>
                <a:gd name="T0" fmla="*/ 156 w 156"/>
                <a:gd name="T1" fmla="*/ 0 h 105"/>
                <a:gd name="T2" fmla="*/ 0 w 156"/>
                <a:gd name="T3" fmla="*/ 0 h 105"/>
                <a:gd name="T4" fmla="*/ 0 w 156"/>
                <a:gd name="T5" fmla="*/ 105 h 105"/>
                <a:gd name="T6" fmla="*/ 95 w 156"/>
                <a:gd name="T7" fmla="*/ 105 h 105"/>
                <a:gd name="T8" fmla="*/ 92 w 156"/>
                <a:gd name="T9" fmla="*/ 101 h 105"/>
                <a:gd name="T10" fmla="*/ 4 w 156"/>
                <a:gd name="T11" fmla="*/ 101 h 105"/>
                <a:gd name="T12" fmla="*/ 4 w 156"/>
                <a:gd name="T13" fmla="*/ 4 h 105"/>
                <a:gd name="T14" fmla="*/ 152 w 156"/>
                <a:gd name="T15" fmla="*/ 4 h 105"/>
                <a:gd name="T16" fmla="*/ 152 w 156"/>
                <a:gd name="T17" fmla="*/ 101 h 105"/>
                <a:gd name="T18" fmla="*/ 102 w 156"/>
                <a:gd name="T19" fmla="*/ 101 h 105"/>
                <a:gd name="T20" fmla="*/ 104 w 156"/>
                <a:gd name="T21" fmla="*/ 105 h 105"/>
                <a:gd name="T22" fmla="*/ 156 w 156"/>
                <a:gd name="T23" fmla="*/ 105 h 105"/>
                <a:gd name="T24" fmla="*/ 156 w 156"/>
                <a:gd name="T2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5">
                  <a:moveTo>
                    <a:pt x="156" y="0"/>
                  </a:moveTo>
                  <a:cubicBezTo>
                    <a:pt x="0" y="0"/>
                    <a:pt x="0" y="0"/>
                    <a:pt x="0" y="0"/>
                  </a:cubicBezTo>
                  <a:cubicBezTo>
                    <a:pt x="0" y="105"/>
                    <a:pt x="0" y="105"/>
                    <a:pt x="0" y="105"/>
                  </a:cubicBezTo>
                  <a:cubicBezTo>
                    <a:pt x="95" y="105"/>
                    <a:pt x="95" y="105"/>
                    <a:pt x="95" y="105"/>
                  </a:cubicBezTo>
                  <a:cubicBezTo>
                    <a:pt x="94" y="104"/>
                    <a:pt x="93" y="102"/>
                    <a:pt x="92" y="101"/>
                  </a:cubicBezTo>
                  <a:cubicBezTo>
                    <a:pt x="4" y="101"/>
                    <a:pt x="4" y="101"/>
                    <a:pt x="4" y="101"/>
                  </a:cubicBezTo>
                  <a:cubicBezTo>
                    <a:pt x="4" y="4"/>
                    <a:pt x="4" y="4"/>
                    <a:pt x="4" y="4"/>
                  </a:cubicBezTo>
                  <a:cubicBezTo>
                    <a:pt x="152" y="4"/>
                    <a:pt x="152" y="4"/>
                    <a:pt x="152" y="4"/>
                  </a:cubicBezTo>
                  <a:cubicBezTo>
                    <a:pt x="152" y="101"/>
                    <a:pt x="152" y="101"/>
                    <a:pt x="152" y="101"/>
                  </a:cubicBezTo>
                  <a:cubicBezTo>
                    <a:pt x="102" y="101"/>
                    <a:pt x="102" y="101"/>
                    <a:pt x="102" y="101"/>
                  </a:cubicBezTo>
                  <a:cubicBezTo>
                    <a:pt x="103" y="102"/>
                    <a:pt x="103" y="104"/>
                    <a:pt x="104" y="105"/>
                  </a:cubicBezTo>
                  <a:cubicBezTo>
                    <a:pt x="156" y="105"/>
                    <a:pt x="156" y="105"/>
                    <a:pt x="156" y="105"/>
                  </a:cubicBezTo>
                  <a:cubicBezTo>
                    <a:pt x="156" y="0"/>
                    <a:pt x="156" y="0"/>
                    <a:pt x="156"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1811338" y="1771650"/>
              <a:ext cx="87313" cy="100013"/>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3" y="0"/>
                    <a:pt x="0" y="12"/>
                    <a:pt x="0" y="27"/>
                  </a:cubicBezTo>
                  <a:cubicBezTo>
                    <a:pt x="0" y="62"/>
                    <a:pt x="0" y="62"/>
                    <a:pt x="0" y="62"/>
                  </a:cubicBezTo>
                  <a:cubicBezTo>
                    <a:pt x="54" y="62"/>
                    <a:pt x="54" y="62"/>
                    <a:pt x="54" y="62"/>
                  </a:cubicBezTo>
                  <a:cubicBezTo>
                    <a:pt x="54" y="27"/>
                    <a:pt x="54" y="27"/>
                    <a:pt x="54" y="27"/>
                  </a:cubicBezTo>
                  <a:cubicBezTo>
                    <a:pt x="54" y="12"/>
                    <a:pt x="42" y="0"/>
                    <a:pt x="27" y="0"/>
                  </a:cubicBez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1704975" y="1771650"/>
              <a:ext cx="87313" cy="100013"/>
            </a:xfrm>
            <a:custGeom>
              <a:avLst/>
              <a:gdLst>
                <a:gd name="T0" fmla="*/ 27 w 54"/>
                <a:gd name="T1" fmla="*/ 0 h 62"/>
                <a:gd name="T2" fmla="*/ 0 w 54"/>
                <a:gd name="T3" fmla="*/ 27 h 62"/>
                <a:gd name="T4" fmla="*/ 0 w 54"/>
                <a:gd name="T5" fmla="*/ 62 h 62"/>
                <a:gd name="T6" fmla="*/ 54 w 54"/>
                <a:gd name="T7" fmla="*/ 62 h 62"/>
                <a:gd name="T8" fmla="*/ 54 w 54"/>
                <a:gd name="T9" fmla="*/ 27 h 62"/>
                <a:gd name="T10" fmla="*/ 27 w 54"/>
                <a:gd name="T11" fmla="*/ 0 h 62"/>
              </a:gdLst>
              <a:ahLst/>
              <a:cxnLst>
                <a:cxn ang="0">
                  <a:pos x="T0" y="T1"/>
                </a:cxn>
                <a:cxn ang="0">
                  <a:pos x="T2" y="T3"/>
                </a:cxn>
                <a:cxn ang="0">
                  <a:pos x="T4" y="T5"/>
                </a:cxn>
                <a:cxn ang="0">
                  <a:pos x="T6" y="T7"/>
                </a:cxn>
                <a:cxn ang="0">
                  <a:pos x="T8" y="T9"/>
                </a:cxn>
                <a:cxn ang="0">
                  <a:pos x="T10" y="T11"/>
                </a:cxn>
              </a:cxnLst>
              <a:rect l="0" t="0" r="r" b="b"/>
              <a:pathLst>
                <a:path w="54" h="62">
                  <a:moveTo>
                    <a:pt x="27" y="0"/>
                  </a:moveTo>
                  <a:cubicBezTo>
                    <a:pt x="12" y="0"/>
                    <a:pt x="0" y="12"/>
                    <a:pt x="0" y="27"/>
                  </a:cubicBezTo>
                  <a:cubicBezTo>
                    <a:pt x="0" y="62"/>
                    <a:pt x="0" y="62"/>
                    <a:pt x="0" y="62"/>
                  </a:cubicBezTo>
                  <a:cubicBezTo>
                    <a:pt x="54" y="62"/>
                    <a:pt x="54" y="62"/>
                    <a:pt x="54" y="62"/>
                  </a:cubicBezTo>
                  <a:cubicBezTo>
                    <a:pt x="54" y="27"/>
                    <a:pt x="54" y="27"/>
                    <a:pt x="54" y="27"/>
                  </a:cubicBezTo>
                  <a:cubicBezTo>
                    <a:pt x="54" y="12"/>
                    <a:pt x="42" y="0"/>
                    <a:pt x="27" y="0"/>
                  </a:cubicBezTo>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1674813" y="471487"/>
              <a:ext cx="481013" cy="1330325"/>
            </a:xfrm>
            <a:custGeom>
              <a:avLst/>
              <a:gdLst>
                <a:gd name="T0" fmla="*/ 34 w 298"/>
                <a:gd name="T1" fmla="*/ 825 h 825"/>
                <a:gd name="T2" fmla="*/ 30 w 298"/>
                <a:gd name="T3" fmla="*/ 822 h 825"/>
                <a:gd name="T4" fmla="*/ 145 w 298"/>
                <a:gd name="T5" fmla="*/ 450 h 825"/>
                <a:gd name="T6" fmla="*/ 261 w 298"/>
                <a:gd name="T7" fmla="*/ 217 h 825"/>
                <a:gd name="T8" fmla="*/ 201 w 298"/>
                <a:gd name="T9" fmla="*/ 8 h 825"/>
                <a:gd name="T10" fmla="*/ 200 w 298"/>
                <a:gd name="T11" fmla="*/ 3 h 825"/>
                <a:gd name="T12" fmla="*/ 205 w 298"/>
                <a:gd name="T13" fmla="*/ 1 h 825"/>
                <a:gd name="T14" fmla="*/ 269 w 298"/>
                <a:gd name="T15" fmla="*/ 218 h 825"/>
                <a:gd name="T16" fmla="*/ 152 w 298"/>
                <a:gd name="T17" fmla="*/ 455 h 825"/>
                <a:gd name="T18" fmla="*/ 38 w 298"/>
                <a:gd name="T19" fmla="*/ 820 h 825"/>
                <a:gd name="T20" fmla="*/ 35 w 298"/>
                <a:gd name="T21" fmla="*/ 825 h 825"/>
                <a:gd name="T22" fmla="*/ 34 w 298"/>
                <a:gd name="T23"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825">
                  <a:moveTo>
                    <a:pt x="34" y="825"/>
                  </a:moveTo>
                  <a:cubicBezTo>
                    <a:pt x="32" y="825"/>
                    <a:pt x="31" y="823"/>
                    <a:pt x="30" y="822"/>
                  </a:cubicBezTo>
                  <a:cubicBezTo>
                    <a:pt x="0" y="676"/>
                    <a:pt x="74" y="561"/>
                    <a:pt x="145" y="450"/>
                  </a:cubicBezTo>
                  <a:cubicBezTo>
                    <a:pt x="192" y="377"/>
                    <a:pt x="241" y="302"/>
                    <a:pt x="261" y="217"/>
                  </a:cubicBezTo>
                  <a:cubicBezTo>
                    <a:pt x="273" y="170"/>
                    <a:pt x="289" y="57"/>
                    <a:pt x="201" y="8"/>
                  </a:cubicBezTo>
                  <a:cubicBezTo>
                    <a:pt x="200" y="7"/>
                    <a:pt x="199" y="5"/>
                    <a:pt x="200" y="3"/>
                  </a:cubicBezTo>
                  <a:cubicBezTo>
                    <a:pt x="201" y="1"/>
                    <a:pt x="203" y="0"/>
                    <a:pt x="205" y="1"/>
                  </a:cubicBezTo>
                  <a:cubicBezTo>
                    <a:pt x="298" y="53"/>
                    <a:pt x="281" y="170"/>
                    <a:pt x="269" y="218"/>
                  </a:cubicBezTo>
                  <a:cubicBezTo>
                    <a:pt x="248" y="305"/>
                    <a:pt x="199" y="381"/>
                    <a:pt x="152" y="455"/>
                  </a:cubicBezTo>
                  <a:cubicBezTo>
                    <a:pt x="78" y="569"/>
                    <a:pt x="9" y="677"/>
                    <a:pt x="38" y="820"/>
                  </a:cubicBezTo>
                  <a:cubicBezTo>
                    <a:pt x="39" y="822"/>
                    <a:pt x="37" y="824"/>
                    <a:pt x="35" y="825"/>
                  </a:cubicBezTo>
                  <a:cubicBezTo>
                    <a:pt x="34" y="825"/>
                    <a:pt x="34" y="825"/>
                    <a:pt x="34" y="82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2895600" y="365125"/>
              <a:ext cx="466725" cy="334963"/>
            </a:xfrm>
            <a:custGeom>
              <a:avLst/>
              <a:gdLst>
                <a:gd name="T0" fmla="*/ 0 w 289"/>
                <a:gd name="T1" fmla="*/ 37 h 208"/>
                <a:gd name="T2" fmla="*/ 286 w 289"/>
                <a:gd name="T3" fmla="*/ 208 h 208"/>
                <a:gd name="T4" fmla="*/ 289 w 289"/>
                <a:gd name="T5" fmla="*/ 208 h 208"/>
                <a:gd name="T6" fmla="*/ 289 w 289"/>
                <a:gd name="T7" fmla="*/ 129 h 208"/>
                <a:gd name="T8" fmla="*/ 70 w 289"/>
                <a:gd name="T9" fmla="*/ 0 h 208"/>
                <a:gd name="T10" fmla="*/ 0 w 289"/>
                <a:gd name="T11" fmla="*/ 37 h 208"/>
              </a:gdLst>
              <a:ahLst/>
              <a:cxnLst>
                <a:cxn ang="0">
                  <a:pos x="T0" y="T1"/>
                </a:cxn>
                <a:cxn ang="0">
                  <a:pos x="T2" y="T3"/>
                </a:cxn>
                <a:cxn ang="0">
                  <a:pos x="T4" y="T5"/>
                </a:cxn>
                <a:cxn ang="0">
                  <a:pos x="T6" y="T7"/>
                </a:cxn>
                <a:cxn ang="0">
                  <a:pos x="T8" y="T9"/>
                </a:cxn>
                <a:cxn ang="0">
                  <a:pos x="T10" y="T11"/>
                </a:cxn>
              </a:cxnLst>
              <a:rect l="0" t="0" r="r" b="b"/>
              <a:pathLst>
                <a:path w="289" h="208">
                  <a:moveTo>
                    <a:pt x="0" y="37"/>
                  </a:moveTo>
                  <a:cubicBezTo>
                    <a:pt x="42" y="120"/>
                    <a:pt x="133" y="208"/>
                    <a:pt x="286" y="208"/>
                  </a:cubicBezTo>
                  <a:cubicBezTo>
                    <a:pt x="287" y="208"/>
                    <a:pt x="288" y="208"/>
                    <a:pt x="289" y="208"/>
                  </a:cubicBezTo>
                  <a:cubicBezTo>
                    <a:pt x="289" y="129"/>
                    <a:pt x="289" y="129"/>
                    <a:pt x="289" y="129"/>
                  </a:cubicBezTo>
                  <a:cubicBezTo>
                    <a:pt x="164" y="128"/>
                    <a:pt x="106" y="67"/>
                    <a:pt x="70" y="0"/>
                  </a:cubicBezTo>
                  <a:cubicBezTo>
                    <a:pt x="42" y="11"/>
                    <a:pt x="0" y="37"/>
                    <a:pt x="0" y="37"/>
                  </a:cubicBezTo>
                </a:path>
              </a:pathLst>
            </a:custGeom>
            <a:solidFill>
              <a:srgbClr val="672B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8"/>
            <p:cNvSpPr>
              <a:spLocks noChangeArrowheads="1"/>
            </p:cNvSpPr>
            <p:nvPr/>
          </p:nvSpPr>
          <p:spPr bwMode="auto">
            <a:xfrm>
              <a:off x="-1925638" y="1868488"/>
              <a:ext cx="5175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9"/>
            <p:cNvSpPr>
              <a:spLocks noChangeArrowheads="1"/>
            </p:cNvSpPr>
            <p:nvPr/>
          </p:nvSpPr>
          <p:spPr bwMode="auto">
            <a:xfrm>
              <a:off x="-1925638" y="1868488"/>
              <a:ext cx="5175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0"/>
            <p:cNvSpPr>
              <a:spLocks/>
            </p:cNvSpPr>
            <p:nvPr/>
          </p:nvSpPr>
          <p:spPr bwMode="auto">
            <a:xfrm>
              <a:off x="-2598738" y="1846263"/>
              <a:ext cx="279400" cy="155575"/>
            </a:xfrm>
            <a:custGeom>
              <a:avLst/>
              <a:gdLst>
                <a:gd name="T0" fmla="*/ 176 w 176"/>
                <a:gd name="T1" fmla="*/ 75 h 98"/>
                <a:gd name="T2" fmla="*/ 100 w 176"/>
                <a:gd name="T3" fmla="*/ 0 h 98"/>
                <a:gd name="T4" fmla="*/ 0 w 176"/>
                <a:gd name="T5" fmla="*/ 0 h 98"/>
                <a:gd name="T6" fmla="*/ 0 w 176"/>
                <a:gd name="T7" fmla="*/ 98 h 98"/>
                <a:gd name="T8" fmla="*/ 176 w 176"/>
                <a:gd name="T9" fmla="*/ 98 h 98"/>
                <a:gd name="T10" fmla="*/ 176 w 176"/>
                <a:gd name="T11" fmla="*/ 75 h 98"/>
              </a:gdLst>
              <a:ahLst/>
              <a:cxnLst>
                <a:cxn ang="0">
                  <a:pos x="T0" y="T1"/>
                </a:cxn>
                <a:cxn ang="0">
                  <a:pos x="T2" y="T3"/>
                </a:cxn>
                <a:cxn ang="0">
                  <a:pos x="T4" y="T5"/>
                </a:cxn>
                <a:cxn ang="0">
                  <a:pos x="T6" y="T7"/>
                </a:cxn>
                <a:cxn ang="0">
                  <a:pos x="T8" y="T9"/>
                </a:cxn>
                <a:cxn ang="0">
                  <a:pos x="T10" y="T11"/>
                </a:cxn>
              </a:cxnLst>
              <a:rect l="0" t="0" r="r" b="b"/>
              <a:pathLst>
                <a:path w="176" h="98">
                  <a:moveTo>
                    <a:pt x="176" y="75"/>
                  </a:moveTo>
                  <a:lnTo>
                    <a:pt x="100" y="0"/>
                  </a:lnTo>
                  <a:lnTo>
                    <a:pt x="0" y="0"/>
                  </a:lnTo>
                  <a:lnTo>
                    <a:pt x="0" y="98"/>
                  </a:lnTo>
                  <a:lnTo>
                    <a:pt x="176" y="98"/>
                  </a:lnTo>
                  <a:lnTo>
                    <a:pt x="176" y="7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
            <p:cNvSpPr>
              <a:spLocks/>
            </p:cNvSpPr>
            <p:nvPr/>
          </p:nvSpPr>
          <p:spPr bwMode="auto">
            <a:xfrm>
              <a:off x="-2598738" y="1846263"/>
              <a:ext cx="279400" cy="155575"/>
            </a:xfrm>
            <a:custGeom>
              <a:avLst/>
              <a:gdLst>
                <a:gd name="T0" fmla="*/ 176 w 176"/>
                <a:gd name="T1" fmla="*/ 75 h 98"/>
                <a:gd name="T2" fmla="*/ 100 w 176"/>
                <a:gd name="T3" fmla="*/ 0 h 98"/>
                <a:gd name="T4" fmla="*/ 0 w 176"/>
                <a:gd name="T5" fmla="*/ 0 h 98"/>
                <a:gd name="T6" fmla="*/ 0 w 176"/>
                <a:gd name="T7" fmla="*/ 98 h 98"/>
                <a:gd name="T8" fmla="*/ 176 w 176"/>
                <a:gd name="T9" fmla="*/ 98 h 98"/>
                <a:gd name="T10" fmla="*/ 176 w 176"/>
                <a:gd name="T11" fmla="*/ 75 h 98"/>
              </a:gdLst>
              <a:ahLst/>
              <a:cxnLst>
                <a:cxn ang="0">
                  <a:pos x="T0" y="T1"/>
                </a:cxn>
                <a:cxn ang="0">
                  <a:pos x="T2" y="T3"/>
                </a:cxn>
                <a:cxn ang="0">
                  <a:pos x="T4" y="T5"/>
                </a:cxn>
                <a:cxn ang="0">
                  <a:pos x="T6" y="T7"/>
                </a:cxn>
                <a:cxn ang="0">
                  <a:pos x="T8" y="T9"/>
                </a:cxn>
                <a:cxn ang="0">
                  <a:pos x="T10" y="T11"/>
                </a:cxn>
              </a:cxnLst>
              <a:rect l="0" t="0" r="r" b="b"/>
              <a:pathLst>
                <a:path w="176" h="98">
                  <a:moveTo>
                    <a:pt x="176" y="75"/>
                  </a:moveTo>
                  <a:lnTo>
                    <a:pt x="100" y="0"/>
                  </a:lnTo>
                  <a:lnTo>
                    <a:pt x="0" y="0"/>
                  </a:lnTo>
                  <a:lnTo>
                    <a:pt x="0" y="98"/>
                  </a:lnTo>
                  <a:lnTo>
                    <a:pt x="176" y="98"/>
                  </a:lnTo>
                  <a:lnTo>
                    <a:pt x="176"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2"/>
            <p:cNvSpPr>
              <a:spLocks/>
            </p:cNvSpPr>
            <p:nvPr/>
          </p:nvSpPr>
          <p:spPr bwMode="auto">
            <a:xfrm>
              <a:off x="-3365500" y="1165225"/>
              <a:ext cx="925513" cy="681038"/>
            </a:xfrm>
            <a:custGeom>
              <a:avLst/>
              <a:gdLst>
                <a:gd name="T0" fmla="*/ 0 w 583"/>
                <a:gd name="T1" fmla="*/ 0 h 429"/>
                <a:gd name="T2" fmla="*/ 0 w 583"/>
                <a:gd name="T3" fmla="*/ 97 h 429"/>
                <a:gd name="T4" fmla="*/ 484 w 583"/>
                <a:gd name="T5" fmla="*/ 97 h 429"/>
                <a:gd name="T6" fmla="*/ 484 w 583"/>
                <a:gd name="T7" fmla="*/ 429 h 429"/>
                <a:gd name="T8" fmla="*/ 583 w 583"/>
                <a:gd name="T9" fmla="*/ 429 h 429"/>
                <a:gd name="T10" fmla="*/ 583 w 583"/>
                <a:gd name="T11" fmla="*/ 0 h 429"/>
                <a:gd name="T12" fmla="*/ 0 w 583"/>
                <a:gd name="T13" fmla="*/ 0 h 429"/>
              </a:gdLst>
              <a:ahLst/>
              <a:cxnLst>
                <a:cxn ang="0">
                  <a:pos x="T0" y="T1"/>
                </a:cxn>
                <a:cxn ang="0">
                  <a:pos x="T2" y="T3"/>
                </a:cxn>
                <a:cxn ang="0">
                  <a:pos x="T4" y="T5"/>
                </a:cxn>
                <a:cxn ang="0">
                  <a:pos x="T6" y="T7"/>
                </a:cxn>
                <a:cxn ang="0">
                  <a:pos x="T8" y="T9"/>
                </a:cxn>
                <a:cxn ang="0">
                  <a:pos x="T10" y="T11"/>
                </a:cxn>
                <a:cxn ang="0">
                  <a:pos x="T12" y="T13"/>
                </a:cxn>
              </a:cxnLst>
              <a:rect l="0" t="0" r="r" b="b"/>
              <a:pathLst>
                <a:path w="583" h="429">
                  <a:moveTo>
                    <a:pt x="0" y="0"/>
                  </a:moveTo>
                  <a:lnTo>
                    <a:pt x="0" y="97"/>
                  </a:lnTo>
                  <a:lnTo>
                    <a:pt x="484" y="97"/>
                  </a:lnTo>
                  <a:lnTo>
                    <a:pt x="484" y="429"/>
                  </a:lnTo>
                  <a:lnTo>
                    <a:pt x="583" y="429"/>
                  </a:lnTo>
                  <a:lnTo>
                    <a:pt x="583" y="0"/>
                  </a:lnTo>
                  <a:lnTo>
                    <a:pt x="0" y="0"/>
                  </a:lnTo>
                  <a:close/>
                </a:path>
              </a:pathLst>
            </a:custGeom>
            <a:solidFill>
              <a:srgbClr val="78B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3"/>
            <p:cNvSpPr>
              <a:spLocks/>
            </p:cNvSpPr>
            <p:nvPr/>
          </p:nvSpPr>
          <p:spPr bwMode="auto">
            <a:xfrm>
              <a:off x="-3365500" y="1165225"/>
              <a:ext cx="925513" cy="681038"/>
            </a:xfrm>
            <a:custGeom>
              <a:avLst/>
              <a:gdLst>
                <a:gd name="T0" fmla="*/ 0 w 583"/>
                <a:gd name="T1" fmla="*/ 0 h 429"/>
                <a:gd name="T2" fmla="*/ 0 w 583"/>
                <a:gd name="T3" fmla="*/ 97 h 429"/>
                <a:gd name="T4" fmla="*/ 484 w 583"/>
                <a:gd name="T5" fmla="*/ 97 h 429"/>
                <a:gd name="T6" fmla="*/ 484 w 583"/>
                <a:gd name="T7" fmla="*/ 429 h 429"/>
                <a:gd name="T8" fmla="*/ 583 w 583"/>
                <a:gd name="T9" fmla="*/ 429 h 429"/>
                <a:gd name="T10" fmla="*/ 583 w 583"/>
                <a:gd name="T11" fmla="*/ 0 h 429"/>
                <a:gd name="T12" fmla="*/ 0 w 583"/>
                <a:gd name="T13" fmla="*/ 0 h 429"/>
              </a:gdLst>
              <a:ahLst/>
              <a:cxnLst>
                <a:cxn ang="0">
                  <a:pos x="T0" y="T1"/>
                </a:cxn>
                <a:cxn ang="0">
                  <a:pos x="T2" y="T3"/>
                </a:cxn>
                <a:cxn ang="0">
                  <a:pos x="T4" y="T5"/>
                </a:cxn>
                <a:cxn ang="0">
                  <a:pos x="T6" y="T7"/>
                </a:cxn>
                <a:cxn ang="0">
                  <a:pos x="T8" y="T9"/>
                </a:cxn>
                <a:cxn ang="0">
                  <a:pos x="T10" y="T11"/>
                </a:cxn>
                <a:cxn ang="0">
                  <a:pos x="T12" y="T13"/>
                </a:cxn>
              </a:cxnLst>
              <a:rect l="0" t="0" r="r" b="b"/>
              <a:pathLst>
                <a:path w="583" h="429">
                  <a:moveTo>
                    <a:pt x="0" y="0"/>
                  </a:moveTo>
                  <a:lnTo>
                    <a:pt x="0" y="97"/>
                  </a:lnTo>
                  <a:lnTo>
                    <a:pt x="484" y="97"/>
                  </a:lnTo>
                  <a:lnTo>
                    <a:pt x="484" y="429"/>
                  </a:lnTo>
                  <a:lnTo>
                    <a:pt x="583" y="429"/>
                  </a:lnTo>
                  <a:lnTo>
                    <a:pt x="58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4"/>
            <p:cNvSpPr>
              <a:spLocks noChangeArrowheads="1"/>
            </p:cNvSpPr>
            <p:nvPr/>
          </p:nvSpPr>
          <p:spPr bwMode="auto">
            <a:xfrm>
              <a:off x="-2805113" y="1185863"/>
              <a:ext cx="155575" cy="660400"/>
            </a:xfrm>
            <a:prstGeom prst="rect">
              <a:avLst/>
            </a:prstGeom>
            <a:solidFill>
              <a:srgbClr val="78B9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5"/>
            <p:cNvSpPr>
              <a:spLocks noChangeArrowheads="1"/>
            </p:cNvSpPr>
            <p:nvPr/>
          </p:nvSpPr>
          <p:spPr bwMode="auto">
            <a:xfrm>
              <a:off x="-2805113" y="1185863"/>
              <a:ext cx="155575"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p:cNvSpPr>
              <a:spLocks/>
            </p:cNvSpPr>
            <p:nvPr/>
          </p:nvSpPr>
          <p:spPr bwMode="auto">
            <a:xfrm>
              <a:off x="-3365500" y="133350"/>
              <a:ext cx="644525" cy="1031875"/>
            </a:xfrm>
            <a:custGeom>
              <a:avLst/>
              <a:gdLst>
                <a:gd name="T0" fmla="*/ 321 w 399"/>
                <a:gd name="T1" fmla="*/ 13 h 639"/>
                <a:gd name="T2" fmla="*/ 101 w 399"/>
                <a:gd name="T3" fmla="*/ 13 h 639"/>
                <a:gd name="T4" fmla="*/ 0 w 399"/>
                <a:gd name="T5" fmla="*/ 142 h 639"/>
                <a:gd name="T6" fmla="*/ 0 w 399"/>
                <a:gd name="T7" fmla="*/ 639 h 639"/>
                <a:gd name="T8" fmla="*/ 399 w 399"/>
                <a:gd name="T9" fmla="*/ 639 h 639"/>
                <a:gd name="T10" fmla="*/ 399 w 399"/>
                <a:gd name="T11" fmla="*/ 148 h 639"/>
                <a:gd name="T12" fmla="*/ 321 w 399"/>
                <a:gd name="T13" fmla="*/ 13 h 639"/>
              </a:gdLst>
              <a:ahLst/>
              <a:cxnLst>
                <a:cxn ang="0">
                  <a:pos x="T0" y="T1"/>
                </a:cxn>
                <a:cxn ang="0">
                  <a:pos x="T2" y="T3"/>
                </a:cxn>
                <a:cxn ang="0">
                  <a:pos x="T4" y="T5"/>
                </a:cxn>
                <a:cxn ang="0">
                  <a:pos x="T6" y="T7"/>
                </a:cxn>
                <a:cxn ang="0">
                  <a:pos x="T8" y="T9"/>
                </a:cxn>
                <a:cxn ang="0">
                  <a:pos x="T10" y="T11"/>
                </a:cxn>
                <a:cxn ang="0">
                  <a:pos x="T12" y="T13"/>
                </a:cxn>
              </a:cxnLst>
              <a:rect l="0" t="0" r="r" b="b"/>
              <a:pathLst>
                <a:path w="399" h="639">
                  <a:moveTo>
                    <a:pt x="321" y="13"/>
                  </a:moveTo>
                  <a:cubicBezTo>
                    <a:pt x="101" y="13"/>
                    <a:pt x="101" y="13"/>
                    <a:pt x="101" y="13"/>
                  </a:cubicBezTo>
                  <a:cubicBezTo>
                    <a:pt x="101" y="13"/>
                    <a:pt x="0" y="0"/>
                    <a:pt x="0" y="142"/>
                  </a:cubicBezTo>
                  <a:cubicBezTo>
                    <a:pt x="0" y="639"/>
                    <a:pt x="0" y="639"/>
                    <a:pt x="0" y="639"/>
                  </a:cubicBezTo>
                  <a:cubicBezTo>
                    <a:pt x="399" y="639"/>
                    <a:pt x="399" y="639"/>
                    <a:pt x="399" y="639"/>
                  </a:cubicBezTo>
                  <a:cubicBezTo>
                    <a:pt x="399" y="148"/>
                    <a:pt x="399" y="148"/>
                    <a:pt x="399" y="148"/>
                  </a:cubicBezTo>
                  <a:cubicBezTo>
                    <a:pt x="399" y="34"/>
                    <a:pt x="341" y="16"/>
                    <a:pt x="321" y="13"/>
                  </a:cubicBezTo>
                </a:path>
              </a:pathLst>
            </a:custGeom>
            <a:solidFill>
              <a:srgbClr val="78B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7"/>
            <p:cNvSpPr>
              <a:spLocks noChangeArrowheads="1"/>
            </p:cNvSpPr>
            <p:nvPr/>
          </p:nvSpPr>
          <p:spPr bwMode="auto">
            <a:xfrm>
              <a:off x="-2549525" y="1846263"/>
              <a:ext cx="47625" cy="155575"/>
            </a:xfrm>
            <a:prstGeom prst="rect">
              <a:avLst/>
            </a:prstGeom>
            <a:solidFill>
              <a:srgbClr val="1221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28"/>
            <p:cNvSpPr>
              <a:spLocks noChangeArrowheads="1"/>
            </p:cNvSpPr>
            <p:nvPr/>
          </p:nvSpPr>
          <p:spPr bwMode="auto">
            <a:xfrm>
              <a:off x="-2549525" y="1846263"/>
              <a:ext cx="4762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29"/>
            <p:cNvSpPr>
              <a:spLocks noChangeArrowheads="1"/>
            </p:cNvSpPr>
            <p:nvPr/>
          </p:nvSpPr>
          <p:spPr bwMode="auto">
            <a:xfrm>
              <a:off x="-2549525" y="1249363"/>
              <a:ext cx="47625" cy="596900"/>
            </a:xfrm>
            <a:prstGeom prst="rect">
              <a:avLst/>
            </a:prstGeom>
            <a:solidFill>
              <a:srgbClr val="669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0"/>
            <p:cNvSpPr>
              <a:spLocks noChangeArrowheads="1"/>
            </p:cNvSpPr>
            <p:nvPr/>
          </p:nvSpPr>
          <p:spPr bwMode="auto">
            <a:xfrm>
              <a:off x="-2549525" y="1249363"/>
              <a:ext cx="476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1"/>
            <p:cNvSpPr>
              <a:spLocks/>
            </p:cNvSpPr>
            <p:nvPr/>
          </p:nvSpPr>
          <p:spPr bwMode="auto">
            <a:xfrm>
              <a:off x="-2805113" y="1846263"/>
              <a:ext cx="234950" cy="155575"/>
            </a:xfrm>
            <a:custGeom>
              <a:avLst/>
              <a:gdLst>
                <a:gd name="T0" fmla="*/ 148 w 148"/>
                <a:gd name="T1" fmla="*/ 75 h 98"/>
                <a:gd name="T2" fmla="*/ 100 w 148"/>
                <a:gd name="T3" fmla="*/ 0 h 98"/>
                <a:gd name="T4" fmla="*/ 0 w 148"/>
                <a:gd name="T5" fmla="*/ 0 h 98"/>
                <a:gd name="T6" fmla="*/ 0 w 148"/>
                <a:gd name="T7" fmla="*/ 98 h 98"/>
                <a:gd name="T8" fmla="*/ 148 w 148"/>
                <a:gd name="T9" fmla="*/ 98 h 98"/>
                <a:gd name="T10" fmla="*/ 148 w 148"/>
                <a:gd name="T11" fmla="*/ 75 h 98"/>
              </a:gdLst>
              <a:ahLst/>
              <a:cxnLst>
                <a:cxn ang="0">
                  <a:pos x="T0" y="T1"/>
                </a:cxn>
                <a:cxn ang="0">
                  <a:pos x="T2" y="T3"/>
                </a:cxn>
                <a:cxn ang="0">
                  <a:pos x="T4" y="T5"/>
                </a:cxn>
                <a:cxn ang="0">
                  <a:pos x="T6" y="T7"/>
                </a:cxn>
                <a:cxn ang="0">
                  <a:pos x="T8" y="T9"/>
                </a:cxn>
                <a:cxn ang="0">
                  <a:pos x="T10" y="T11"/>
                </a:cxn>
              </a:cxnLst>
              <a:rect l="0" t="0" r="r" b="b"/>
              <a:pathLst>
                <a:path w="148" h="98">
                  <a:moveTo>
                    <a:pt x="148" y="75"/>
                  </a:moveTo>
                  <a:lnTo>
                    <a:pt x="100" y="0"/>
                  </a:lnTo>
                  <a:lnTo>
                    <a:pt x="0" y="0"/>
                  </a:lnTo>
                  <a:lnTo>
                    <a:pt x="0" y="98"/>
                  </a:lnTo>
                  <a:lnTo>
                    <a:pt x="148" y="98"/>
                  </a:lnTo>
                  <a:lnTo>
                    <a:pt x="148" y="75"/>
                  </a:lnTo>
                  <a:close/>
                </a:path>
              </a:pathLst>
            </a:custGeom>
            <a:solidFill>
              <a:srgbClr val="1527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p:cNvSpPr>
            <p:nvPr/>
          </p:nvSpPr>
          <p:spPr bwMode="auto">
            <a:xfrm>
              <a:off x="-2805113" y="1846263"/>
              <a:ext cx="234950" cy="155575"/>
            </a:xfrm>
            <a:custGeom>
              <a:avLst/>
              <a:gdLst>
                <a:gd name="T0" fmla="*/ 148 w 148"/>
                <a:gd name="T1" fmla="*/ 75 h 98"/>
                <a:gd name="T2" fmla="*/ 100 w 148"/>
                <a:gd name="T3" fmla="*/ 0 h 98"/>
                <a:gd name="T4" fmla="*/ 0 w 148"/>
                <a:gd name="T5" fmla="*/ 0 h 98"/>
                <a:gd name="T6" fmla="*/ 0 w 148"/>
                <a:gd name="T7" fmla="*/ 98 h 98"/>
                <a:gd name="T8" fmla="*/ 148 w 148"/>
                <a:gd name="T9" fmla="*/ 98 h 98"/>
                <a:gd name="T10" fmla="*/ 148 w 148"/>
                <a:gd name="T11" fmla="*/ 75 h 98"/>
              </a:gdLst>
              <a:ahLst/>
              <a:cxnLst>
                <a:cxn ang="0">
                  <a:pos x="T0" y="T1"/>
                </a:cxn>
                <a:cxn ang="0">
                  <a:pos x="T2" y="T3"/>
                </a:cxn>
                <a:cxn ang="0">
                  <a:pos x="T4" y="T5"/>
                </a:cxn>
                <a:cxn ang="0">
                  <a:pos x="T6" y="T7"/>
                </a:cxn>
                <a:cxn ang="0">
                  <a:pos x="T8" y="T9"/>
                </a:cxn>
                <a:cxn ang="0">
                  <a:pos x="T10" y="T11"/>
                </a:cxn>
              </a:cxnLst>
              <a:rect l="0" t="0" r="r" b="b"/>
              <a:pathLst>
                <a:path w="148" h="98">
                  <a:moveTo>
                    <a:pt x="148" y="75"/>
                  </a:moveTo>
                  <a:lnTo>
                    <a:pt x="100" y="0"/>
                  </a:lnTo>
                  <a:lnTo>
                    <a:pt x="0" y="0"/>
                  </a:lnTo>
                  <a:lnTo>
                    <a:pt x="0" y="98"/>
                  </a:lnTo>
                  <a:lnTo>
                    <a:pt x="148" y="98"/>
                  </a:lnTo>
                  <a:lnTo>
                    <a:pt x="148" y="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3"/>
            <p:cNvSpPr>
              <a:spLocks noEditPoints="1"/>
            </p:cNvSpPr>
            <p:nvPr/>
          </p:nvSpPr>
          <p:spPr bwMode="auto">
            <a:xfrm>
              <a:off x="-2805113" y="1501775"/>
              <a:ext cx="0" cy="398463"/>
            </a:xfrm>
            <a:custGeom>
              <a:avLst/>
              <a:gdLst>
                <a:gd name="T0" fmla="*/ 250 h 251"/>
                <a:gd name="T1" fmla="*/ 250 h 251"/>
                <a:gd name="T2" fmla="*/ 251 h 251"/>
                <a:gd name="T3" fmla="*/ 251 h 251"/>
                <a:gd name="T4" fmla="*/ 250 h 251"/>
                <a:gd name="T5" fmla="*/ 0 h 251"/>
                <a:gd name="T6" fmla="*/ 0 h 251"/>
                <a:gd name="T7" fmla="*/ 191 h 251"/>
                <a:gd name="T8" fmla="*/ 191 h 251"/>
                <a:gd name="T9" fmla="*/ 0 h 25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51">
                  <a:moveTo>
                    <a:pt x="0" y="250"/>
                  </a:moveTo>
                  <a:lnTo>
                    <a:pt x="0" y="250"/>
                  </a:lnTo>
                  <a:lnTo>
                    <a:pt x="0" y="251"/>
                  </a:lnTo>
                  <a:lnTo>
                    <a:pt x="0" y="251"/>
                  </a:lnTo>
                  <a:lnTo>
                    <a:pt x="0" y="250"/>
                  </a:lnTo>
                  <a:close/>
                  <a:moveTo>
                    <a:pt x="0" y="0"/>
                  </a:moveTo>
                  <a:lnTo>
                    <a:pt x="0" y="0"/>
                  </a:lnTo>
                  <a:lnTo>
                    <a:pt x="0" y="191"/>
                  </a:lnTo>
                  <a:lnTo>
                    <a:pt x="0" y="191"/>
                  </a:lnTo>
                  <a:lnTo>
                    <a:pt x="0" y="0"/>
                  </a:lnTo>
                  <a:close/>
                </a:path>
              </a:pathLst>
            </a:custGeom>
            <a:solidFill>
              <a:srgbClr val="43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4"/>
            <p:cNvSpPr>
              <a:spLocks noEditPoints="1"/>
            </p:cNvSpPr>
            <p:nvPr/>
          </p:nvSpPr>
          <p:spPr bwMode="auto">
            <a:xfrm>
              <a:off x="-2805113" y="1501775"/>
              <a:ext cx="0" cy="398463"/>
            </a:xfrm>
            <a:custGeom>
              <a:avLst/>
              <a:gdLst>
                <a:gd name="T0" fmla="*/ 250 h 251"/>
                <a:gd name="T1" fmla="*/ 250 h 251"/>
                <a:gd name="T2" fmla="*/ 251 h 251"/>
                <a:gd name="T3" fmla="*/ 251 h 251"/>
                <a:gd name="T4" fmla="*/ 250 h 251"/>
                <a:gd name="T5" fmla="*/ 0 h 251"/>
                <a:gd name="T6" fmla="*/ 0 h 251"/>
                <a:gd name="T7" fmla="*/ 191 h 251"/>
                <a:gd name="T8" fmla="*/ 191 h 251"/>
                <a:gd name="T9" fmla="*/ 0 h 25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51">
                  <a:moveTo>
                    <a:pt x="0" y="250"/>
                  </a:moveTo>
                  <a:lnTo>
                    <a:pt x="0" y="250"/>
                  </a:lnTo>
                  <a:lnTo>
                    <a:pt x="0" y="251"/>
                  </a:lnTo>
                  <a:lnTo>
                    <a:pt x="0" y="251"/>
                  </a:lnTo>
                  <a:lnTo>
                    <a:pt x="0" y="250"/>
                  </a:lnTo>
                  <a:moveTo>
                    <a:pt x="0" y="0"/>
                  </a:moveTo>
                  <a:lnTo>
                    <a:pt x="0" y="0"/>
                  </a:lnTo>
                  <a:lnTo>
                    <a:pt x="0" y="191"/>
                  </a:lnTo>
                  <a:lnTo>
                    <a:pt x="0" y="1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5"/>
            <p:cNvSpPr>
              <a:spLocks noChangeArrowheads="1"/>
            </p:cNvSpPr>
            <p:nvPr/>
          </p:nvSpPr>
          <p:spPr bwMode="auto">
            <a:xfrm>
              <a:off x="-2805113" y="1900238"/>
              <a:ext cx="1588" cy="101600"/>
            </a:xfrm>
            <a:prstGeom prst="rect">
              <a:avLst/>
            </a:prstGeom>
            <a:solidFill>
              <a:srgbClr val="3643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6"/>
            <p:cNvSpPr>
              <a:spLocks noChangeArrowheads="1"/>
            </p:cNvSpPr>
            <p:nvPr/>
          </p:nvSpPr>
          <p:spPr bwMode="auto">
            <a:xfrm>
              <a:off x="-2805113" y="1900238"/>
              <a:ext cx="1588"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7"/>
            <p:cNvSpPr>
              <a:spLocks noEditPoints="1"/>
            </p:cNvSpPr>
            <p:nvPr/>
          </p:nvSpPr>
          <p:spPr bwMode="auto">
            <a:xfrm>
              <a:off x="-3365500" y="1319213"/>
              <a:ext cx="560388" cy="579438"/>
            </a:xfrm>
            <a:custGeom>
              <a:avLst/>
              <a:gdLst>
                <a:gd name="T0" fmla="*/ 353 w 353"/>
                <a:gd name="T1" fmla="*/ 306 h 365"/>
                <a:gd name="T2" fmla="*/ 353 w 353"/>
                <a:gd name="T3" fmla="*/ 306 h 365"/>
                <a:gd name="T4" fmla="*/ 353 w 353"/>
                <a:gd name="T5" fmla="*/ 365 h 365"/>
                <a:gd name="T6" fmla="*/ 353 w 353"/>
                <a:gd name="T7" fmla="*/ 365 h 365"/>
                <a:gd name="T8" fmla="*/ 353 w 353"/>
                <a:gd name="T9" fmla="*/ 332 h 365"/>
                <a:gd name="T10" fmla="*/ 353 w 353"/>
                <a:gd name="T11" fmla="*/ 306 h 365"/>
                <a:gd name="T12" fmla="*/ 91 w 353"/>
                <a:gd name="T13" fmla="*/ 0 h 365"/>
                <a:gd name="T14" fmla="*/ 56 w 353"/>
                <a:gd name="T15" fmla="*/ 0 h 365"/>
                <a:gd name="T16" fmla="*/ 0 w 353"/>
                <a:gd name="T17" fmla="*/ 0 h 365"/>
                <a:gd name="T18" fmla="*/ 0 w 353"/>
                <a:gd name="T19" fmla="*/ 2 h 365"/>
                <a:gd name="T20" fmla="*/ 91 w 353"/>
                <a:gd name="T21" fmla="*/ 2 h 365"/>
                <a:gd name="T22" fmla="*/ 91 w 353"/>
                <a:gd name="T23" fmla="*/ 0 h 365"/>
                <a:gd name="T24" fmla="*/ 353 w 353"/>
                <a:gd name="T25" fmla="*/ 0 h 365"/>
                <a:gd name="T26" fmla="*/ 173 w 353"/>
                <a:gd name="T27" fmla="*/ 0 h 365"/>
                <a:gd name="T28" fmla="*/ 161 w 353"/>
                <a:gd name="T29" fmla="*/ 0 h 365"/>
                <a:gd name="T30" fmla="*/ 161 w 353"/>
                <a:gd name="T31" fmla="*/ 2 h 365"/>
                <a:gd name="T32" fmla="*/ 353 w 353"/>
                <a:gd name="T33" fmla="*/ 2 h 365"/>
                <a:gd name="T34" fmla="*/ 353 w 353"/>
                <a:gd name="T35" fmla="*/ 115 h 365"/>
                <a:gd name="T36" fmla="*/ 353 w 353"/>
                <a:gd name="T37" fmla="*/ 115 h 365"/>
                <a:gd name="T38" fmla="*/ 353 w 353"/>
                <a:gd name="T39"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3" h="365">
                  <a:moveTo>
                    <a:pt x="353" y="306"/>
                  </a:moveTo>
                  <a:lnTo>
                    <a:pt x="353" y="306"/>
                  </a:lnTo>
                  <a:lnTo>
                    <a:pt x="353" y="365"/>
                  </a:lnTo>
                  <a:lnTo>
                    <a:pt x="353" y="365"/>
                  </a:lnTo>
                  <a:lnTo>
                    <a:pt x="353" y="332"/>
                  </a:lnTo>
                  <a:lnTo>
                    <a:pt x="353" y="306"/>
                  </a:lnTo>
                  <a:close/>
                  <a:moveTo>
                    <a:pt x="91" y="0"/>
                  </a:moveTo>
                  <a:lnTo>
                    <a:pt x="56" y="0"/>
                  </a:lnTo>
                  <a:lnTo>
                    <a:pt x="0" y="0"/>
                  </a:lnTo>
                  <a:lnTo>
                    <a:pt x="0" y="2"/>
                  </a:lnTo>
                  <a:lnTo>
                    <a:pt x="91" y="2"/>
                  </a:lnTo>
                  <a:lnTo>
                    <a:pt x="91" y="0"/>
                  </a:lnTo>
                  <a:close/>
                  <a:moveTo>
                    <a:pt x="353" y="0"/>
                  </a:moveTo>
                  <a:lnTo>
                    <a:pt x="173" y="0"/>
                  </a:lnTo>
                  <a:lnTo>
                    <a:pt x="161" y="0"/>
                  </a:lnTo>
                  <a:lnTo>
                    <a:pt x="161" y="2"/>
                  </a:lnTo>
                  <a:lnTo>
                    <a:pt x="353" y="2"/>
                  </a:lnTo>
                  <a:lnTo>
                    <a:pt x="353" y="115"/>
                  </a:lnTo>
                  <a:lnTo>
                    <a:pt x="353" y="115"/>
                  </a:lnTo>
                  <a:lnTo>
                    <a:pt x="353" y="0"/>
                  </a:lnTo>
                  <a:close/>
                </a:path>
              </a:pathLst>
            </a:custGeom>
            <a:solidFill>
              <a:srgbClr val="0014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8"/>
            <p:cNvSpPr>
              <a:spLocks noEditPoints="1"/>
            </p:cNvSpPr>
            <p:nvPr/>
          </p:nvSpPr>
          <p:spPr bwMode="auto">
            <a:xfrm>
              <a:off x="-3365500" y="1319213"/>
              <a:ext cx="560388" cy="579438"/>
            </a:xfrm>
            <a:custGeom>
              <a:avLst/>
              <a:gdLst>
                <a:gd name="T0" fmla="*/ 353 w 353"/>
                <a:gd name="T1" fmla="*/ 306 h 365"/>
                <a:gd name="T2" fmla="*/ 353 w 353"/>
                <a:gd name="T3" fmla="*/ 306 h 365"/>
                <a:gd name="T4" fmla="*/ 353 w 353"/>
                <a:gd name="T5" fmla="*/ 365 h 365"/>
                <a:gd name="T6" fmla="*/ 353 w 353"/>
                <a:gd name="T7" fmla="*/ 365 h 365"/>
                <a:gd name="T8" fmla="*/ 353 w 353"/>
                <a:gd name="T9" fmla="*/ 332 h 365"/>
                <a:gd name="T10" fmla="*/ 353 w 353"/>
                <a:gd name="T11" fmla="*/ 306 h 365"/>
                <a:gd name="T12" fmla="*/ 91 w 353"/>
                <a:gd name="T13" fmla="*/ 0 h 365"/>
                <a:gd name="T14" fmla="*/ 56 w 353"/>
                <a:gd name="T15" fmla="*/ 0 h 365"/>
                <a:gd name="T16" fmla="*/ 0 w 353"/>
                <a:gd name="T17" fmla="*/ 0 h 365"/>
                <a:gd name="T18" fmla="*/ 0 w 353"/>
                <a:gd name="T19" fmla="*/ 2 h 365"/>
                <a:gd name="T20" fmla="*/ 91 w 353"/>
                <a:gd name="T21" fmla="*/ 2 h 365"/>
                <a:gd name="T22" fmla="*/ 91 w 353"/>
                <a:gd name="T23" fmla="*/ 0 h 365"/>
                <a:gd name="T24" fmla="*/ 353 w 353"/>
                <a:gd name="T25" fmla="*/ 0 h 365"/>
                <a:gd name="T26" fmla="*/ 173 w 353"/>
                <a:gd name="T27" fmla="*/ 0 h 365"/>
                <a:gd name="T28" fmla="*/ 161 w 353"/>
                <a:gd name="T29" fmla="*/ 0 h 365"/>
                <a:gd name="T30" fmla="*/ 161 w 353"/>
                <a:gd name="T31" fmla="*/ 2 h 365"/>
                <a:gd name="T32" fmla="*/ 353 w 353"/>
                <a:gd name="T33" fmla="*/ 2 h 365"/>
                <a:gd name="T34" fmla="*/ 353 w 353"/>
                <a:gd name="T35" fmla="*/ 115 h 365"/>
                <a:gd name="T36" fmla="*/ 353 w 353"/>
                <a:gd name="T37" fmla="*/ 115 h 365"/>
                <a:gd name="T38" fmla="*/ 353 w 353"/>
                <a:gd name="T39"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3" h="365">
                  <a:moveTo>
                    <a:pt x="353" y="306"/>
                  </a:moveTo>
                  <a:lnTo>
                    <a:pt x="353" y="306"/>
                  </a:lnTo>
                  <a:lnTo>
                    <a:pt x="353" y="365"/>
                  </a:lnTo>
                  <a:lnTo>
                    <a:pt x="353" y="365"/>
                  </a:lnTo>
                  <a:lnTo>
                    <a:pt x="353" y="332"/>
                  </a:lnTo>
                  <a:lnTo>
                    <a:pt x="353" y="306"/>
                  </a:lnTo>
                  <a:moveTo>
                    <a:pt x="91" y="0"/>
                  </a:moveTo>
                  <a:lnTo>
                    <a:pt x="56" y="0"/>
                  </a:lnTo>
                  <a:lnTo>
                    <a:pt x="0" y="0"/>
                  </a:lnTo>
                  <a:lnTo>
                    <a:pt x="0" y="2"/>
                  </a:lnTo>
                  <a:lnTo>
                    <a:pt x="91" y="2"/>
                  </a:lnTo>
                  <a:lnTo>
                    <a:pt x="91" y="0"/>
                  </a:lnTo>
                  <a:moveTo>
                    <a:pt x="353" y="0"/>
                  </a:moveTo>
                  <a:lnTo>
                    <a:pt x="173" y="0"/>
                  </a:lnTo>
                  <a:lnTo>
                    <a:pt x="161" y="0"/>
                  </a:lnTo>
                  <a:lnTo>
                    <a:pt x="161" y="2"/>
                  </a:lnTo>
                  <a:lnTo>
                    <a:pt x="353" y="2"/>
                  </a:lnTo>
                  <a:lnTo>
                    <a:pt x="353" y="115"/>
                  </a:lnTo>
                  <a:lnTo>
                    <a:pt x="353" y="115"/>
                  </a:lnTo>
                  <a:lnTo>
                    <a:pt x="3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9"/>
            <p:cNvSpPr>
              <a:spLocks noEditPoints="1"/>
            </p:cNvSpPr>
            <p:nvPr/>
          </p:nvSpPr>
          <p:spPr bwMode="auto">
            <a:xfrm>
              <a:off x="-3365500" y="1249363"/>
              <a:ext cx="560388" cy="69850"/>
            </a:xfrm>
            <a:custGeom>
              <a:avLst/>
              <a:gdLst>
                <a:gd name="T0" fmla="*/ 91 w 353"/>
                <a:gd name="T1" fmla="*/ 0 h 44"/>
                <a:gd name="T2" fmla="*/ 0 w 353"/>
                <a:gd name="T3" fmla="*/ 0 h 44"/>
                <a:gd name="T4" fmla="*/ 0 w 353"/>
                <a:gd name="T5" fmla="*/ 44 h 44"/>
                <a:gd name="T6" fmla="*/ 56 w 353"/>
                <a:gd name="T7" fmla="*/ 44 h 44"/>
                <a:gd name="T8" fmla="*/ 91 w 353"/>
                <a:gd name="T9" fmla="*/ 44 h 44"/>
                <a:gd name="T10" fmla="*/ 91 w 353"/>
                <a:gd name="T11" fmla="*/ 0 h 44"/>
                <a:gd name="T12" fmla="*/ 353 w 353"/>
                <a:gd name="T13" fmla="*/ 0 h 44"/>
                <a:gd name="T14" fmla="*/ 161 w 353"/>
                <a:gd name="T15" fmla="*/ 0 h 44"/>
                <a:gd name="T16" fmla="*/ 161 w 353"/>
                <a:gd name="T17" fmla="*/ 44 h 44"/>
                <a:gd name="T18" fmla="*/ 173 w 353"/>
                <a:gd name="T19" fmla="*/ 44 h 44"/>
                <a:gd name="T20" fmla="*/ 353 w 353"/>
                <a:gd name="T21" fmla="*/ 44 h 44"/>
                <a:gd name="T22" fmla="*/ 353 w 353"/>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44">
                  <a:moveTo>
                    <a:pt x="91" y="0"/>
                  </a:moveTo>
                  <a:lnTo>
                    <a:pt x="0" y="0"/>
                  </a:lnTo>
                  <a:lnTo>
                    <a:pt x="0" y="44"/>
                  </a:lnTo>
                  <a:lnTo>
                    <a:pt x="56" y="44"/>
                  </a:lnTo>
                  <a:lnTo>
                    <a:pt x="91" y="44"/>
                  </a:lnTo>
                  <a:lnTo>
                    <a:pt x="91" y="0"/>
                  </a:lnTo>
                  <a:close/>
                  <a:moveTo>
                    <a:pt x="353" y="0"/>
                  </a:moveTo>
                  <a:lnTo>
                    <a:pt x="161" y="0"/>
                  </a:lnTo>
                  <a:lnTo>
                    <a:pt x="161" y="44"/>
                  </a:lnTo>
                  <a:lnTo>
                    <a:pt x="173" y="44"/>
                  </a:lnTo>
                  <a:lnTo>
                    <a:pt x="353" y="44"/>
                  </a:lnTo>
                  <a:lnTo>
                    <a:pt x="353" y="0"/>
                  </a:lnTo>
                  <a:close/>
                </a:path>
              </a:pathLst>
            </a:custGeom>
            <a:solidFill>
              <a:srgbClr val="66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0"/>
            <p:cNvSpPr>
              <a:spLocks noEditPoints="1"/>
            </p:cNvSpPr>
            <p:nvPr/>
          </p:nvSpPr>
          <p:spPr bwMode="auto">
            <a:xfrm>
              <a:off x="-3365500" y="1249363"/>
              <a:ext cx="560388" cy="69850"/>
            </a:xfrm>
            <a:custGeom>
              <a:avLst/>
              <a:gdLst>
                <a:gd name="T0" fmla="*/ 91 w 353"/>
                <a:gd name="T1" fmla="*/ 0 h 44"/>
                <a:gd name="T2" fmla="*/ 0 w 353"/>
                <a:gd name="T3" fmla="*/ 0 h 44"/>
                <a:gd name="T4" fmla="*/ 0 w 353"/>
                <a:gd name="T5" fmla="*/ 44 h 44"/>
                <a:gd name="T6" fmla="*/ 56 w 353"/>
                <a:gd name="T7" fmla="*/ 44 h 44"/>
                <a:gd name="T8" fmla="*/ 91 w 353"/>
                <a:gd name="T9" fmla="*/ 44 h 44"/>
                <a:gd name="T10" fmla="*/ 91 w 353"/>
                <a:gd name="T11" fmla="*/ 0 h 44"/>
                <a:gd name="T12" fmla="*/ 353 w 353"/>
                <a:gd name="T13" fmla="*/ 0 h 44"/>
                <a:gd name="T14" fmla="*/ 161 w 353"/>
                <a:gd name="T15" fmla="*/ 0 h 44"/>
                <a:gd name="T16" fmla="*/ 161 w 353"/>
                <a:gd name="T17" fmla="*/ 44 h 44"/>
                <a:gd name="T18" fmla="*/ 173 w 353"/>
                <a:gd name="T19" fmla="*/ 44 h 44"/>
                <a:gd name="T20" fmla="*/ 353 w 353"/>
                <a:gd name="T21" fmla="*/ 44 h 44"/>
                <a:gd name="T22" fmla="*/ 353 w 353"/>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44">
                  <a:moveTo>
                    <a:pt x="91" y="0"/>
                  </a:moveTo>
                  <a:lnTo>
                    <a:pt x="0" y="0"/>
                  </a:lnTo>
                  <a:lnTo>
                    <a:pt x="0" y="44"/>
                  </a:lnTo>
                  <a:lnTo>
                    <a:pt x="56" y="44"/>
                  </a:lnTo>
                  <a:lnTo>
                    <a:pt x="91" y="44"/>
                  </a:lnTo>
                  <a:lnTo>
                    <a:pt x="91" y="0"/>
                  </a:lnTo>
                  <a:moveTo>
                    <a:pt x="353" y="0"/>
                  </a:moveTo>
                  <a:lnTo>
                    <a:pt x="161" y="0"/>
                  </a:lnTo>
                  <a:lnTo>
                    <a:pt x="161" y="44"/>
                  </a:lnTo>
                  <a:lnTo>
                    <a:pt x="173" y="44"/>
                  </a:lnTo>
                  <a:lnTo>
                    <a:pt x="353" y="44"/>
                  </a:lnTo>
                  <a:lnTo>
                    <a:pt x="3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1"/>
            <p:cNvSpPr>
              <a:spLocks/>
            </p:cNvSpPr>
            <p:nvPr/>
          </p:nvSpPr>
          <p:spPr bwMode="auto">
            <a:xfrm>
              <a:off x="-2805113" y="1249363"/>
              <a:ext cx="74613" cy="596900"/>
            </a:xfrm>
            <a:custGeom>
              <a:avLst/>
              <a:gdLst>
                <a:gd name="T0" fmla="*/ 47 w 47"/>
                <a:gd name="T1" fmla="*/ 0 h 376"/>
                <a:gd name="T2" fmla="*/ 0 w 47"/>
                <a:gd name="T3" fmla="*/ 0 h 376"/>
                <a:gd name="T4" fmla="*/ 0 w 47"/>
                <a:gd name="T5" fmla="*/ 44 h 376"/>
                <a:gd name="T6" fmla="*/ 0 w 47"/>
                <a:gd name="T7" fmla="*/ 159 h 376"/>
                <a:gd name="T8" fmla="*/ 0 w 47"/>
                <a:gd name="T9" fmla="*/ 350 h 376"/>
                <a:gd name="T10" fmla="*/ 0 w 47"/>
                <a:gd name="T11" fmla="*/ 376 h 376"/>
                <a:gd name="T12" fmla="*/ 47 w 47"/>
                <a:gd name="T13" fmla="*/ 376 h 376"/>
                <a:gd name="T14" fmla="*/ 47 w 47"/>
                <a:gd name="T15" fmla="*/ 0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6">
                  <a:moveTo>
                    <a:pt x="47" y="0"/>
                  </a:moveTo>
                  <a:lnTo>
                    <a:pt x="0" y="0"/>
                  </a:lnTo>
                  <a:lnTo>
                    <a:pt x="0" y="44"/>
                  </a:lnTo>
                  <a:lnTo>
                    <a:pt x="0" y="159"/>
                  </a:lnTo>
                  <a:lnTo>
                    <a:pt x="0" y="350"/>
                  </a:lnTo>
                  <a:lnTo>
                    <a:pt x="0" y="376"/>
                  </a:lnTo>
                  <a:lnTo>
                    <a:pt x="47" y="376"/>
                  </a:lnTo>
                  <a:lnTo>
                    <a:pt x="47" y="0"/>
                  </a:lnTo>
                  <a:close/>
                </a:path>
              </a:pathLst>
            </a:custGeom>
            <a:solidFill>
              <a:srgbClr val="66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2"/>
            <p:cNvSpPr>
              <a:spLocks/>
            </p:cNvSpPr>
            <p:nvPr/>
          </p:nvSpPr>
          <p:spPr bwMode="auto">
            <a:xfrm>
              <a:off x="-2805113" y="1249363"/>
              <a:ext cx="74613" cy="596900"/>
            </a:xfrm>
            <a:custGeom>
              <a:avLst/>
              <a:gdLst>
                <a:gd name="T0" fmla="*/ 47 w 47"/>
                <a:gd name="T1" fmla="*/ 0 h 376"/>
                <a:gd name="T2" fmla="*/ 0 w 47"/>
                <a:gd name="T3" fmla="*/ 0 h 376"/>
                <a:gd name="T4" fmla="*/ 0 w 47"/>
                <a:gd name="T5" fmla="*/ 44 h 376"/>
                <a:gd name="T6" fmla="*/ 0 w 47"/>
                <a:gd name="T7" fmla="*/ 159 h 376"/>
                <a:gd name="T8" fmla="*/ 0 w 47"/>
                <a:gd name="T9" fmla="*/ 350 h 376"/>
                <a:gd name="T10" fmla="*/ 0 w 47"/>
                <a:gd name="T11" fmla="*/ 376 h 376"/>
                <a:gd name="T12" fmla="*/ 47 w 47"/>
                <a:gd name="T13" fmla="*/ 376 h 376"/>
                <a:gd name="T14" fmla="*/ 47 w 47"/>
                <a:gd name="T15" fmla="*/ 0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6">
                  <a:moveTo>
                    <a:pt x="47" y="0"/>
                  </a:moveTo>
                  <a:lnTo>
                    <a:pt x="0" y="0"/>
                  </a:lnTo>
                  <a:lnTo>
                    <a:pt x="0" y="44"/>
                  </a:lnTo>
                  <a:lnTo>
                    <a:pt x="0" y="159"/>
                  </a:lnTo>
                  <a:lnTo>
                    <a:pt x="0" y="350"/>
                  </a:lnTo>
                  <a:lnTo>
                    <a:pt x="0" y="376"/>
                  </a:lnTo>
                  <a:lnTo>
                    <a:pt x="47" y="376"/>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3"/>
            <p:cNvSpPr>
              <a:spLocks/>
            </p:cNvSpPr>
            <p:nvPr/>
          </p:nvSpPr>
          <p:spPr bwMode="auto">
            <a:xfrm>
              <a:off x="-2805113" y="1846263"/>
              <a:ext cx="74613" cy="155575"/>
            </a:xfrm>
            <a:custGeom>
              <a:avLst/>
              <a:gdLst>
                <a:gd name="T0" fmla="*/ 47 w 47"/>
                <a:gd name="T1" fmla="*/ 0 h 98"/>
                <a:gd name="T2" fmla="*/ 0 w 47"/>
                <a:gd name="T3" fmla="*/ 0 h 98"/>
                <a:gd name="T4" fmla="*/ 0 w 47"/>
                <a:gd name="T5" fmla="*/ 33 h 98"/>
                <a:gd name="T6" fmla="*/ 0 w 47"/>
                <a:gd name="T7" fmla="*/ 34 h 98"/>
                <a:gd name="T8" fmla="*/ 0 w 47"/>
                <a:gd name="T9" fmla="*/ 98 h 98"/>
                <a:gd name="T10" fmla="*/ 47 w 47"/>
                <a:gd name="T11" fmla="*/ 98 h 98"/>
                <a:gd name="T12" fmla="*/ 47 w 47"/>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47" h="98">
                  <a:moveTo>
                    <a:pt x="47" y="0"/>
                  </a:moveTo>
                  <a:lnTo>
                    <a:pt x="0" y="0"/>
                  </a:lnTo>
                  <a:lnTo>
                    <a:pt x="0" y="33"/>
                  </a:lnTo>
                  <a:lnTo>
                    <a:pt x="0" y="34"/>
                  </a:lnTo>
                  <a:lnTo>
                    <a:pt x="0" y="98"/>
                  </a:lnTo>
                  <a:lnTo>
                    <a:pt x="47" y="98"/>
                  </a:lnTo>
                  <a:lnTo>
                    <a:pt x="47" y="0"/>
                  </a:lnTo>
                  <a:close/>
                </a:path>
              </a:pathLst>
            </a:custGeom>
            <a:solidFill>
              <a:srgbClr val="122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4"/>
            <p:cNvSpPr>
              <a:spLocks/>
            </p:cNvSpPr>
            <p:nvPr/>
          </p:nvSpPr>
          <p:spPr bwMode="auto">
            <a:xfrm>
              <a:off x="-2805113" y="1846263"/>
              <a:ext cx="74613" cy="155575"/>
            </a:xfrm>
            <a:custGeom>
              <a:avLst/>
              <a:gdLst>
                <a:gd name="T0" fmla="*/ 47 w 47"/>
                <a:gd name="T1" fmla="*/ 0 h 98"/>
                <a:gd name="T2" fmla="*/ 0 w 47"/>
                <a:gd name="T3" fmla="*/ 0 h 98"/>
                <a:gd name="T4" fmla="*/ 0 w 47"/>
                <a:gd name="T5" fmla="*/ 33 h 98"/>
                <a:gd name="T6" fmla="*/ 0 w 47"/>
                <a:gd name="T7" fmla="*/ 34 h 98"/>
                <a:gd name="T8" fmla="*/ 0 w 47"/>
                <a:gd name="T9" fmla="*/ 98 h 98"/>
                <a:gd name="T10" fmla="*/ 47 w 47"/>
                <a:gd name="T11" fmla="*/ 98 h 98"/>
                <a:gd name="T12" fmla="*/ 47 w 47"/>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47" h="98">
                  <a:moveTo>
                    <a:pt x="47" y="0"/>
                  </a:moveTo>
                  <a:lnTo>
                    <a:pt x="0" y="0"/>
                  </a:lnTo>
                  <a:lnTo>
                    <a:pt x="0" y="33"/>
                  </a:lnTo>
                  <a:lnTo>
                    <a:pt x="0" y="34"/>
                  </a:lnTo>
                  <a:lnTo>
                    <a:pt x="0" y="98"/>
                  </a:lnTo>
                  <a:lnTo>
                    <a:pt x="47" y="98"/>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5"/>
            <p:cNvSpPr>
              <a:spLocks noChangeArrowheads="1"/>
            </p:cNvSpPr>
            <p:nvPr/>
          </p:nvSpPr>
          <p:spPr bwMode="auto">
            <a:xfrm>
              <a:off x="-2660650" y="768350"/>
              <a:ext cx="111125" cy="12334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6"/>
            <p:cNvSpPr>
              <a:spLocks noChangeArrowheads="1"/>
            </p:cNvSpPr>
            <p:nvPr/>
          </p:nvSpPr>
          <p:spPr bwMode="auto">
            <a:xfrm>
              <a:off x="-2660650" y="768350"/>
              <a:ext cx="11112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7"/>
            <p:cNvSpPr>
              <a:spLocks/>
            </p:cNvSpPr>
            <p:nvPr/>
          </p:nvSpPr>
          <p:spPr bwMode="auto">
            <a:xfrm>
              <a:off x="-1674813" y="768350"/>
              <a:ext cx="112713" cy="1233488"/>
            </a:xfrm>
            <a:custGeom>
              <a:avLst/>
              <a:gdLst>
                <a:gd name="T0" fmla="*/ 71 w 71"/>
                <a:gd name="T1" fmla="*/ 777 h 777"/>
                <a:gd name="T2" fmla="*/ 1 w 71"/>
                <a:gd name="T3" fmla="*/ 777 h 777"/>
                <a:gd name="T4" fmla="*/ 0 w 71"/>
                <a:gd name="T5" fmla="*/ 0 h 777"/>
                <a:gd name="T6" fmla="*/ 70 w 71"/>
                <a:gd name="T7" fmla="*/ 0 h 777"/>
                <a:gd name="T8" fmla="*/ 71 w 71"/>
                <a:gd name="T9" fmla="*/ 777 h 777"/>
              </a:gdLst>
              <a:ahLst/>
              <a:cxnLst>
                <a:cxn ang="0">
                  <a:pos x="T0" y="T1"/>
                </a:cxn>
                <a:cxn ang="0">
                  <a:pos x="T2" y="T3"/>
                </a:cxn>
                <a:cxn ang="0">
                  <a:pos x="T4" y="T5"/>
                </a:cxn>
                <a:cxn ang="0">
                  <a:pos x="T6" y="T7"/>
                </a:cxn>
                <a:cxn ang="0">
                  <a:pos x="T8" y="T9"/>
                </a:cxn>
              </a:cxnLst>
              <a:rect l="0" t="0" r="r" b="b"/>
              <a:pathLst>
                <a:path w="71" h="777">
                  <a:moveTo>
                    <a:pt x="71" y="777"/>
                  </a:moveTo>
                  <a:lnTo>
                    <a:pt x="1" y="777"/>
                  </a:lnTo>
                  <a:lnTo>
                    <a:pt x="0" y="0"/>
                  </a:lnTo>
                  <a:lnTo>
                    <a:pt x="70" y="0"/>
                  </a:lnTo>
                  <a:lnTo>
                    <a:pt x="71" y="777"/>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8"/>
            <p:cNvSpPr>
              <a:spLocks/>
            </p:cNvSpPr>
            <p:nvPr/>
          </p:nvSpPr>
          <p:spPr bwMode="auto">
            <a:xfrm>
              <a:off x="-1674813" y="768350"/>
              <a:ext cx="112713" cy="1233488"/>
            </a:xfrm>
            <a:custGeom>
              <a:avLst/>
              <a:gdLst>
                <a:gd name="T0" fmla="*/ 71 w 71"/>
                <a:gd name="T1" fmla="*/ 777 h 777"/>
                <a:gd name="T2" fmla="*/ 1 w 71"/>
                <a:gd name="T3" fmla="*/ 777 h 777"/>
                <a:gd name="T4" fmla="*/ 0 w 71"/>
                <a:gd name="T5" fmla="*/ 0 h 777"/>
                <a:gd name="T6" fmla="*/ 70 w 71"/>
                <a:gd name="T7" fmla="*/ 0 h 777"/>
                <a:gd name="T8" fmla="*/ 71 w 71"/>
                <a:gd name="T9" fmla="*/ 777 h 777"/>
              </a:gdLst>
              <a:ahLst/>
              <a:cxnLst>
                <a:cxn ang="0">
                  <a:pos x="T0" y="T1"/>
                </a:cxn>
                <a:cxn ang="0">
                  <a:pos x="T2" y="T3"/>
                </a:cxn>
                <a:cxn ang="0">
                  <a:pos x="T4" y="T5"/>
                </a:cxn>
                <a:cxn ang="0">
                  <a:pos x="T6" y="T7"/>
                </a:cxn>
                <a:cxn ang="0">
                  <a:pos x="T8" y="T9"/>
                </a:cxn>
              </a:cxnLst>
              <a:rect l="0" t="0" r="r" b="b"/>
              <a:pathLst>
                <a:path w="71" h="777">
                  <a:moveTo>
                    <a:pt x="71" y="777"/>
                  </a:moveTo>
                  <a:lnTo>
                    <a:pt x="1" y="777"/>
                  </a:lnTo>
                  <a:lnTo>
                    <a:pt x="0" y="0"/>
                  </a:lnTo>
                  <a:lnTo>
                    <a:pt x="70" y="0"/>
                  </a:lnTo>
                  <a:lnTo>
                    <a:pt x="71" y="7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9"/>
            <p:cNvSpPr>
              <a:spLocks/>
            </p:cNvSpPr>
            <p:nvPr/>
          </p:nvSpPr>
          <p:spPr bwMode="auto">
            <a:xfrm>
              <a:off x="-2605088" y="801688"/>
              <a:ext cx="55563" cy="1200150"/>
            </a:xfrm>
            <a:custGeom>
              <a:avLst/>
              <a:gdLst>
                <a:gd name="T0" fmla="*/ 35 w 35"/>
                <a:gd name="T1" fmla="*/ 0 h 756"/>
                <a:gd name="T2" fmla="*/ 0 w 35"/>
                <a:gd name="T3" fmla="*/ 0 h 756"/>
                <a:gd name="T4" fmla="*/ 0 w 35"/>
                <a:gd name="T5" fmla="*/ 756 h 756"/>
                <a:gd name="T6" fmla="*/ 35 w 35"/>
                <a:gd name="T7" fmla="*/ 756 h 756"/>
                <a:gd name="T8" fmla="*/ 35 w 35"/>
                <a:gd name="T9" fmla="*/ 658 h 756"/>
                <a:gd name="T10" fmla="*/ 35 w 35"/>
                <a:gd name="T11" fmla="*/ 282 h 756"/>
                <a:gd name="T12" fmla="*/ 35 w 35"/>
                <a:gd name="T13" fmla="*/ 229 h 756"/>
                <a:gd name="T14" fmla="*/ 35 w 35"/>
                <a:gd name="T15" fmla="*/ 0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56">
                  <a:moveTo>
                    <a:pt x="35" y="0"/>
                  </a:moveTo>
                  <a:lnTo>
                    <a:pt x="0" y="0"/>
                  </a:lnTo>
                  <a:lnTo>
                    <a:pt x="0" y="756"/>
                  </a:lnTo>
                  <a:lnTo>
                    <a:pt x="35" y="756"/>
                  </a:lnTo>
                  <a:lnTo>
                    <a:pt x="35" y="658"/>
                  </a:lnTo>
                  <a:lnTo>
                    <a:pt x="35" y="282"/>
                  </a:lnTo>
                  <a:lnTo>
                    <a:pt x="35" y="229"/>
                  </a:lnTo>
                  <a:lnTo>
                    <a:pt x="35" y="0"/>
                  </a:lnTo>
                  <a:close/>
                </a:path>
              </a:pathLst>
            </a:custGeom>
            <a:solidFill>
              <a:srgbClr val="000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0"/>
            <p:cNvSpPr>
              <a:spLocks/>
            </p:cNvSpPr>
            <p:nvPr/>
          </p:nvSpPr>
          <p:spPr bwMode="auto">
            <a:xfrm>
              <a:off x="-2605088" y="801688"/>
              <a:ext cx="55563" cy="1200150"/>
            </a:xfrm>
            <a:custGeom>
              <a:avLst/>
              <a:gdLst>
                <a:gd name="T0" fmla="*/ 35 w 35"/>
                <a:gd name="T1" fmla="*/ 0 h 756"/>
                <a:gd name="T2" fmla="*/ 0 w 35"/>
                <a:gd name="T3" fmla="*/ 0 h 756"/>
                <a:gd name="T4" fmla="*/ 0 w 35"/>
                <a:gd name="T5" fmla="*/ 756 h 756"/>
                <a:gd name="T6" fmla="*/ 35 w 35"/>
                <a:gd name="T7" fmla="*/ 756 h 756"/>
                <a:gd name="T8" fmla="*/ 35 w 35"/>
                <a:gd name="T9" fmla="*/ 658 h 756"/>
                <a:gd name="T10" fmla="*/ 35 w 35"/>
                <a:gd name="T11" fmla="*/ 282 h 756"/>
                <a:gd name="T12" fmla="*/ 35 w 35"/>
                <a:gd name="T13" fmla="*/ 229 h 756"/>
                <a:gd name="T14" fmla="*/ 35 w 35"/>
                <a:gd name="T15" fmla="*/ 0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56">
                  <a:moveTo>
                    <a:pt x="35" y="0"/>
                  </a:moveTo>
                  <a:lnTo>
                    <a:pt x="0" y="0"/>
                  </a:lnTo>
                  <a:lnTo>
                    <a:pt x="0" y="756"/>
                  </a:lnTo>
                  <a:lnTo>
                    <a:pt x="35" y="756"/>
                  </a:lnTo>
                  <a:lnTo>
                    <a:pt x="35" y="658"/>
                  </a:lnTo>
                  <a:lnTo>
                    <a:pt x="35" y="282"/>
                  </a:lnTo>
                  <a:lnTo>
                    <a:pt x="35" y="229"/>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1"/>
            <p:cNvSpPr>
              <a:spLocks noEditPoints="1"/>
            </p:cNvSpPr>
            <p:nvPr/>
          </p:nvSpPr>
          <p:spPr bwMode="auto">
            <a:xfrm>
              <a:off x="-1562100" y="801688"/>
              <a:ext cx="0" cy="1066800"/>
            </a:xfrm>
            <a:custGeom>
              <a:avLst/>
              <a:gdLst>
                <a:gd name="T0" fmla="*/ 390 h 661"/>
                <a:gd name="T1" fmla="*/ 391 h 661"/>
                <a:gd name="T2" fmla="*/ 661 h 661"/>
                <a:gd name="T3" fmla="*/ 661 h 661"/>
                <a:gd name="T4" fmla="*/ 390 h 661"/>
                <a:gd name="T5" fmla="*/ 0 h 661"/>
                <a:gd name="T6" fmla="*/ 0 h 661"/>
                <a:gd name="T7" fmla="*/ 373 h 661"/>
                <a:gd name="T8" fmla="*/ 373 h 661"/>
                <a:gd name="T9" fmla="*/ 0 h 66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661">
                  <a:moveTo>
                    <a:pt x="0" y="390"/>
                  </a:moveTo>
                  <a:cubicBezTo>
                    <a:pt x="0" y="390"/>
                    <a:pt x="0" y="391"/>
                    <a:pt x="0" y="391"/>
                  </a:cubicBezTo>
                  <a:cubicBezTo>
                    <a:pt x="0" y="661"/>
                    <a:pt x="0" y="661"/>
                    <a:pt x="0" y="661"/>
                  </a:cubicBezTo>
                  <a:cubicBezTo>
                    <a:pt x="0" y="661"/>
                    <a:pt x="0" y="661"/>
                    <a:pt x="0" y="661"/>
                  </a:cubicBezTo>
                  <a:cubicBezTo>
                    <a:pt x="0" y="390"/>
                    <a:pt x="0" y="390"/>
                    <a:pt x="0" y="390"/>
                  </a:cubicBezTo>
                  <a:moveTo>
                    <a:pt x="0" y="0"/>
                  </a:moveTo>
                  <a:cubicBezTo>
                    <a:pt x="0" y="0"/>
                    <a:pt x="0" y="0"/>
                    <a:pt x="0" y="0"/>
                  </a:cubicBezTo>
                  <a:cubicBezTo>
                    <a:pt x="0" y="373"/>
                    <a:pt x="0" y="373"/>
                    <a:pt x="0" y="373"/>
                  </a:cubicBezTo>
                  <a:cubicBezTo>
                    <a:pt x="0" y="373"/>
                    <a:pt x="0" y="373"/>
                    <a:pt x="0" y="373"/>
                  </a:cubicBezTo>
                  <a:cubicBezTo>
                    <a:pt x="0" y="0"/>
                    <a:pt x="0" y="0"/>
                    <a:pt x="0" y="0"/>
                  </a:cubicBezTo>
                </a:path>
              </a:pathLst>
            </a:custGeom>
            <a:solidFill>
              <a:srgbClr val="273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2"/>
            <p:cNvSpPr>
              <a:spLocks/>
            </p:cNvSpPr>
            <p:nvPr/>
          </p:nvSpPr>
          <p:spPr bwMode="auto">
            <a:xfrm>
              <a:off x="-1562100" y="1958975"/>
              <a:ext cx="0" cy="42863"/>
            </a:xfrm>
            <a:custGeom>
              <a:avLst/>
              <a:gdLst>
                <a:gd name="T0" fmla="*/ 0 h 27"/>
                <a:gd name="T1" fmla="*/ 0 h 27"/>
                <a:gd name="T2" fmla="*/ 27 h 27"/>
                <a:gd name="T3" fmla="*/ 0 h 27"/>
              </a:gdLst>
              <a:ahLst/>
              <a:cxnLst>
                <a:cxn ang="0">
                  <a:pos x="0" y="T0"/>
                </a:cxn>
                <a:cxn ang="0">
                  <a:pos x="0" y="T1"/>
                </a:cxn>
                <a:cxn ang="0">
                  <a:pos x="0" y="T2"/>
                </a:cxn>
                <a:cxn ang="0">
                  <a:pos x="0" y="T3"/>
                </a:cxn>
              </a:cxnLst>
              <a:rect l="0" t="0" r="r" b="b"/>
              <a:pathLst>
                <a:path h="27">
                  <a:moveTo>
                    <a:pt x="0" y="0"/>
                  </a:moveTo>
                  <a:lnTo>
                    <a:pt x="0" y="0"/>
                  </a:lnTo>
                  <a:lnTo>
                    <a:pt x="0" y="27"/>
                  </a:lnTo>
                  <a:lnTo>
                    <a:pt x="0" y="0"/>
                  </a:lnTo>
                  <a:close/>
                </a:path>
              </a:pathLst>
            </a:custGeom>
            <a:solidFill>
              <a:srgbClr val="1F2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3"/>
            <p:cNvSpPr>
              <a:spLocks/>
            </p:cNvSpPr>
            <p:nvPr/>
          </p:nvSpPr>
          <p:spPr bwMode="auto">
            <a:xfrm>
              <a:off x="-1562100" y="1958975"/>
              <a:ext cx="0" cy="42863"/>
            </a:xfrm>
            <a:custGeom>
              <a:avLst/>
              <a:gdLst>
                <a:gd name="T0" fmla="*/ 0 h 27"/>
                <a:gd name="T1" fmla="*/ 0 h 27"/>
                <a:gd name="T2" fmla="*/ 27 h 27"/>
                <a:gd name="T3" fmla="*/ 0 h 27"/>
              </a:gdLst>
              <a:ahLst/>
              <a:cxnLst>
                <a:cxn ang="0">
                  <a:pos x="0" y="T0"/>
                </a:cxn>
                <a:cxn ang="0">
                  <a:pos x="0" y="T1"/>
                </a:cxn>
                <a:cxn ang="0">
                  <a:pos x="0" y="T2"/>
                </a:cxn>
                <a:cxn ang="0">
                  <a:pos x="0" y="T3"/>
                </a:cxn>
              </a:cxnLst>
              <a:rect l="0" t="0" r="r" b="b"/>
              <a:pathLst>
                <a:path h="27">
                  <a:moveTo>
                    <a:pt x="0" y="0"/>
                  </a:moveTo>
                  <a:lnTo>
                    <a:pt x="0" y="0"/>
                  </a:lnTo>
                  <a:lnTo>
                    <a:pt x="0" y="2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4"/>
            <p:cNvSpPr>
              <a:spLocks/>
            </p:cNvSpPr>
            <p:nvPr/>
          </p:nvSpPr>
          <p:spPr bwMode="auto">
            <a:xfrm>
              <a:off x="-1562100" y="1403350"/>
              <a:ext cx="0" cy="30163"/>
            </a:xfrm>
            <a:custGeom>
              <a:avLst/>
              <a:gdLst>
                <a:gd name="T0" fmla="*/ 0 h 18"/>
                <a:gd name="T1" fmla="*/ 0 h 18"/>
                <a:gd name="T2" fmla="*/ 18 h 18"/>
                <a:gd name="T3" fmla="*/ 17 h 18"/>
                <a:gd name="T4" fmla="*/ 0 h 18"/>
              </a:gdLst>
              <a:ahLst/>
              <a:cxnLst>
                <a:cxn ang="0">
                  <a:pos x="0" y="T0"/>
                </a:cxn>
                <a:cxn ang="0">
                  <a:pos x="0" y="T1"/>
                </a:cxn>
                <a:cxn ang="0">
                  <a:pos x="0" y="T2"/>
                </a:cxn>
                <a:cxn ang="0">
                  <a:pos x="0" y="T3"/>
                </a:cxn>
                <a:cxn ang="0">
                  <a:pos x="0" y="T4"/>
                </a:cxn>
              </a:cxnLst>
              <a:rect l="0" t="0" r="r" b="b"/>
              <a:pathLst>
                <a:path h="18">
                  <a:moveTo>
                    <a:pt x="0" y="0"/>
                  </a:moveTo>
                  <a:cubicBezTo>
                    <a:pt x="0" y="0"/>
                    <a:pt x="0" y="0"/>
                    <a:pt x="0" y="0"/>
                  </a:cubicBezTo>
                  <a:cubicBezTo>
                    <a:pt x="0" y="18"/>
                    <a:pt x="0" y="18"/>
                    <a:pt x="0" y="18"/>
                  </a:cubicBezTo>
                  <a:cubicBezTo>
                    <a:pt x="0" y="18"/>
                    <a:pt x="0" y="17"/>
                    <a:pt x="0" y="17"/>
                  </a:cubicBezTo>
                  <a:cubicBezTo>
                    <a:pt x="0" y="0"/>
                    <a:pt x="0" y="0"/>
                    <a:pt x="0" y="0"/>
                  </a:cubicBezTo>
                </a:path>
              </a:pathLst>
            </a:custGeom>
            <a:solidFill>
              <a:srgbClr val="0010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55"/>
            <p:cNvSpPr>
              <a:spLocks noChangeArrowheads="1"/>
            </p:cNvSpPr>
            <p:nvPr/>
          </p:nvSpPr>
          <p:spPr bwMode="auto">
            <a:xfrm>
              <a:off x="-1562100" y="1868488"/>
              <a:ext cx="1588" cy="9048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56"/>
            <p:cNvSpPr>
              <a:spLocks noChangeArrowheads="1"/>
            </p:cNvSpPr>
            <p:nvPr/>
          </p:nvSpPr>
          <p:spPr bwMode="auto">
            <a:xfrm>
              <a:off x="-1562100" y="1868488"/>
              <a:ext cx="1588"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7"/>
            <p:cNvSpPr>
              <a:spLocks/>
            </p:cNvSpPr>
            <p:nvPr/>
          </p:nvSpPr>
          <p:spPr bwMode="auto">
            <a:xfrm>
              <a:off x="-1617663" y="801688"/>
              <a:ext cx="55563" cy="1200150"/>
            </a:xfrm>
            <a:custGeom>
              <a:avLst/>
              <a:gdLst>
                <a:gd name="T0" fmla="*/ 35 w 35"/>
                <a:gd name="T1" fmla="*/ 0 h 756"/>
                <a:gd name="T2" fmla="*/ 0 w 35"/>
                <a:gd name="T3" fmla="*/ 0 h 756"/>
                <a:gd name="T4" fmla="*/ 0 w 35"/>
                <a:gd name="T5" fmla="*/ 756 h 756"/>
                <a:gd name="T6" fmla="*/ 35 w 35"/>
                <a:gd name="T7" fmla="*/ 756 h 756"/>
                <a:gd name="T8" fmla="*/ 35 w 35"/>
                <a:gd name="T9" fmla="*/ 729 h 756"/>
                <a:gd name="T10" fmla="*/ 35 w 35"/>
                <a:gd name="T11" fmla="*/ 672 h 756"/>
                <a:gd name="T12" fmla="*/ 35 w 35"/>
                <a:gd name="T13" fmla="*/ 398 h 756"/>
                <a:gd name="T14" fmla="*/ 35 w 35"/>
                <a:gd name="T15" fmla="*/ 379 h 756"/>
                <a:gd name="T16" fmla="*/ 35 w 35"/>
                <a:gd name="T17"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56">
                  <a:moveTo>
                    <a:pt x="35" y="0"/>
                  </a:moveTo>
                  <a:lnTo>
                    <a:pt x="0" y="0"/>
                  </a:lnTo>
                  <a:lnTo>
                    <a:pt x="0" y="756"/>
                  </a:lnTo>
                  <a:lnTo>
                    <a:pt x="35" y="756"/>
                  </a:lnTo>
                  <a:lnTo>
                    <a:pt x="35" y="729"/>
                  </a:lnTo>
                  <a:lnTo>
                    <a:pt x="35" y="672"/>
                  </a:lnTo>
                  <a:lnTo>
                    <a:pt x="35" y="398"/>
                  </a:lnTo>
                  <a:lnTo>
                    <a:pt x="35" y="379"/>
                  </a:lnTo>
                  <a:lnTo>
                    <a:pt x="35" y="0"/>
                  </a:lnTo>
                  <a:close/>
                </a:path>
              </a:pathLst>
            </a:custGeom>
            <a:solidFill>
              <a:srgbClr val="000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8"/>
            <p:cNvSpPr>
              <a:spLocks/>
            </p:cNvSpPr>
            <p:nvPr/>
          </p:nvSpPr>
          <p:spPr bwMode="auto">
            <a:xfrm>
              <a:off x="-1617663" y="801688"/>
              <a:ext cx="55563" cy="1200150"/>
            </a:xfrm>
            <a:custGeom>
              <a:avLst/>
              <a:gdLst>
                <a:gd name="T0" fmla="*/ 35 w 35"/>
                <a:gd name="T1" fmla="*/ 0 h 756"/>
                <a:gd name="T2" fmla="*/ 0 w 35"/>
                <a:gd name="T3" fmla="*/ 0 h 756"/>
                <a:gd name="T4" fmla="*/ 0 w 35"/>
                <a:gd name="T5" fmla="*/ 756 h 756"/>
                <a:gd name="T6" fmla="*/ 35 w 35"/>
                <a:gd name="T7" fmla="*/ 756 h 756"/>
                <a:gd name="T8" fmla="*/ 35 w 35"/>
                <a:gd name="T9" fmla="*/ 729 h 756"/>
                <a:gd name="T10" fmla="*/ 35 w 35"/>
                <a:gd name="T11" fmla="*/ 672 h 756"/>
                <a:gd name="T12" fmla="*/ 35 w 35"/>
                <a:gd name="T13" fmla="*/ 398 h 756"/>
                <a:gd name="T14" fmla="*/ 35 w 35"/>
                <a:gd name="T15" fmla="*/ 379 h 756"/>
                <a:gd name="T16" fmla="*/ 35 w 35"/>
                <a:gd name="T17" fmla="*/ 0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56">
                  <a:moveTo>
                    <a:pt x="35" y="0"/>
                  </a:moveTo>
                  <a:lnTo>
                    <a:pt x="0" y="0"/>
                  </a:lnTo>
                  <a:lnTo>
                    <a:pt x="0" y="756"/>
                  </a:lnTo>
                  <a:lnTo>
                    <a:pt x="35" y="756"/>
                  </a:lnTo>
                  <a:lnTo>
                    <a:pt x="35" y="729"/>
                  </a:lnTo>
                  <a:lnTo>
                    <a:pt x="35" y="672"/>
                  </a:lnTo>
                  <a:lnTo>
                    <a:pt x="35" y="398"/>
                  </a:lnTo>
                  <a:lnTo>
                    <a:pt x="35" y="379"/>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59"/>
            <p:cNvSpPr>
              <a:spLocks noChangeArrowheads="1"/>
            </p:cNvSpPr>
            <p:nvPr/>
          </p:nvSpPr>
          <p:spPr bwMode="auto">
            <a:xfrm>
              <a:off x="-2230438" y="768350"/>
              <a:ext cx="111125" cy="12334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60"/>
            <p:cNvSpPr>
              <a:spLocks noChangeArrowheads="1"/>
            </p:cNvSpPr>
            <p:nvPr/>
          </p:nvSpPr>
          <p:spPr bwMode="auto">
            <a:xfrm>
              <a:off x="-2230438" y="768350"/>
              <a:ext cx="11112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1"/>
            <p:cNvSpPr>
              <a:spLocks/>
            </p:cNvSpPr>
            <p:nvPr/>
          </p:nvSpPr>
          <p:spPr bwMode="auto">
            <a:xfrm>
              <a:off x="-2176463" y="1900238"/>
              <a:ext cx="57150" cy="101600"/>
            </a:xfrm>
            <a:custGeom>
              <a:avLst/>
              <a:gdLst>
                <a:gd name="T0" fmla="*/ 36 w 36"/>
                <a:gd name="T1" fmla="*/ 0 h 64"/>
                <a:gd name="T2" fmla="*/ 36 w 36"/>
                <a:gd name="T3" fmla="*/ 0 h 64"/>
                <a:gd name="T4" fmla="*/ 36 w 36"/>
                <a:gd name="T5" fmla="*/ 64 h 64"/>
                <a:gd name="T6" fmla="*/ 0 w 36"/>
                <a:gd name="T7" fmla="*/ 64 h 64"/>
                <a:gd name="T8" fmla="*/ 0 w 36"/>
                <a:gd name="T9" fmla="*/ 64 h 64"/>
                <a:gd name="T10" fmla="*/ 36 w 36"/>
                <a:gd name="T11" fmla="*/ 64 h 64"/>
                <a:gd name="T12" fmla="*/ 36 w 36"/>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6" h="64">
                  <a:moveTo>
                    <a:pt x="36" y="0"/>
                  </a:moveTo>
                  <a:lnTo>
                    <a:pt x="36" y="0"/>
                  </a:lnTo>
                  <a:lnTo>
                    <a:pt x="36" y="64"/>
                  </a:lnTo>
                  <a:lnTo>
                    <a:pt x="0" y="64"/>
                  </a:lnTo>
                  <a:lnTo>
                    <a:pt x="0" y="64"/>
                  </a:lnTo>
                  <a:lnTo>
                    <a:pt x="36" y="64"/>
                  </a:lnTo>
                  <a:lnTo>
                    <a:pt x="36" y="0"/>
                  </a:lnTo>
                  <a:close/>
                </a:path>
              </a:pathLst>
            </a:custGeom>
            <a:solidFill>
              <a:srgbClr val="1F2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2"/>
            <p:cNvSpPr>
              <a:spLocks/>
            </p:cNvSpPr>
            <p:nvPr/>
          </p:nvSpPr>
          <p:spPr bwMode="auto">
            <a:xfrm>
              <a:off x="-2176463" y="1900238"/>
              <a:ext cx="57150" cy="101600"/>
            </a:xfrm>
            <a:custGeom>
              <a:avLst/>
              <a:gdLst>
                <a:gd name="T0" fmla="*/ 36 w 36"/>
                <a:gd name="T1" fmla="*/ 0 h 64"/>
                <a:gd name="T2" fmla="*/ 36 w 36"/>
                <a:gd name="T3" fmla="*/ 0 h 64"/>
                <a:gd name="T4" fmla="*/ 36 w 36"/>
                <a:gd name="T5" fmla="*/ 64 h 64"/>
                <a:gd name="T6" fmla="*/ 0 w 36"/>
                <a:gd name="T7" fmla="*/ 64 h 64"/>
                <a:gd name="T8" fmla="*/ 0 w 36"/>
                <a:gd name="T9" fmla="*/ 64 h 64"/>
                <a:gd name="T10" fmla="*/ 36 w 36"/>
                <a:gd name="T11" fmla="*/ 64 h 64"/>
                <a:gd name="T12" fmla="*/ 36 w 36"/>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36" h="64">
                  <a:moveTo>
                    <a:pt x="36" y="0"/>
                  </a:moveTo>
                  <a:lnTo>
                    <a:pt x="36" y="0"/>
                  </a:lnTo>
                  <a:lnTo>
                    <a:pt x="36" y="64"/>
                  </a:lnTo>
                  <a:lnTo>
                    <a:pt x="0" y="64"/>
                  </a:lnTo>
                  <a:lnTo>
                    <a:pt x="0" y="64"/>
                  </a:lnTo>
                  <a:lnTo>
                    <a:pt x="36" y="64"/>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3"/>
            <p:cNvSpPr>
              <a:spLocks/>
            </p:cNvSpPr>
            <p:nvPr/>
          </p:nvSpPr>
          <p:spPr bwMode="auto">
            <a:xfrm>
              <a:off x="-2176463" y="801688"/>
              <a:ext cx="57150" cy="1200150"/>
            </a:xfrm>
            <a:custGeom>
              <a:avLst/>
              <a:gdLst>
                <a:gd name="T0" fmla="*/ 36 w 36"/>
                <a:gd name="T1" fmla="*/ 0 h 756"/>
                <a:gd name="T2" fmla="*/ 0 w 36"/>
                <a:gd name="T3" fmla="*/ 0 h 756"/>
                <a:gd name="T4" fmla="*/ 0 w 36"/>
                <a:gd name="T5" fmla="*/ 756 h 756"/>
                <a:gd name="T6" fmla="*/ 36 w 36"/>
                <a:gd name="T7" fmla="*/ 756 h 756"/>
                <a:gd name="T8" fmla="*/ 36 w 36"/>
                <a:gd name="T9" fmla="*/ 692 h 756"/>
                <a:gd name="T10" fmla="*/ 36 w 36"/>
                <a:gd name="T11" fmla="*/ 0 h 756"/>
              </a:gdLst>
              <a:ahLst/>
              <a:cxnLst>
                <a:cxn ang="0">
                  <a:pos x="T0" y="T1"/>
                </a:cxn>
                <a:cxn ang="0">
                  <a:pos x="T2" y="T3"/>
                </a:cxn>
                <a:cxn ang="0">
                  <a:pos x="T4" y="T5"/>
                </a:cxn>
                <a:cxn ang="0">
                  <a:pos x="T6" y="T7"/>
                </a:cxn>
                <a:cxn ang="0">
                  <a:pos x="T8" y="T9"/>
                </a:cxn>
                <a:cxn ang="0">
                  <a:pos x="T10" y="T11"/>
                </a:cxn>
              </a:cxnLst>
              <a:rect l="0" t="0" r="r" b="b"/>
              <a:pathLst>
                <a:path w="36" h="756">
                  <a:moveTo>
                    <a:pt x="36" y="0"/>
                  </a:moveTo>
                  <a:lnTo>
                    <a:pt x="0" y="0"/>
                  </a:lnTo>
                  <a:lnTo>
                    <a:pt x="0" y="756"/>
                  </a:lnTo>
                  <a:lnTo>
                    <a:pt x="36" y="756"/>
                  </a:lnTo>
                  <a:lnTo>
                    <a:pt x="36" y="692"/>
                  </a:lnTo>
                  <a:lnTo>
                    <a:pt x="36" y="0"/>
                  </a:lnTo>
                  <a:close/>
                </a:path>
              </a:pathLst>
            </a:custGeom>
            <a:solidFill>
              <a:srgbClr val="000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4"/>
            <p:cNvSpPr>
              <a:spLocks/>
            </p:cNvSpPr>
            <p:nvPr/>
          </p:nvSpPr>
          <p:spPr bwMode="auto">
            <a:xfrm>
              <a:off x="-2176463" y="801688"/>
              <a:ext cx="57150" cy="1200150"/>
            </a:xfrm>
            <a:custGeom>
              <a:avLst/>
              <a:gdLst>
                <a:gd name="T0" fmla="*/ 36 w 36"/>
                <a:gd name="T1" fmla="*/ 0 h 756"/>
                <a:gd name="T2" fmla="*/ 0 w 36"/>
                <a:gd name="T3" fmla="*/ 0 h 756"/>
                <a:gd name="T4" fmla="*/ 0 w 36"/>
                <a:gd name="T5" fmla="*/ 756 h 756"/>
                <a:gd name="T6" fmla="*/ 36 w 36"/>
                <a:gd name="T7" fmla="*/ 756 h 756"/>
                <a:gd name="T8" fmla="*/ 36 w 36"/>
                <a:gd name="T9" fmla="*/ 692 h 756"/>
                <a:gd name="T10" fmla="*/ 36 w 36"/>
                <a:gd name="T11" fmla="*/ 0 h 756"/>
              </a:gdLst>
              <a:ahLst/>
              <a:cxnLst>
                <a:cxn ang="0">
                  <a:pos x="T0" y="T1"/>
                </a:cxn>
                <a:cxn ang="0">
                  <a:pos x="T2" y="T3"/>
                </a:cxn>
                <a:cxn ang="0">
                  <a:pos x="T4" y="T5"/>
                </a:cxn>
                <a:cxn ang="0">
                  <a:pos x="T6" y="T7"/>
                </a:cxn>
                <a:cxn ang="0">
                  <a:pos x="T8" y="T9"/>
                </a:cxn>
                <a:cxn ang="0">
                  <a:pos x="T10" y="T11"/>
                </a:cxn>
              </a:cxnLst>
              <a:rect l="0" t="0" r="r" b="b"/>
              <a:pathLst>
                <a:path w="36" h="756">
                  <a:moveTo>
                    <a:pt x="36" y="0"/>
                  </a:moveTo>
                  <a:lnTo>
                    <a:pt x="0" y="0"/>
                  </a:lnTo>
                  <a:lnTo>
                    <a:pt x="0" y="756"/>
                  </a:lnTo>
                  <a:lnTo>
                    <a:pt x="36" y="756"/>
                  </a:lnTo>
                  <a:lnTo>
                    <a:pt x="36" y="692"/>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65"/>
            <p:cNvSpPr>
              <a:spLocks noChangeArrowheads="1"/>
            </p:cNvSpPr>
            <p:nvPr/>
          </p:nvSpPr>
          <p:spPr bwMode="auto">
            <a:xfrm>
              <a:off x="-2790825" y="685800"/>
              <a:ext cx="112713" cy="479425"/>
            </a:xfrm>
            <a:prstGeom prst="rect">
              <a:avLst/>
            </a:prstGeom>
            <a:solidFill>
              <a:srgbClr val="4F6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66"/>
            <p:cNvSpPr>
              <a:spLocks noChangeArrowheads="1"/>
            </p:cNvSpPr>
            <p:nvPr/>
          </p:nvSpPr>
          <p:spPr bwMode="auto">
            <a:xfrm>
              <a:off x="-2790825" y="685800"/>
              <a:ext cx="1127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7"/>
            <p:cNvSpPr>
              <a:spLocks/>
            </p:cNvSpPr>
            <p:nvPr/>
          </p:nvSpPr>
          <p:spPr bwMode="auto">
            <a:xfrm>
              <a:off x="-3367088" y="1069975"/>
              <a:ext cx="1588" cy="95250"/>
            </a:xfrm>
            <a:custGeom>
              <a:avLst/>
              <a:gdLst>
                <a:gd name="T0" fmla="*/ 1 w 1"/>
                <a:gd name="T1" fmla="*/ 0 h 60"/>
                <a:gd name="T2" fmla="*/ 1 w 1"/>
                <a:gd name="T3" fmla="*/ 0 h 60"/>
                <a:gd name="T4" fmla="*/ 0 w 1"/>
                <a:gd name="T5" fmla="*/ 60 h 60"/>
                <a:gd name="T6" fmla="*/ 1 w 1"/>
                <a:gd name="T7" fmla="*/ 60 h 60"/>
                <a:gd name="T8" fmla="*/ 1 w 1"/>
                <a:gd name="T9" fmla="*/ 0 h 60"/>
              </a:gdLst>
              <a:ahLst/>
              <a:cxnLst>
                <a:cxn ang="0">
                  <a:pos x="T0" y="T1"/>
                </a:cxn>
                <a:cxn ang="0">
                  <a:pos x="T2" y="T3"/>
                </a:cxn>
                <a:cxn ang="0">
                  <a:pos x="T4" y="T5"/>
                </a:cxn>
                <a:cxn ang="0">
                  <a:pos x="T6" y="T7"/>
                </a:cxn>
                <a:cxn ang="0">
                  <a:pos x="T8" y="T9"/>
                </a:cxn>
              </a:cxnLst>
              <a:rect l="0" t="0" r="r" b="b"/>
              <a:pathLst>
                <a:path w="1" h="60">
                  <a:moveTo>
                    <a:pt x="1" y="0"/>
                  </a:moveTo>
                  <a:lnTo>
                    <a:pt x="1" y="0"/>
                  </a:lnTo>
                  <a:lnTo>
                    <a:pt x="0" y="60"/>
                  </a:lnTo>
                  <a:lnTo>
                    <a:pt x="1" y="60"/>
                  </a:lnTo>
                  <a:lnTo>
                    <a:pt x="1" y="0"/>
                  </a:lnTo>
                  <a:close/>
                </a:path>
              </a:pathLst>
            </a:custGeom>
            <a:solidFill>
              <a:srgbClr val="43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8"/>
            <p:cNvSpPr>
              <a:spLocks/>
            </p:cNvSpPr>
            <p:nvPr/>
          </p:nvSpPr>
          <p:spPr bwMode="auto">
            <a:xfrm>
              <a:off x="-3367088" y="1069975"/>
              <a:ext cx="1588" cy="95250"/>
            </a:xfrm>
            <a:custGeom>
              <a:avLst/>
              <a:gdLst>
                <a:gd name="T0" fmla="*/ 1 w 1"/>
                <a:gd name="T1" fmla="*/ 0 h 60"/>
                <a:gd name="T2" fmla="*/ 1 w 1"/>
                <a:gd name="T3" fmla="*/ 0 h 60"/>
                <a:gd name="T4" fmla="*/ 0 w 1"/>
                <a:gd name="T5" fmla="*/ 60 h 60"/>
                <a:gd name="T6" fmla="*/ 1 w 1"/>
                <a:gd name="T7" fmla="*/ 60 h 60"/>
                <a:gd name="T8" fmla="*/ 1 w 1"/>
                <a:gd name="T9" fmla="*/ 0 h 60"/>
              </a:gdLst>
              <a:ahLst/>
              <a:cxnLst>
                <a:cxn ang="0">
                  <a:pos x="T0" y="T1"/>
                </a:cxn>
                <a:cxn ang="0">
                  <a:pos x="T2" y="T3"/>
                </a:cxn>
                <a:cxn ang="0">
                  <a:pos x="T4" y="T5"/>
                </a:cxn>
                <a:cxn ang="0">
                  <a:pos x="T6" y="T7"/>
                </a:cxn>
                <a:cxn ang="0">
                  <a:pos x="T8" y="T9"/>
                </a:cxn>
              </a:cxnLst>
              <a:rect l="0" t="0" r="r" b="b"/>
              <a:pathLst>
                <a:path w="1" h="60">
                  <a:moveTo>
                    <a:pt x="1" y="0"/>
                  </a:moveTo>
                  <a:lnTo>
                    <a:pt x="1" y="0"/>
                  </a:lnTo>
                  <a:lnTo>
                    <a:pt x="0" y="60"/>
                  </a:lnTo>
                  <a:lnTo>
                    <a:pt x="1" y="6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69"/>
            <p:cNvSpPr>
              <a:spLocks noChangeArrowheads="1"/>
            </p:cNvSpPr>
            <p:nvPr/>
          </p:nvSpPr>
          <p:spPr bwMode="auto">
            <a:xfrm>
              <a:off x="-3365500" y="708025"/>
              <a:ext cx="1588" cy="361950"/>
            </a:xfrm>
            <a:prstGeom prst="rect">
              <a:avLst/>
            </a:prstGeom>
            <a:solidFill>
              <a:srgbClr val="0014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0"/>
            <p:cNvSpPr>
              <a:spLocks/>
            </p:cNvSpPr>
            <p:nvPr/>
          </p:nvSpPr>
          <p:spPr bwMode="auto">
            <a:xfrm>
              <a:off x="-3365500" y="708025"/>
              <a:ext cx="0" cy="361950"/>
            </a:xfrm>
            <a:custGeom>
              <a:avLst/>
              <a:gdLst>
                <a:gd name="T0" fmla="*/ 0 h 228"/>
                <a:gd name="T1" fmla="*/ 228 h 228"/>
                <a:gd name="T2" fmla="*/ 228 h 228"/>
                <a:gd name="T3" fmla="*/ 0 h 228"/>
              </a:gdLst>
              <a:ahLst/>
              <a:cxnLst>
                <a:cxn ang="0">
                  <a:pos x="0" y="T0"/>
                </a:cxn>
                <a:cxn ang="0">
                  <a:pos x="0" y="T1"/>
                </a:cxn>
                <a:cxn ang="0">
                  <a:pos x="0" y="T2"/>
                </a:cxn>
                <a:cxn ang="0">
                  <a:pos x="0" y="T3"/>
                </a:cxn>
              </a:cxnLst>
              <a:rect l="0" t="0" r="r" b="b"/>
              <a:pathLst>
                <a:path h="228">
                  <a:moveTo>
                    <a:pt x="0" y="0"/>
                  </a:moveTo>
                  <a:lnTo>
                    <a:pt x="0" y="228"/>
                  </a:lnTo>
                  <a:lnTo>
                    <a:pt x="0" y="2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1"/>
            <p:cNvSpPr>
              <a:spLocks noEditPoints="1"/>
            </p:cNvSpPr>
            <p:nvPr/>
          </p:nvSpPr>
          <p:spPr bwMode="auto">
            <a:xfrm>
              <a:off x="-3365500" y="708025"/>
              <a:ext cx="574675" cy="457200"/>
            </a:xfrm>
            <a:custGeom>
              <a:avLst/>
              <a:gdLst>
                <a:gd name="T0" fmla="*/ 161 w 362"/>
                <a:gd name="T1" fmla="*/ 95 h 288"/>
                <a:gd name="T2" fmla="*/ 161 w 362"/>
                <a:gd name="T3" fmla="*/ 288 h 288"/>
                <a:gd name="T4" fmla="*/ 362 w 362"/>
                <a:gd name="T5" fmla="*/ 288 h 288"/>
                <a:gd name="T6" fmla="*/ 362 w 362"/>
                <a:gd name="T7" fmla="*/ 213 h 288"/>
                <a:gd name="T8" fmla="*/ 161 w 362"/>
                <a:gd name="T9" fmla="*/ 95 h 288"/>
                <a:gd name="T10" fmla="*/ 0 w 362"/>
                <a:gd name="T11" fmla="*/ 0 h 288"/>
                <a:gd name="T12" fmla="*/ 0 w 362"/>
                <a:gd name="T13" fmla="*/ 0 h 288"/>
                <a:gd name="T14" fmla="*/ 0 w 362"/>
                <a:gd name="T15" fmla="*/ 228 h 288"/>
                <a:gd name="T16" fmla="*/ 0 w 362"/>
                <a:gd name="T17" fmla="*/ 288 h 288"/>
                <a:gd name="T18" fmla="*/ 91 w 362"/>
                <a:gd name="T19" fmla="*/ 288 h 288"/>
                <a:gd name="T20" fmla="*/ 91 w 362"/>
                <a:gd name="T21" fmla="*/ 59 h 288"/>
                <a:gd name="T22" fmla="*/ 91 w 362"/>
                <a:gd name="T23" fmla="*/ 53 h 288"/>
                <a:gd name="T24" fmla="*/ 0 w 362"/>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288">
                  <a:moveTo>
                    <a:pt x="161" y="95"/>
                  </a:moveTo>
                  <a:lnTo>
                    <a:pt x="161" y="288"/>
                  </a:lnTo>
                  <a:lnTo>
                    <a:pt x="362" y="288"/>
                  </a:lnTo>
                  <a:lnTo>
                    <a:pt x="362" y="213"/>
                  </a:lnTo>
                  <a:lnTo>
                    <a:pt x="161" y="95"/>
                  </a:lnTo>
                  <a:close/>
                  <a:moveTo>
                    <a:pt x="0" y="0"/>
                  </a:moveTo>
                  <a:lnTo>
                    <a:pt x="0" y="0"/>
                  </a:lnTo>
                  <a:lnTo>
                    <a:pt x="0" y="228"/>
                  </a:lnTo>
                  <a:lnTo>
                    <a:pt x="0" y="288"/>
                  </a:lnTo>
                  <a:lnTo>
                    <a:pt x="91" y="288"/>
                  </a:lnTo>
                  <a:lnTo>
                    <a:pt x="91" y="59"/>
                  </a:lnTo>
                  <a:lnTo>
                    <a:pt x="91" y="53"/>
                  </a:lnTo>
                  <a:lnTo>
                    <a:pt x="0" y="0"/>
                  </a:lnTo>
                  <a:close/>
                </a:path>
              </a:pathLst>
            </a:custGeom>
            <a:solidFill>
              <a:srgbClr val="669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72"/>
            <p:cNvSpPr>
              <a:spLocks noEditPoints="1"/>
            </p:cNvSpPr>
            <p:nvPr/>
          </p:nvSpPr>
          <p:spPr bwMode="auto">
            <a:xfrm>
              <a:off x="-3365500" y="708025"/>
              <a:ext cx="574675" cy="457200"/>
            </a:xfrm>
            <a:custGeom>
              <a:avLst/>
              <a:gdLst>
                <a:gd name="T0" fmla="*/ 161 w 362"/>
                <a:gd name="T1" fmla="*/ 95 h 288"/>
                <a:gd name="T2" fmla="*/ 161 w 362"/>
                <a:gd name="T3" fmla="*/ 288 h 288"/>
                <a:gd name="T4" fmla="*/ 362 w 362"/>
                <a:gd name="T5" fmla="*/ 288 h 288"/>
                <a:gd name="T6" fmla="*/ 362 w 362"/>
                <a:gd name="T7" fmla="*/ 213 h 288"/>
                <a:gd name="T8" fmla="*/ 161 w 362"/>
                <a:gd name="T9" fmla="*/ 95 h 288"/>
                <a:gd name="T10" fmla="*/ 0 w 362"/>
                <a:gd name="T11" fmla="*/ 0 h 288"/>
                <a:gd name="T12" fmla="*/ 0 w 362"/>
                <a:gd name="T13" fmla="*/ 0 h 288"/>
                <a:gd name="T14" fmla="*/ 0 w 362"/>
                <a:gd name="T15" fmla="*/ 228 h 288"/>
                <a:gd name="T16" fmla="*/ 0 w 362"/>
                <a:gd name="T17" fmla="*/ 288 h 288"/>
                <a:gd name="T18" fmla="*/ 91 w 362"/>
                <a:gd name="T19" fmla="*/ 288 h 288"/>
                <a:gd name="T20" fmla="*/ 91 w 362"/>
                <a:gd name="T21" fmla="*/ 59 h 288"/>
                <a:gd name="T22" fmla="*/ 91 w 362"/>
                <a:gd name="T23" fmla="*/ 53 h 288"/>
                <a:gd name="T24" fmla="*/ 0 w 362"/>
                <a:gd name="T25"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288">
                  <a:moveTo>
                    <a:pt x="161" y="95"/>
                  </a:moveTo>
                  <a:lnTo>
                    <a:pt x="161" y="288"/>
                  </a:lnTo>
                  <a:lnTo>
                    <a:pt x="362" y="288"/>
                  </a:lnTo>
                  <a:lnTo>
                    <a:pt x="362" y="213"/>
                  </a:lnTo>
                  <a:lnTo>
                    <a:pt x="161" y="95"/>
                  </a:lnTo>
                  <a:moveTo>
                    <a:pt x="0" y="0"/>
                  </a:moveTo>
                  <a:lnTo>
                    <a:pt x="0" y="0"/>
                  </a:lnTo>
                  <a:lnTo>
                    <a:pt x="0" y="228"/>
                  </a:lnTo>
                  <a:lnTo>
                    <a:pt x="0" y="288"/>
                  </a:lnTo>
                  <a:lnTo>
                    <a:pt x="91" y="288"/>
                  </a:lnTo>
                  <a:lnTo>
                    <a:pt x="91" y="59"/>
                  </a:lnTo>
                  <a:lnTo>
                    <a:pt x="91" y="5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3"/>
            <p:cNvSpPr>
              <a:spLocks/>
            </p:cNvSpPr>
            <p:nvPr/>
          </p:nvSpPr>
          <p:spPr bwMode="auto">
            <a:xfrm>
              <a:off x="-2865438" y="427037"/>
              <a:ext cx="195263" cy="195263"/>
            </a:xfrm>
            <a:custGeom>
              <a:avLst/>
              <a:gdLst>
                <a:gd name="T0" fmla="*/ 104 w 121"/>
                <a:gd name="T1" fmla="*/ 22 h 121"/>
                <a:gd name="T2" fmla="*/ 38 w 121"/>
                <a:gd name="T3" fmla="*/ 17 h 121"/>
                <a:gd name="T4" fmla="*/ 37 w 121"/>
                <a:gd name="T5" fmla="*/ 18 h 121"/>
                <a:gd name="T6" fmla="*/ 37 w 121"/>
                <a:gd name="T7" fmla="*/ 18 h 121"/>
                <a:gd name="T8" fmla="*/ 0 w 121"/>
                <a:gd name="T9" fmla="*/ 50 h 121"/>
                <a:gd name="T10" fmla="*/ 61 w 121"/>
                <a:gd name="T11" fmla="*/ 121 h 121"/>
                <a:gd name="T12" fmla="*/ 98 w 121"/>
                <a:gd name="T13" fmla="*/ 89 h 121"/>
                <a:gd name="T14" fmla="*/ 98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8" y="0"/>
                    <a:pt x="38" y="17"/>
                  </a:cubicBezTo>
                  <a:cubicBezTo>
                    <a:pt x="38" y="17"/>
                    <a:pt x="37" y="18"/>
                    <a:pt x="37" y="18"/>
                  </a:cubicBezTo>
                  <a:cubicBezTo>
                    <a:pt x="37" y="18"/>
                    <a:pt x="37" y="18"/>
                    <a:pt x="37" y="18"/>
                  </a:cubicBezTo>
                  <a:cubicBezTo>
                    <a:pt x="0" y="50"/>
                    <a:pt x="0" y="50"/>
                    <a:pt x="0" y="50"/>
                  </a:cubicBezTo>
                  <a:cubicBezTo>
                    <a:pt x="61" y="121"/>
                    <a:pt x="61" y="121"/>
                    <a:pt x="61" y="121"/>
                  </a:cubicBezTo>
                  <a:cubicBezTo>
                    <a:pt x="98" y="89"/>
                    <a:pt x="98" y="89"/>
                    <a:pt x="98" y="89"/>
                  </a:cubicBezTo>
                  <a:cubicBezTo>
                    <a:pt x="98" y="89"/>
                    <a:pt x="98" y="89"/>
                    <a:pt x="98" y="89"/>
                  </a:cubicBezTo>
                  <a:cubicBezTo>
                    <a:pt x="98" y="88"/>
                    <a:pt x="99" y="88"/>
                    <a:pt x="99" y="88"/>
                  </a:cubicBezTo>
                  <a:cubicBezTo>
                    <a:pt x="119" y="71"/>
                    <a:pt x="121" y="41"/>
                    <a:pt x="104" y="22"/>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4"/>
            <p:cNvSpPr>
              <a:spLocks noChangeArrowheads="1"/>
            </p:cNvSpPr>
            <p:nvPr/>
          </p:nvSpPr>
          <p:spPr bwMode="auto">
            <a:xfrm>
              <a:off x="-3221038" y="674687"/>
              <a:ext cx="1658938" cy="1270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5"/>
            <p:cNvSpPr>
              <a:spLocks noChangeArrowheads="1"/>
            </p:cNvSpPr>
            <p:nvPr/>
          </p:nvSpPr>
          <p:spPr bwMode="auto">
            <a:xfrm>
              <a:off x="-3221038" y="674687"/>
              <a:ext cx="1658938"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6"/>
            <p:cNvSpPr>
              <a:spLocks/>
            </p:cNvSpPr>
            <p:nvPr/>
          </p:nvSpPr>
          <p:spPr bwMode="auto">
            <a:xfrm>
              <a:off x="-2605088" y="674687"/>
              <a:ext cx="1042988" cy="127000"/>
            </a:xfrm>
            <a:custGeom>
              <a:avLst/>
              <a:gdLst>
                <a:gd name="T0" fmla="*/ 657 w 657"/>
                <a:gd name="T1" fmla="*/ 0 h 80"/>
                <a:gd name="T2" fmla="*/ 111 w 657"/>
                <a:gd name="T3" fmla="*/ 0 h 80"/>
                <a:gd name="T4" fmla="*/ 1 w 657"/>
                <a:gd name="T5" fmla="*/ 0 h 80"/>
                <a:gd name="T6" fmla="*/ 0 w 657"/>
                <a:gd name="T7" fmla="*/ 0 h 80"/>
                <a:gd name="T8" fmla="*/ 0 w 657"/>
                <a:gd name="T9" fmla="*/ 80 h 80"/>
                <a:gd name="T10" fmla="*/ 657 w 657"/>
                <a:gd name="T11" fmla="*/ 80 h 80"/>
                <a:gd name="T12" fmla="*/ 657 w 657"/>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657" h="80">
                  <a:moveTo>
                    <a:pt x="657" y="0"/>
                  </a:moveTo>
                  <a:lnTo>
                    <a:pt x="111" y="0"/>
                  </a:lnTo>
                  <a:lnTo>
                    <a:pt x="1" y="0"/>
                  </a:lnTo>
                  <a:lnTo>
                    <a:pt x="0" y="0"/>
                  </a:lnTo>
                  <a:lnTo>
                    <a:pt x="0" y="80"/>
                  </a:lnTo>
                  <a:lnTo>
                    <a:pt x="657" y="80"/>
                  </a:lnTo>
                  <a:lnTo>
                    <a:pt x="657" y="0"/>
                  </a:lnTo>
                  <a:close/>
                </a:path>
              </a:pathLst>
            </a:custGeom>
            <a:solidFill>
              <a:srgbClr val="001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7"/>
            <p:cNvSpPr>
              <a:spLocks/>
            </p:cNvSpPr>
            <p:nvPr/>
          </p:nvSpPr>
          <p:spPr bwMode="auto">
            <a:xfrm>
              <a:off x="-2605088" y="674687"/>
              <a:ext cx="1042988" cy="127000"/>
            </a:xfrm>
            <a:custGeom>
              <a:avLst/>
              <a:gdLst>
                <a:gd name="T0" fmla="*/ 657 w 657"/>
                <a:gd name="T1" fmla="*/ 0 h 80"/>
                <a:gd name="T2" fmla="*/ 111 w 657"/>
                <a:gd name="T3" fmla="*/ 0 h 80"/>
                <a:gd name="T4" fmla="*/ 1 w 657"/>
                <a:gd name="T5" fmla="*/ 0 h 80"/>
                <a:gd name="T6" fmla="*/ 0 w 657"/>
                <a:gd name="T7" fmla="*/ 0 h 80"/>
                <a:gd name="T8" fmla="*/ 0 w 657"/>
                <a:gd name="T9" fmla="*/ 80 h 80"/>
                <a:gd name="T10" fmla="*/ 657 w 657"/>
                <a:gd name="T11" fmla="*/ 80 h 80"/>
                <a:gd name="T12" fmla="*/ 657 w 657"/>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657" h="80">
                  <a:moveTo>
                    <a:pt x="657" y="0"/>
                  </a:moveTo>
                  <a:lnTo>
                    <a:pt x="111" y="0"/>
                  </a:lnTo>
                  <a:lnTo>
                    <a:pt x="1" y="0"/>
                  </a:lnTo>
                  <a:lnTo>
                    <a:pt x="0" y="0"/>
                  </a:lnTo>
                  <a:lnTo>
                    <a:pt x="0" y="80"/>
                  </a:lnTo>
                  <a:lnTo>
                    <a:pt x="657" y="80"/>
                  </a:lnTo>
                  <a:lnTo>
                    <a:pt x="6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8"/>
            <p:cNvSpPr>
              <a:spLocks noChangeArrowheads="1"/>
            </p:cNvSpPr>
            <p:nvPr/>
          </p:nvSpPr>
          <p:spPr bwMode="auto">
            <a:xfrm>
              <a:off x="-2828925" y="600075"/>
              <a:ext cx="625475"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9"/>
            <p:cNvSpPr>
              <a:spLocks noChangeArrowheads="1"/>
            </p:cNvSpPr>
            <p:nvPr/>
          </p:nvSpPr>
          <p:spPr bwMode="auto">
            <a:xfrm>
              <a:off x="-2828925" y="600075"/>
              <a:ext cx="625475"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0"/>
            <p:cNvSpPr>
              <a:spLocks/>
            </p:cNvSpPr>
            <p:nvPr/>
          </p:nvSpPr>
          <p:spPr bwMode="auto">
            <a:xfrm>
              <a:off x="-2828925" y="600075"/>
              <a:ext cx="265113" cy="74613"/>
            </a:xfrm>
            <a:custGeom>
              <a:avLst/>
              <a:gdLst>
                <a:gd name="T0" fmla="*/ 95 w 165"/>
                <a:gd name="T1" fmla="*/ 0 h 46"/>
                <a:gd name="T2" fmla="*/ 55 w 165"/>
                <a:gd name="T3" fmla="*/ 0 h 46"/>
                <a:gd name="T4" fmla="*/ 28 w 165"/>
                <a:gd name="T5" fmla="*/ 0 h 46"/>
                <a:gd name="T6" fmla="*/ 0 w 165"/>
                <a:gd name="T7" fmla="*/ 0 h 46"/>
                <a:gd name="T8" fmla="*/ 0 w 165"/>
                <a:gd name="T9" fmla="*/ 46 h 46"/>
                <a:gd name="T10" fmla="*/ 165 w 165"/>
                <a:gd name="T11" fmla="*/ 46 h 46"/>
                <a:gd name="T12" fmla="*/ 165 w 165"/>
                <a:gd name="T13" fmla="*/ 11 h 46"/>
                <a:gd name="T14" fmla="*/ 118 w 165"/>
                <a:gd name="T15" fmla="*/ 11 h 46"/>
                <a:gd name="T16" fmla="*/ 95 w 165"/>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6">
                  <a:moveTo>
                    <a:pt x="95" y="0"/>
                  </a:moveTo>
                  <a:cubicBezTo>
                    <a:pt x="55" y="0"/>
                    <a:pt x="55" y="0"/>
                    <a:pt x="55" y="0"/>
                  </a:cubicBezTo>
                  <a:cubicBezTo>
                    <a:pt x="28" y="0"/>
                    <a:pt x="28" y="0"/>
                    <a:pt x="28" y="0"/>
                  </a:cubicBezTo>
                  <a:cubicBezTo>
                    <a:pt x="0" y="0"/>
                    <a:pt x="0" y="0"/>
                    <a:pt x="0" y="0"/>
                  </a:cubicBezTo>
                  <a:cubicBezTo>
                    <a:pt x="0" y="46"/>
                    <a:pt x="0" y="46"/>
                    <a:pt x="0" y="46"/>
                  </a:cubicBezTo>
                  <a:cubicBezTo>
                    <a:pt x="165" y="46"/>
                    <a:pt x="165" y="46"/>
                    <a:pt x="165" y="46"/>
                  </a:cubicBezTo>
                  <a:cubicBezTo>
                    <a:pt x="165" y="11"/>
                    <a:pt x="165" y="11"/>
                    <a:pt x="165" y="11"/>
                  </a:cubicBezTo>
                  <a:cubicBezTo>
                    <a:pt x="118" y="11"/>
                    <a:pt x="118" y="11"/>
                    <a:pt x="118" y="11"/>
                  </a:cubicBezTo>
                  <a:cubicBezTo>
                    <a:pt x="118" y="11"/>
                    <a:pt x="103" y="11"/>
                    <a:pt x="95"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1"/>
            <p:cNvSpPr>
              <a:spLocks/>
            </p:cNvSpPr>
            <p:nvPr/>
          </p:nvSpPr>
          <p:spPr bwMode="auto">
            <a:xfrm>
              <a:off x="-2686050" y="-112713"/>
              <a:ext cx="887413" cy="730250"/>
            </a:xfrm>
            <a:custGeom>
              <a:avLst/>
              <a:gdLst>
                <a:gd name="T0" fmla="*/ 550 w 550"/>
                <a:gd name="T1" fmla="*/ 28 h 453"/>
                <a:gd name="T2" fmla="*/ 550 w 550"/>
                <a:gd name="T3" fmla="*/ 424 h 453"/>
                <a:gd name="T4" fmla="*/ 522 w 550"/>
                <a:gd name="T5" fmla="*/ 453 h 453"/>
                <a:gd name="T6" fmla="*/ 29 w 550"/>
                <a:gd name="T7" fmla="*/ 453 h 453"/>
                <a:gd name="T8" fmla="*/ 0 w 550"/>
                <a:gd name="T9" fmla="*/ 424 h 453"/>
                <a:gd name="T10" fmla="*/ 0 w 550"/>
                <a:gd name="T11" fmla="*/ 28 h 453"/>
                <a:gd name="T12" fmla="*/ 29 w 550"/>
                <a:gd name="T13" fmla="*/ 0 h 453"/>
                <a:gd name="T14" fmla="*/ 522 w 550"/>
                <a:gd name="T15" fmla="*/ 0 h 453"/>
                <a:gd name="T16" fmla="*/ 550 w 550"/>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0" h="453">
                  <a:moveTo>
                    <a:pt x="550" y="28"/>
                  </a:moveTo>
                  <a:cubicBezTo>
                    <a:pt x="550" y="424"/>
                    <a:pt x="550" y="424"/>
                    <a:pt x="550" y="424"/>
                  </a:cubicBezTo>
                  <a:cubicBezTo>
                    <a:pt x="550" y="424"/>
                    <a:pt x="550" y="453"/>
                    <a:pt x="522" y="453"/>
                  </a:cubicBezTo>
                  <a:cubicBezTo>
                    <a:pt x="29" y="453"/>
                    <a:pt x="29" y="453"/>
                    <a:pt x="29" y="453"/>
                  </a:cubicBezTo>
                  <a:cubicBezTo>
                    <a:pt x="29" y="453"/>
                    <a:pt x="0" y="453"/>
                    <a:pt x="0" y="424"/>
                  </a:cubicBezTo>
                  <a:cubicBezTo>
                    <a:pt x="0" y="28"/>
                    <a:pt x="0" y="28"/>
                    <a:pt x="0" y="28"/>
                  </a:cubicBezTo>
                  <a:cubicBezTo>
                    <a:pt x="0" y="28"/>
                    <a:pt x="0" y="0"/>
                    <a:pt x="29" y="0"/>
                  </a:cubicBezTo>
                  <a:cubicBezTo>
                    <a:pt x="522" y="0"/>
                    <a:pt x="522" y="0"/>
                    <a:pt x="522" y="0"/>
                  </a:cubicBezTo>
                  <a:cubicBezTo>
                    <a:pt x="522" y="0"/>
                    <a:pt x="550" y="0"/>
                    <a:pt x="550" y="28"/>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2"/>
            <p:cNvSpPr>
              <a:spLocks/>
            </p:cNvSpPr>
            <p:nvPr/>
          </p:nvSpPr>
          <p:spPr bwMode="auto">
            <a:xfrm>
              <a:off x="-2649538" y="-112713"/>
              <a:ext cx="914400" cy="730250"/>
            </a:xfrm>
            <a:custGeom>
              <a:avLst/>
              <a:gdLst>
                <a:gd name="T0" fmla="*/ 566 w 566"/>
                <a:gd name="T1" fmla="*/ 28 h 453"/>
                <a:gd name="T2" fmla="*/ 566 w 566"/>
                <a:gd name="T3" fmla="*/ 424 h 453"/>
                <a:gd name="T4" fmla="*/ 538 w 566"/>
                <a:gd name="T5" fmla="*/ 453 h 453"/>
                <a:gd name="T6" fmla="*/ 28 w 566"/>
                <a:gd name="T7" fmla="*/ 453 h 453"/>
                <a:gd name="T8" fmla="*/ 0 w 566"/>
                <a:gd name="T9" fmla="*/ 424 h 453"/>
                <a:gd name="T10" fmla="*/ 0 w 566"/>
                <a:gd name="T11" fmla="*/ 28 h 453"/>
                <a:gd name="T12" fmla="*/ 28 w 566"/>
                <a:gd name="T13" fmla="*/ 0 h 453"/>
                <a:gd name="T14" fmla="*/ 538 w 566"/>
                <a:gd name="T15" fmla="*/ 0 h 453"/>
                <a:gd name="T16" fmla="*/ 566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566" y="28"/>
                  </a:moveTo>
                  <a:cubicBezTo>
                    <a:pt x="566" y="424"/>
                    <a:pt x="566" y="424"/>
                    <a:pt x="566" y="424"/>
                  </a:cubicBezTo>
                  <a:cubicBezTo>
                    <a:pt x="566" y="424"/>
                    <a:pt x="566" y="453"/>
                    <a:pt x="538" y="453"/>
                  </a:cubicBezTo>
                  <a:cubicBezTo>
                    <a:pt x="28" y="453"/>
                    <a:pt x="28" y="453"/>
                    <a:pt x="28" y="453"/>
                  </a:cubicBezTo>
                  <a:cubicBezTo>
                    <a:pt x="28" y="453"/>
                    <a:pt x="0" y="453"/>
                    <a:pt x="0" y="424"/>
                  </a:cubicBezTo>
                  <a:cubicBezTo>
                    <a:pt x="0" y="28"/>
                    <a:pt x="0" y="28"/>
                    <a:pt x="0" y="28"/>
                  </a:cubicBezTo>
                  <a:cubicBezTo>
                    <a:pt x="0" y="28"/>
                    <a:pt x="0" y="0"/>
                    <a:pt x="28" y="0"/>
                  </a:cubicBezTo>
                  <a:cubicBezTo>
                    <a:pt x="538" y="0"/>
                    <a:pt x="538" y="0"/>
                    <a:pt x="538" y="0"/>
                  </a:cubicBezTo>
                  <a:cubicBezTo>
                    <a:pt x="538" y="0"/>
                    <a:pt x="566" y="0"/>
                    <a:pt x="566" y="28"/>
                  </a:cubicBezTo>
                </a:path>
              </a:pathLst>
            </a:custGeom>
            <a:solidFill>
              <a:srgbClr val="22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3"/>
            <p:cNvSpPr>
              <a:spLocks/>
            </p:cNvSpPr>
            <p:nvPr/>
          </p:nvSpPr>
          <p:spPr bwMode="auto">
            <a:xfrm>
              <a:off x="-2649538" y="-22225"/>
              <a:ext cx="914400" cy="639763"/>
            </a:xfrm>
            <a:custGeom>
              <a:avLst/>
              <a:gdLst>
                <a:gd name="T0" fmla="*/ 566 w 566"/>
                <a:gd name="T1" fmla="*/ 0 h 397"/>
                <a:gd name="T2" fmla="*/ 0 w 566"/>
                <a:gd name="T3" fmla="*/ 340 h 397"/>
                <a:gd name="T4" fmla="*/ 0 w 566"/>
                <a:gd name="T5" fmla="*/ 368 h 397"/>
                <a:gd name="T6" fmla="*/ 28 w 566"/>
                <a:gd name="T7" fmla="*/ 397 h 397"/>
                <a:gd name="T8" fmla="*/ 538 w 566"/>
                <a:gd name="T9" fmla="*/ 397 h 397"/>
                <a:gd name="T10" fmla="*/ 566 w 566"/>
                <a:gd name="T11" fmla="*/ 368 h 397"/>
                <a:gd name="T12" fmla="*/ 566 w 566"/>
                <a:gd name="T13" fmla="*/ 17 h 397"/>
                <a:gd name="T14" fmla="*/ 566 w 566"/>
                <a:gd name="T15" fmla="*/ 0 h 3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397">
                  <a:moveTo>
                    <a:pt x="566" y="0"/>
                  </a:moveTo>
                  <a:cubicBezTo>
                    <a:pt x="0" y="340"/>
                    <a:pt x="0" y="340"/>
                    <a:pt x="0" y="340"/>
                  </a:cubicBezTo>
                  <a:cubicBezTo>
                    <a:pt x="0" y="368"/>
                    <a:pt x="0" y="368"/>
                    <a:pt x="0" y="368"/>
                  </a:cubicBezTo>
                  <a:cubicBezTo>
                    <a:pt x="0" y="397"/>
                    <a:pt x="28" y="397"/>
                    <a:pt x="28" y="397"/>
                  </a:cubicBezTo>
                  <a:cubicBezTo>
                    <a:pt x="538" y="397"/>
                    <a:pt x="538" y="397"/>
                    <a:pt x="538" y="397"/>
                  </a:cubicBezTo>
                  <a:cubicBezTo>
                    <a:pt x="566" y="397"/>
                    <a:pt x="566" y="368"/>
                    <a:pt x="566" y="368"/>
                  </a:cubicBezTo>
                  <a:cubicBezTo>
                    <a:pt x="566" y="17"/>
                    <a:pt x="566" y="17"/>
                    <a:pt x="566" y="17"/>
                  </a:cubicBezTo>
                  <a:cubicBezTo>
                    <a:pt x="566" y="0"/>
                    <a:pt x="566" y="0"/>
                    <a:pt x="566" y="0"/>
                  </a:cubicBezTo>
                </a:path>
              </a:pathLst>
            </a:custGeom>
            <a:solidFill>
              <a:srgbClr val="1D9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84"/>
            <p:cNvSpPr>
              <a:spLocks/>
            </p:cNvSpPr>
            <p:nvPr/>
          </p:nvSpPr>
          <p:spPr bwMode="auto">
            <a:xfrm>
              <a:off x="-3092450" y="-36513"/>
              <a:ext cx="160338" cy="193675"/>
            </a:xfrm>
            <a:custGeom>
              <a:avLst/>
              <a:gdLst>
                <a:gd name="T0" fmla="*/ 99 w 99"/>
                <a:gd name="T1" fmla="*/ 11 h 120"/>
                <a:gd name="T2" fmla="*/ 67 w 99"/>
                <a:gd name="T3" fmla="*/ 0 h 120"/>
                <a:gd name="T4" fmla="*/ 57 w 99"/>
                <a:gd name="T5" fmla="*/ 26 h 120"/>
                <a:gd name="T6" fmla="*/ 0 w 99"/>
                <a:gd name="T7" fmla="*/ 26 h 120"/>
                <a:gd name="T8" fmla="*/ 1 w 99"/>
                <a:gd name="T9" fmla="*/ 120 h 120"/>
                <a:gd name="T10" fmla="*/ 69 w 99"/>
                <a:gd name="T11" fmla="*/ 120 h 120"/>
                <a:gd name="T12" fmla="*/ 68 w 99"/>
                <a:gd name="T13" fmla="*/ 66 h 120"/>
                <a:gd name="T14" fmla="*/ 99 w 99"/>
                <a:gd name="T15" fmla="*/ 11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0">
                  <a:moveTo>
                    <a:pt x="99" y="11"/>
                  </a:moveTo>
                  <a:cubicBezTo>
                    <a:pt x="67" y="0"/>
                    <a:pt x="67" y="0"/>
                    <a:pt x="67" y="0"/>
                  </a:cubicBezTo>
                  <a:cubicBezTo>
                    <a:pt x="57" y="26"/>
                    <a:pt x="57" y="26"/>
                    <a:pt x="57" y="26"/>
                  </a:cubicBezTo>
                  <a:cubicBezTo>
                    <a:pt x="0" y="26"/>
                    <a:pt x="0" y="26"/>
                    <a:pt x="0" y="26"/>
                  </a:cubicBezTo>
                  <a:cubicBezTo>
                    <a:pt x="1" y="120"/>
                    <a:pt x="1" y="120"/>
                    <a:pt x="1" y="120"/>
                  </a:cubicBezTo>
                  <a:cubicBezTo>
                    <a:pt x="69" y="120"/>
                    <a:pt x="69" y="120"/>
                    <a:pt x="69" y="120"/>
                  </a:cubicBezTo>
                  <a:cubicBezTo>
                    <a:pt x="68" y="66"/>
                    <a:pt x="68" y="66"/>
                    <a:pt x="68" y="66"/>
                  </a:cubicBezTo>
                  <a:cubicBezTo>
                    <a:pt x="69" y="48"/>
                    <a:pt x="74" y="19"/>
                    <a:pt x="99" y="11"/>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5"/>
            <p:cNvSpPr>
              <a:spLocks noEditPoints="1"/>
            </p:cNvSpPr>
            <p:nvPr/>
          </p:nvSpPr>
          <p:spPr bwMode="auto">
            <a:xfrm>
              <a:off x="-2082800" y="388937"/>
              <a:ext cx="252413" cy="169863"/>
            </a:xfrm>
            <a:custGeom>
              <a:avLst/>
              <a:gdLst>
                <a:gd name="T0" fmla="*/ 159 w 159"/>
                <a:gd name="T1" fmla="*/ 107 h 107"/>
                <a:gd name="T2" fmla="*/ 0 w 159"/>
                <a:gd name="T3" fmla="*/ 107 h 107"/>
                <a:gd name="T4" fmla="*/ 0 w 159"/>
                <a:gd name="T5" fmla="*/ 0 h 107"/>
                <a:gd name="T6" fmla="*/ 159 w 159"/>
                <a:gd name="T7" fmla="*/ 0 h 107"/>
                <a:gd name="T8" fmla="*/ 159 w 159"/>
                <a:gd name="T9" fmla="*/ 107 h 107"/>
                <a:gd name="T10" fmla="*/ 4 w 159"/>
                <a:gd name="T11" fmla="*/ 103 h 107"/>
                <a:gd name="T12" fmla="*/ 155 w 159"/>
                <a:gd name="T13" fmla="*/ 103 h 107"/>
                <a:gd name="T14" fmla="*/ 155 w 159"/>
                <a:gd name="T15" fmla="*/ 4 h 107"/>
                <a:gd name="T16" fmla="*/ 4 w 159"/>
                <a:gd name="T17" fmla="*/ 4 h 107"/>
                <a:gd name="T18" fmla="*/ 4 w 159"/>
                <a:gd name="T19"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07">
                  <a:moveTo>
                    <a:pt x="159" y="107"/>
                  </a:moveTo>
                  <a:lnTo>
                    <a:pt x="0" y="107"/>
                  </a:lnTo>
                  <a:lnTo>
                    <a:pt x="0" y="0"/>
                  </a:lnTo>
                  <a:lnTo>
                    <a:pt x="159" y="0"/>
                  </a:lnTo>
                  <a:lnTo>
                    <a:pt x="159" y="107"/>
                  </a:lnTo>
                  <a:close/>
                  <a:moveTo>
                    <a:pt x="4" y="103"/>
                  </a:moveTo>
                  <a:lnTo>
                    <a:pt x="155" y="103"/>
                  </a:lnTo>
                  <a:lnTo>
                    <a:pt x="155" y="4"/>
                  </a:lnTo>
                  <a:lnTo>
                    <a:pt x="4" y="4"/>
                  </a:lnTo>
                  <a:lnTo>
                    <a:pt x="4" y="10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6"/>
            <p:cNvSpPr>
              <a:spLocks/>
            </p:cNvSpPr>
            <p:nvPr/>
          </p:nvSpPr>
          <p:spPr bwMode="auto">
            <a:xfrm>
              <a:off x="-1992313" y="465137"/>
              <a:ext cx="373063" cy="1333500"/>
            </a:xfrm>
            <a:custGeom>
              <a:avLst/>
              <a:gdLst>
                <a:gd name="T0" fmla="*/ 136 w 231"/>
                <a:gd name="T1" fmla="*/ 827 h 827"/>
                <a:gd name="T2" fmla="*/ 133 w 231"/>
                <a:gd name="T3" fmla="*/ 824 h 827"/>
                <a:gd name="T4" fmla="*/ 155 w 231"/>
                <a:gd name="T5" fmla="*/ 530 h 827"/>
                <a:gd name="T6" fmla="*/ 143 w 231"/>
                <a:gd name="T7" fmla="*/ 57 h 827"/>
                <a:gd name="T8" fmla="*/ 5 w 231"/>
                <a:gd name="T9" fmla="*/ 13 h 827"/>
                <a:gd name="T10" fmla="*/ 0 w 231"/>
                <a:gd name="T11" fmla="*/ 9 h 827"/>
                <a:gd name="T12" fmla="*/ 4 w 231"/>
                <a:gd name="T13" fmla="*/ 5 h 827"/>
                <a:gd name="T14" fmla="*/ 149 w 231"/>
                <a:gd name="T15" fmla="*/ 52 h 827"/>
                <a:gd name="T16" fmla="*/ 162 w 231"/>
                <a:gd name="T17" fmla="*/ 532 h 827"/>
                <a:gd name="T18" fmla="*/ 140 w 231"/>
                <a:gd name="T19" fmla="*/ 821 h 827"/>
                <a:gd name="T20" fmla="*/ 138 w 231"/>
                <a:gd name="T21" fmla="*/ 827 h 827"/>
                <a:gd name="T22" fmla="*/ 136 w 231"/>
                <a:gd name="T23" fmla="*/ 8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827">
                  <a:moveTo>
                    <a:pt x="136" y="827"/>
                  </a:moveTo>
                  <a:cubicBezTo>
                    <a:pt x="135" y="827"/>
                    <a:pt x="133" y="826"/>
                    <a:pt x="133" y="824"/>
                  </a:cubicBezTo>
                  <a:cubicBezTo>
                    <a:pt x="113" y="765"/>
                    <a:pt x="133" y="651"/>
                    <a:pt x="155" y="530"/>
                  </a:cubicBezTo>
                  <a:cubicBezTo>
                    <a:pt x="187" y="350"/>
                    <a:pt x="223" y="146"/>
                    <a:pt x="143" y="57"/>
                  </a:cubicBezTo>
                  <a:cubicBezTo>
                    <a:pt x="112" y="23"/>
                    <a:pt x="67" y="8"/>
                    <a:pt x="5" y="13"/>
                  </a:cubicBezTo>
                  <a:cubicBezTo>
                    <a:pt x="2" y="13"/>
                    <a:pt x="1" y="11"/>
                    <a:pt x="0" y="9"/>
                  </a:cubicBezTo>
                  <a:cubicBezTo>
                    <a:pt x="0" y="7"/>
                    <a:pt x="2" y="5"/>
                    <a:pt x="4" y="5"/>
                  </a:cubicBezTo>
                  <a:cubicBezTo>
                    <a:pt x="68" y="0"/>
                    <a:pt x="117" y="16"/>
                    <a:pt x="149" y="52"/>
                  </a:cubicBezTo>
                  <a:cubicBezTo>
                    <a:pt x="231" y="143"/>
                    <a:pt x="195" y="350"/>
                    <a:pt x="162" y="532"/>
                  </a:cubicBezTo>
                  <a:cubicBezTo>
                    <a:pt x="141" y="651"/>
                    <a:pt x="121" y="764"/>
                    <a:pt x="140" y="821"/>
                  </a:cubicBezTo>
                  <a:cubicBezTo>
                    <a:pt x="141" y="824"/>
                    <a:pt x="140" y="826"/>
                    <a:pt x="138" y="827"/>
                  </a:cubicBezTo>
                  <a:cubicBezTo>
                    <a:pt x="137" y="827"/>
                    <a:pt x="137" y="827"/>
                    <a:pt x="136" y="8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7"/>
            <p:cNvSpPr>
              <a:spLocks/>
            </p:cNvSpPr>
            <p:nvPr/>
          </p:nvSpPr>
          <p:spPr bwMode="auto">
            <a:xfrm>
              <a:off x="-1497013" y="1868488"/>
              <a:ext cx="88900" cy="90488"/>
            </a:xfrm>
            <a:custGeom>
              <a:avLst/>
              <a:gdLst>
                <a:gd name="T0" fmla="*/ 56 w 56"/>
                <a:gd name="T1" fmla="*/ 0 h 57"/>
                <a:gd name="T2" fmla="*/ 0 w 56"/>
                <a:gd name="T3" fmla="*/ 0 h 57"/>
                <a:gd name="T4" fmla="*/ 0 w 56"/>
                <a:gd name="T5" fmla="*/ 57 h 57"/>
                <a:gd name="T6" fmla="*/ 56 w 56"/>
                <a:gd name="T7" fmla="*/ 57 h 57"/>
                <a:gd name="T8" fmla="*/ 56 w 56"/>
                <a:gd name="T9" fmla="*/ 20 h 57"/>
                <a:gd name="T10" fmla="*/ 56 w 56"/>
                <a:gd name="T11" fmla="*/ 0 h 57"/>
              </a:gdLst>
              <a:ahLst/>
              <a:cxnLst>
                <a:cxn ang="0">
                  <a:pos x="T0" y="T1"/>
                </a:cxn>
                <a:cxn ang="0">
                  <a:pos x="T2" y="T3"/>
                </a:cxn>
                <a:cxn ang="0">
                  <a:pos x="T4" y="T5"/>
                </a:cxn>
                <a:cxn ang="0">
                  <a:pos x="T6" y="T7"/>
                </a:cxn>
                <a:cxn ang="0">
                  <a:pos x="T8" y="T9"/>
                </a:cxn>
                <a:cxn ang="0">
                  <a:pos x="T10" y="T11"/>
                </a:cxn>
              </a:cxnLst>
              <a:rect l="0" t="0" r="r" b="b"/>
              <a:pathLst>
                <a:path w="56" h="57">
                  <a:moveTo>
                    <a:pt x="56" y="0"/>
                  </a:moveTo>
                  <a:lnTo>
                    <a:pt x="0" y="0"/>
                  </a:lnTo>
                  <a:lnTo>
                    <a:pt x="0" y="57"/>
                  </a:lnTo>
                  <a:lnTo>
                    <a:pt x="56" y="57"/>
                  </a:lnTo>
                  <a:lnTo>
                    <a:pt x="56" y="20"/>
                  </a:lnTo>
                  <a:lnTo>
                    <a:pt x="56"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8"/>
            <p:cNvSpPr>
              <a:spLocks/>
            </p:cNvSpPr>
            <p:nvPr/>
          </p:nvSpPr>
          <p:spPr bwMode="auto">
            <a:xfrm>
              <a:off x="-1497013" y="1868488"/>
              <a:ext cx="88900" cy="90488"/>
            </a:xfrm>
            <a:custGeom>
              <a:avLst/>
              <a:gdLst>
                <a:gd name="T0" fmla="*/ 56 w 56"/>
                <a:gd name="T1" fmla="*/ 0 h 57"/>
                <a:gd name="T2" fmla="*/ 0 w 56"/>
                <a:gd name="T3" fmla="*/ 0 h 57"/>
                <a:gd name="T4" fmla="*/ 0 w 56"/>
                <a:gd name="T5" fmla="*/ 57 h 57"/>
                <a:gd name="T6" fmla="*/ 56 w 56"/>
                <a:gd name="T7" fmla="*/ 57 h 57"/>
                <a:gd name="T8" fmla="*/ 56 w 56"/>
                <a:gd name="T9" fmla="*/ 20 h 57"/>
                <a:gd name="T10" fmla="*/ 56 w 56"/>
                <a:gd name="T11" fmla="*/ 0 h 57"/>
              </a:gdLst>
              <a:ahLst/>
              <a:cxnLst>
                <a:cxn ang="0">
                  <a:pos x="T0" y="T1"/>
                </a:cxn>
                <a:cxn ang="0">
                  <a:pos x="T2" y="T3"/>
                </a:cxn>
                <a:cxn ang="0">
                  <a:pos x="T4" y="T5"/>
                </a:cxn>
                <a:cxn ang="0">
                  <a:pos x="T6" y="T7"/>
                </a:cxn>
                <a:cxn ang="0">
                  <a:pos x="T8" y="T9"/>
                </a:cxn>
                <a:cxn ang="0">
                  <a:pos x="T10" y="T11"/>
                </a:cxn>
              </a:cxnLst>
              <a:rect l="0" t="0" r="r" b="b"/>
              <a:pathLst>
                <a:path w="56" h="57">
                  <a:moveTo>
                    <a:pt x="56" y="0"/>
                  </a:moveTo>
                  <a:lnTo>
                    <a:pt x="0" y="0"/>
                  </a:lnTo>
                  <a:lnTo>
                    <a:pt x="0" y="57"/>
                  </a:lnTo>
                  <a:lnTo>
                    <a:pt x="56" y="57"/>
                  </a:lnTo>
                  <a:lnTo>
                    <a:pt x="56" y="20"/>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89"/>
            <p:cNvSpPr>
              <a:spLocks noChangeArrowheads="1"/>
            </p:cNvSpPr>
            <p:nvPr/>
          </p:nvSpPr>
          <p:spPr bwMode="auto">
            <a:xfrm>
              <a:off x="-3221038" y="768350"/>
              <a:ext cx="111125" cy="123507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90"/>
            <p:cNvSpPr>
              <a:spLocks noChangeArrowheads="1"/>
            </p:cNvSpPr>
            <p:nvPr/>
          </p:nvSpPr>
          <p:spPr bwMode="auto">
            <a:xfrm>
              <a:off x="-3221038" y="768350"/>
              <a:ext cx="111125"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1"/>
            <p:cNvSpPr>
              <a:spLocks/>
            </p:cNvSpPr>
            <p:nvPr/>
          </p:nvSpPr>
          <p:spPr bwMode="auto">
            <a:xfrm>
              <a:off x="-3165475" y="801688"/>
              <a:ext cx="55563" cy="669925"/>
            </a:xfrm>
            <a:custGeom>
              <a:avLst/>
              <a:gdLst>
                <a:gd name="T0" fmla="*/ 35 w 35"/>
                <a:gd name="T1" fmla="*/ 0 h 422"/>
                <a:gd name="T2" fmla="*/ 0 w 35"/>
                <a:gd name="T3" fmla="*/ 0 h 422"/>
                <a:gd name="T4" fmla="*/ 0 w 35"/>
                <a:gd name="T5" fmla="*/ 422 h 422"/>
                <a:gd name="T6" fmla="*/ 35 w 35"/>
                <a:gd name="T7" fmla="*/ 422 h 422"/>
                <a:gd name="T8" fmla="*/ 35 w 35"/>
                <a:gd name="T9" fmla="*/ 326 h 422"/>
                <a:gd name="T10" fmla="*/ 35 w 35"/>
                <a:gd name="T11" fmla="*/ 282 h 422"/>
                <a:gd name="T12" fmla="*/ 35 w 35"/>
                <a:gd name="T13" fmla="*/ 229 h 422"/>
                <a:gd name="T14" fmla="*/ 35 w 35"/>
                <a:gd name="T15" fmla="*/ 0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22">
                  <a:moveTo>
                    <a:pt x="35" y="0"/>
                  </a:moveTo>
                  <a:lnTo>
                    <a:pt x="0" y="0"/>
                  </a:lnTo>
                  <a:lnTo>
                    <a:pt x="0" y="422"/>
                  </a:lnTo>
                  <a:lnTo>
                    <a:pt x="35" y="422"/>
                  </a:lnTo>
                  <a:lnTo>
                    <a:pt x="35" y="326"/>
                  </a:lnTo>
                  <a:lnTo>
                    <a:pt x="35" y="282"/>
                  </a:lnTo>
                  <a:lnTo>
                    <a:pt x="35" y="229"/>
                  </a:lnTo>
                  <a:lnTo>
                    <a:pt x="35" y="0"/>
                  </a:lnTo>
                  <a:close/>
                </a:path>
              </a:pathLst>
            </a:custGeom>
            <a:solidFill>
              <a:srgbClr val="000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2"/>
            <p:cNvSpPr>
              <a:spLocks/>
            </p:cNvSpPr>
            <p:nvPr/>
          </p:nvSpPr>
          <p:spPr bwMode="auto">
            <a:xfrm>
              <a:off x="-3165475" y="801688"/>
              <a:ext cx="55563" cy="669925"/>
            </a:xfrm>
            <a:custGeom>
              <a:avLst/>
              <a:gdLst>
                <a:gd name="T0" fmla="*/ 35 w 35"/>
                <a:gd name="T1" fmla="*/ 0 h 422"/>
                <a:gd name="T2" fmla="*/ 0 w 35"/>
                <a:gd name="T3" fmla="*/ 0 h 422"/>
                <a:gd name="T4" fmla="*/ 0 w 35"/>
                <a:gd name="T5" fmla="*/ 422 h 422"/>
                <a:gd name="T6" fmla="*/ 35 w 35"/>
                <a:gd name="T7" fmla="*/ 422 h 422"/>
                <a:gd name="T8" fmla="*/ 35 w 35"/>
                <a:gd name="T9" fmla="*/ 326 h 422"/>
                <a:gd name="T10" fmla="*/ 35 w 35"/>
                <a:gd name="T11" fmla="*/ 282 h 422"/>
                <a:gd name="T12" fmla="*/ 35 w 35"/>
                <a:gd name="T13" fmla="*/ 229 h 422"/>
                <a:gd name="T14" fmla="*/ 35 w 35"/>
                <a:gd name="T15" fmla="*/ 0 h 4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22">
                  <a:moveTo>
                    <a:pt x="35" y="0"/>
                  </a:moveTo>
                  <a:lnTo>
                    <a:pt x="0" y="0"/>
                  </a:lnTo>
                  <a:lnTo>
                    <a:pt x="0" y="422"/>
                  </a:lnTo>
                  <a:lnTo>
                    <a:pt x="35" y="422"/>
                  </a:lnTo>
                  <a:lnTo>
                    <a:pt x="35" y="326"/>
                  </a:lnTo>
                  <a:lnTo>
                    <a:pt x="35" y="282"/>
                  </a:lnTo>
                  <a:lnTo>
                    <a:pt x="35" y="229"/>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3"/>
            <p:cNvSpPr>
              <a:spLocks/>
            </p:cNvSpPr>
            <p:nvPr/>
          </p:nvSpPr>
          <p:spPr bwMode="auto">
            <a:xfrm>
              <a:off x="-3090863" y="130175"/>
              <a:ext cx="109538" cy="69850"/>
            </a:xfrm>
            <a:custGeom>
              <a:avLst/>
              <a:gdLst>
                <a:gd name="T0" fmla="*/ 69 w 69"/>
                <a:gd name="T1" fmla="*/ 16 h 44"/>
                <a:gd name="T2" fmla="*/ 37 w 69"/>
                <a:gd name="T3" fmla="*/ 44 h 44"/>
                <a:gd name="T4" fmla="*/ 10 w 69"/>
                <a:gd name="T5" fmla="*/ 41 h 44"/>
                <a:gd name="T6" fmla="*/ 0 w 69"/>
                <a:gd name="T7" fmla="*/ 17 h 44"/>
                <a:gd name="T8" fmla="*/ 33 w 69"/>
                <a:gd name="T9" fmla="*/ 0 h 44"/>
                <a:gd name="T10" fmla="*/ 69 w 69"/>
                <a:gd name="T11" fmla="*/ 16 h 44"/>
              </a:gdLst>
              <a:ahLst/>
              <a:cxnLst>
                <a:cxn ang="0">
                  <a:pos x="T0" y="T1"/>
                </a:cxn>
                <a:cxn ang="0">
                  <a:pos x="T2" y="T3"/>
                </a:cxn>
                <a:cxn ang="0">
                  <a:pos x="T4" y="T5"/>
                </a:cxn>
                <a:cxn ang="0">
                  <a:pos x="T6" y="T7"/>
                </a:cxn>
                <a:cxn ang="0">
                  <a:pos x="T8" y="T9"/>
                </a:cxn>
                <a:cxn ang="0">
                  <a:pos x="T10" y="T11"/>
                </a:cxn>
              </a:cxnLst>
              <a:rect l="0" t="0" r="r" b="b"/>
              <a:pathLst>
                <a:path w="69" h="44">
                  <a:moveTo>
                    <a:pt x="69" y="16"/>
                  </a:moveTo>
                  <a:lnTo>
                    <a:pt x="37" y="44"/>
                  </a:lnTo>
                  <a:lnTo>
                    <a:pt x="10" y="41"/>
                  </a:lnTo>
                  <a:lnTo>
                    <a:pt x="0" y="17"/>
                  </a:lnTo>
                  <a:lnTo>
                    <a:pt x="33" y="0"/>
                  </a:lnTo>
                  <a:lnTo>
                    <a:pt x="69" y="1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4"/>
            <p:cNvSpPr>
              <a:spLocks/>
            </p:cNvSpPr>
            <p:nvPr/>
          </p:nvSpPr>
          <p:spPr bwMode="auto">
            <a:xfrm>
              <a:off x="-3090863" y="130175"/>
              <a:ext cx="109538" cy="69850"/>
            </a:xfrm>
            <a:custGeom>
              <a:avLst/>
              <a:gdLst>
                <a:gd name="T0" fmla="*/ 69 w 69"/>
                <a:gd name="T1" fmla="*/ 16 h 44"/>
                <a:gd name="T2" fmla="*/ 37 w 69"/>
                <a:gd name="T3" fmla="*/ 44 h 44"/>
                <a:gd name="T4" fmla="*/ 10 w 69"/>
                <a:gd name="T5" fmla="*/ 41 h 44"/>
                <a:gd name="T6" fmla="*/ 0 w 69"/>
                <a:gd name="T7" fmla="*/ 17 h 44"/>
                <a:gd name="T8" fmla="*/ 33 w 69"/>
                <a:gd name="T9" fmla="*/ 0 h 44"/>
                <a:gd name="T10" fmla="*/ 69 w 69"/>
                <a:gd name="T11" fmla="*/ 16 h 44"/>
              </a:gdLst>
              <a:ahLst/>
              <a:cxnLst>
                <a:cxn ang="0">
                  <a:pos x="T0" y="T1"/>
                </a:cxn>
                <a:cxn ang="0">
                  <a:pos x="T2" y="T3"/>
                </a:cxn>
                <a:cxn ang="0">
                  <a:pos x="T4" y="T5"/>
                </a:cxn>
                <a:cxn ang="0">
                  <a:pos x="T6" y="T7"/>
                </a:cxn>
                <a:cxn ang="0">
                  <a:pos x="T8" y="T9"/>
                </a:cxn>
                <a:cxn ang="0">
                  <a:pos x="T10" y="T11"/>
                </a:cxn>
              </a:cxnLst>
              <a:rect l="0" t="0" r="r" b="b"/>
              <a:pathLst>
                <a:path w="69" h="44">
                  <a:moveTo>
                    <a:pt x="69" y="16"/>
                  </a:moveTo>
                  <a:lnTo>
                    <a:pt x="37" y="44"/>
                  </a:lnTo>
                  <a:lnTo>
                    <a:pt x="10" y="41"/>
                  </a:lnTo>
                  <a:lnTo>
                    <a:pt x="0" y="17"/>
                  </a:lnTo>
                  <a:lnTo>
                    <a:pt x="33" y="0"/>
                  </a:lnTo>
                  <a:lnTo>
                    <a:pt x="69"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5"/>
            <p:cNvSpPr>
              <a:spLocks/>
            </p:cNvSpPr>
            <p:nvPr/>
          </p:nvSpPr>
          <p:spPr bwMode="auto">
            <a:xfrm>
              <a:off x="-3089275" y="198437"/>
              <a:ext cx="107950" cy="393700"/>
            </a:xfrm>
            <a:custGeom>
              <a:avLst/>
              <a:gdLst>
                <a:gd name="T0" fmla="*/ 0 w 68"/>
                <a:gd name="T1" fmla="*/ 0 h 248"/>
                <a:gd name="T2" fmla="*/ 35 w 68"/>
                <a:gd name="T3" fmla="*/ 248 h 248"/>
                <a:gd name="T4" fmla="*/ 68 w 68"/>
                <a:gd name="T5" fmla="*/ 0 h 248"/>
                <a:gd name="T6" fmla="*/ 0 w 68"/>
                <a:gd name="T7" fmla="*/ 0 h 248"/>
              </a:gdLst>
              <a:ahLst/>
              <a:cxnLst>
                <a:cxn ang="0">
                  <a:pos x="T0" y="T1"/>
                </a:cxn>
                <a:cxn ang="0">
                  <a:pos x="T2" y="T3"/>
                </a:cxn>
                <a:cxn ang="0">
                  <a:pos x="T4" y="T5"/>
                </a:cxn>
                <a:cxn ang="0">
                  <a:pos x="T6" y="T7"/>
                </a:cxn>
              </a:cxnLst>
              <a:rect l="0" t="0" r="r" b="b"/>
              <a:pathLst>
                <a:path w="68" h="248">
                  <a:moveTo>
                    <a:pt x="0" y="0"/>
                  </a:moveTo>
                  <a:lnTo>
                    <a:pt x="35" y="248"/>
                  </a:ln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6"/>
            <p:cNvSpPr>
              <a:spLocks/>
            </p:cNvSpPr>
            <p:nvPr/>
          </p:nvSpPr>
          <p:spPr bwMode="auto">
            <a:xfrm>
              <a:off x="-3089275" y="198437"/>
              <a:ext cx="107950" cy="393700"/>
            </a:xfrm>
            <a:custGeom>
              <a:avLst/>
              <a:gdLst>
                <a:gd name="T0" fmla="*/ 0 w 68"/>
                <a:gd name="T1" fmla="*/ 0 h 248"/>
                <a:gd name="T2" fmla="*/ 35 w 68"/>
                <a:gd name="T3" fmla="*/ 248 h 248"/>
                <a:gd name="T4" fmla="*/ 68 w 68"/>
                <a:gd name="T5" fmla="*/ 0 h 248"/>
                <a:gd name="T6" fmla="*/ 0 w 68"/>
                <a:gd name="T7" fmla="*/ 0 h 248"/>
              </a:gdLst>
              <a:ahLst/>
              <a:cxnLst>
                <a:cxn ang="0">
                  <a:pos x="T0" y="T1"/>
                </a:cxn>
                <a:cxn ang="0">
                  <a:pos x="T2" y="T3"/>
                </a:cxn>
                <a:cxn ang="0">
                  <a:pos x="T4" y="T5"/>
                </a:cxn>
                <a:cxn ang="0">
                  <a:pos x="T6" y="T7"/>
                </a:cxn>
              </a:cxnLst>
              <a:rect l="0" t="0" r="r" b="b"/>
              <a:pathLst>
                <a:path w="68" h="248">
                  <a:moveTo>
                    <a:pt x="0" y="0"/>
                  </a:moveTo>
                  <a:lnTo>
                    <a:pt x="35" y="248"/>
                  </a:lnTo>
                  <a:lnTo>
                    <a:pt x="6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7"/>
            <p:cNvSpPr>
              <a:spLocks/>
            </p:cNvSpPr>
            <p:nvPr/>
          </p:nvSpPr>
          <p:spPr bwMode="auto">
            <a:xfrm>
              <a:off x="-3089275" y="198437"/>
              <a:ext cx="107950" cy="393700"/>
            </a:xfrm>
            <a:custGeom>
              <a:avLst/>
              <a:gdLst>
                <a:gd name="T0" fmla="*/ 68 w 68"/>
                <a:gd name="T1" fmla="*/ 0 h 248"/>
                <a:gd name="T2" fmla="*/ 38 w 68"/>
                <a:gd name="T3" fmla="*/ 0 h 248"/>
                <a:gd name="T4" fmla="*/ 23 w 68"/>
                <a:gd name="T5" fmla="*/ 0 h 248"/>
                <a:gd name="T6" fmla="*/ 0 w 68"/>
                <a:gd name="T7" fmla="*/ 0 h 248"/>
                <a:gd name="T8" fmla="*/ 35 w 68"/>
                <a:gd name="T9" fmla="*/ 248 h 248"/>
                <a:gd name="T10" fmla="*/ 68 w 68"/>
                <a:gd name="T11" fmla="*/ 0 h 248"/>
              </a:gdLst>
              <a:ahLst/>
              <a:cxnLst>
                <a:cxn ang="0">
                  <a:pos x="T0" y="T1"/>
                </a:cxn>
                <a:cxn ang="0">
                  <a:pos x="T2" y="T3"/>
                </a:cxn>
                <a:cxn ang="0">
                  <a:pos x="T4" y="T5"/>
                </a:cxn>
                <a:cxn ang="0">
                  <a:pos x="T6" y="T7"/>
                </a:cxn>
                <a:cxn ang="0">
                  <a:pos x="T8" y="T9"/>
                </a:cxn>
                <a:cxn ang="0">
                  <a:pos x="T10" y="T11"/>
                </a:cxn>
              </a:cxnLst>
              <a:rect l="0" t="0" r="r" b="b"/>
              <a:pathLst>
                <a:path w="68" h="248">
                  <a:moveTo>
                    <a:pt x="68" y="0"/>
                  </a:moveTo>
                  <a:lnTo>
                    <a:pt x="38" y="0"/>
                  </a:lnTo>
                  <a:lnTo>
                    <a:pt x="23" y="0"/>
                  </a:lnTo>
                  <a:lnTo>
                    <a:pt x="0" y="0"/>
                  </a:lnTo>
                  <a:lnTo>
                    <a:pt x="35" y="248"/>
                  </a:lnTo>
                  <a:lnTo>
                    <a:pt x="68"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8"/>
            <p:cNvSpPr>
              <a:spLocks/>
            </p:cNvSpPr>
            <p:nvPr/>
          </p:nvSpPr>
          <p:spPr bwMode="auto">
            <a:xfrm>
              <a:off x="-3089275" y="198437"/>
              <a:ext cx="107950" cy="393700"/>
            </a:xfrm>
            <a:custGeom>
              <a:avLst/>
              <a:gdLst>
                <a:gd name="T0" fmla="*/ 68 w 68"/>
                <a:gd name="T1" fmla="*/ 0 h 248"/>
                <a:gd name="T2" fmla="*/ 38 w 68"/>
                <a:gd name="T3" fmla="*/ 0 h 248"/>
                <a:gd name="T4" fmla="*/ 23 w 68"/>
                <a:gd name="T5" fmla="*/ 0 h 248"/>
                <a:gd name="T6" fmla="*/ 0 w 68"/>
                <a:gd name="T7" fmla="*/ 0 h 248"/>
                <a:gd name="T8" fmla="*/ 35 w 68"/>
                <a:gd name="T9" fmla="*/ 248 h 248"/>
                <a:gd name="T10" fmla="*/ 68 w 68"/>
                <a:gd name="T11" fmla="*/ 0 h 248"/>
              </a:gdLst>
              <a:ahLst/>
              <a:cxnLst>
                <a:cxn ang="0">
                  <a:pos x="T0" y="T1"/>
                </a:cxn>
                <a:cxn ang="0">
                  <a:pos x="T2" y="T3"/>
                </a:cxn>
                <a:cxn ang="0">
                  <a:pos x="T4" y="T5"/>
                </a:cxn>
                <a:cxn ang="0">
                  <a:pos x="T6" y="T7"/>
                </a:cxn>
                <a:cxn ang="0">
                  <a:pos x="T8" y="T9"/>
                </a:cxn>
                <a:cxn ang="0">
                  <a:pos x="T10" y="T11"/>
                </a:cxn>
              </a:cxnLst>
              <a:rect l="0" t="0" r="r" b="b"/>
              <a:pathLst>
                <a:path w="68" h="248">
                  <a:moveTo>
                    <a:pt x="68" y="0"/>
                  </a:moveTo>
                  <a:lnTo>
                    <a:pt x="38" y="0"/>
                  </a:lnTo>
                  <a:lnTo>
                    <a:pt x="23" y="0"/>
                  </a:lnTo>
                  <a:lnTo>
                    <a:pt x="0" y="0"/>
                  </a:lnTo>
                  <a:lnTo>
                    <a:pt x="35" y="248"/>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9"/>
            <p:cNvSpPr>
              <a:spLocks/>
            </p:cNvSpPr>
            <p:nvPr/>
          </p:nvSpPr>
          <p:spPr bwMode="auto">
            <a:xfrm>
              <a:off x="-3062288" y="198437"/>
              <a:ext cx="53975" cy="74613"/>
            </a:xfrm>
            <a:custGeom>
              <a:avLst/>
              <a:gdLst>
                <a:gd name="T0" fmla="*/ 0 w 34"/>
                <a:gd name="T1" fmla="*/ 28 h 47"/>
                <a:gd name="T2" fmla="*/ 4 w 34"/>
                <a:gd name="T3" fmla="*/ 47 h 47"/>
                <a:gd name="T4" fmla="*/ 26 w 34"/>
                <a:gd name="T5" fmla="*/ 47 h 47"/>
                <a:gd name="T6" fmla="*/ 34 w 34"/>
                <a:gd name="T7" fmla="*/ 21 h 47"/>
                <a:gd name="T8" fmla="*/ 15 w 34"/>
                <a:gd name="T9" fmla="*/ 0 h 47"/>
                <a:gd name="T10" fmla="*/ 0 w 34"/>
                <a:gd name="T11" fmla="*/ 28 h 47"/>
              </a:gdLst>
              <a:ahLst/>
              <a:cxnLst>
                <a:cxn ang="0">
                  <a:pos x="T0" y="T1"/>
                </a:cxn>
                <a:cxn ang="0">
                  <a:pos x="T2" y="T3"/>
                </a:cxn>
                <a:cxn ang="0">
                  <a:pos x="T4" y="T5"/>
                </a:cxn>
                <a:cxn ang="0">
                  <a:pos x="T6" y="T7"/>
                </a:cxn>
                <a:cxn ang="0">
                  <a:pos x="T8" y="T9"/>
                </a:cxn>
                <a:cxn ang="0">
                  <a:pos x="T10" y="T11"/>
                </a:cxn>
              </a:cxnLst>
              <a:rect l="0" t="0" r="r" b="b"/>
              <a:pathLst>
                <a:path w="34" h="47">
                  <a:moveTo>
                    <a:pt x="0" y="28"/>
                  </a:moveTo>
                  <a:lnTo>
                    <a:pt x="4" y="47"/>
                  </a:lnTo>
                  <a:lnTo>
                    <a:pt x="26" y="47"/>
                  </a:lnTo>
                  <a:lnTo>
                    <a:pt x="34" y="21"/>
                  </a:lnTo>
                  <a:lnTo>
                    <a:pt x="15" y="0"/>
                  </a:lnTo>
                  <a:lnTo>
                    <a:pt x="0" y="28"/>
                  </a:lnTo>
                  <a:close/>
                </a:path>
              </a:pathLst>
            </a:custGeom>
            <a:solidFill>
              <a:srgbClr val="1F1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0"/>
            <p:cNvSpPr>
              <a:spLocks/>
            </p:cNvSpPr>
            <p:nvPr/>
          </p:nvSpPr>
          <p:spPr bwMode="auto">
            <a:xfrm>
              <a:off x="-3068638" y="273050"/>
              <a:ext cx="65088" cy="319088"/>
            </a:xfrm>
            <a:custGeom>
              <a:avLst/>
              <a:gdLst>
                <a:gd name="T0" fmla="*/ 30 w 41"/>
                <a:gd name="T1" fmla="*/ 0 h 201"/>
                <a:gd name="T2" fmla="*/ 8 w 41"/>
                <a:gd name="T3" fmla="*/ 0 h 201"/>
                <a:gd name="T4" fmla="*/ 0 w 41"/>
                <a:gd name="T5" fmla="*/ 50 h 201"/>
                <a:gd name="T6" fmla="*/ 22 w 41"/>
                <a:gd name="T7" fmla="*/ 201 h 201"/>
                <a:gd name="T8" fmla="*/ 41 w 41"/>
                <a:gd name="T9" fmla="*/ 59 h 201"/>
                <a:gd name="T10" fmla="*/ 30 w 41"/>
                <a:gd name="T11" fmla="*/ 0 h 201"/>
              </a:gdLst>
              <a:ahLst/>
              <a:cxnLst>
                <a:cxn ang="0">
                  <a:pos x="T0" y="T1"/>
                </a:cxn>
                <a:cxn ang="0">
                  <a:pos x="T2" y="T3"/>
                </a:cxn>
                <a:cxn ang="0">
                  <a:pos x="T4" y="T5"/>
                </a:cxn>
                <a:cxn ang="0">
                  <a:pos x="T6" y="T7"/>
                </a:cxn>
                <a:cxn ang="0">
                  <a:pos x="T8" y="T9"/>
                </a:cxn>
                <a:cxn ang="0">
                  <a:pos x="T10" y="T11"/>
                </a:cxn>
              </a:cxnLst>
              <a:rect l="0" t="0" r="r" b="b"/>
              <a:pathLst>
                <a:path w="41" h="201">
                  <a:moveTo>
                    <a:pt x="30" y="0"/>
                  </a:moveTo>
                  <a:lnTo>
                    <a:pt x="8" y="0"/>
                  </a:lnTo>
                  <a:lnTo>
                    <a:pt x="0" y="50"/>
                  </a:lnTo>
                  <a:lnTo>
                    <a:pt x="22" y="201"/>
                  </a:lnTo>
                  <a:lnTo>
                    <a:pt x="41" y="59"/>
                  </a:lnTo>
                  <a:lnTo>
                    <a:pt x="30" y="0"/>
                  </a:lnTo>
                  <a:close/>
                </a:path>
              </a:pathLst>
            </a:custGeom>
            <a:solidFill>
              <a:srgbClr val="1F1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01"/>
            <p:cNvSpPr>
              <a:spLocks/>
            </p:cNvSpPr>
            <p:nvPr/>
          </p:nvSpPr>
          <p:spPr bwMode="auto">
            <a:xfrm>
              <a:off x="-3089275" y="155575"/>
              <a:ext cx="55563" cy="103188"/>
            </a:xfrm>
            <a:custGeom>
              <a:avLst/>
              <a:gdLst>
                <a:gd name="T0" fmla="*/ 35 w 35"/>
                <a:gd name="T1" fmla="*/ 27 h 65"/>
                <a:gd name="T2" fmla="*/ 11 w 35"/>
                <a:gd name="T3" fmla="*/ 65 h 65"/>
                <a:gd name="T4" fmla="*/ 0 w 35"/>
                <a:gd name="T5" fmla="*/ 27 h 65"/>
                <a:gd name="T6" fmla="*/ 0 w 35"/>
                <a:gd name="T7" fmla="*/ 0 h 65"/>
                <a:gd name="T8" fmla="*/ 35 w 35"/>
                <a:gd name="T9" fmla="*/ 27 h 65"/>
              </a:gdLst>
              <a:ahLst/>
              <a:cxnLst>
                <a:cxn ang="0">
                  <a:pos x="T0" y="T1"/>
                </a:cxn>
                <a:cxn ang="0">
                  <a:pos x="T2" y="T3"/>
                </a:cxn>
                <a:cxn ang="0">
                  <a:pos x="T4" y="T5"/>
                </a:cxn>
                <a:cxn ang="0">
                  <a:pos x="T6" y="T7"/>
                </a:cxn>
                <a:cxn ang="0">
                  <a:pos x="T8" y="T9"/>
                </a:cxn>
              </a:cxnLst>
              <a:rect l="0" t="0" r="r" b="b"/>
              <a:pathLst>
                <a:path w="35" h="65">
                  <a:moveTo>
                    <a:pt x="35" y="27"/>
                  </a:moveTo>
                  <a:lnTo>
                    <a:pt x="11" y="65"/>
                  </a:lnTo>
                  <a:lnTo>
                    <a:pt x="0" y="27"/>
                  </a:lnTo>
                  <a:lnTo>
                    <a:pt x="0" y="0"/>
                  </a:ln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02"/>
            <p:cNvSpPr>
              <a:spLocks/>
            </p:cNvSpPr>
            <p:nvPr/>
          </p:nvSpPr>
          <p:spPr bwMode="auto">
            <a:xfrm>
              <a:off x="-3038475" y="155575"/>
              <a:ext cx="57150" cy="103188"/>
            </a:xfrm>
            <a:custGeom>
              <a:avLst/>
              <a:gdLst>
                <a:gd name="T0" fmla="*/ 0 w 36"/>
                <a:gd name="T1" fmla="*/ 27 h 65"/>
                <a:gd name="T2" fmla="*/ 24 w 36"/>
                <a:gd name="T3" fmla="*/ 65 h 65"/>
                <a:gd name="T4" fmla="*/ 36 w 36"/>
                <a:gd name="T5" fmla="*/ 27 h 65"/>
                <a:gd name="T6" fmla="*/ 36 w 36"/>
                <a:gd name="T7" fmla="*/ 0 h 65"/>
                <a:gd name="T8" fmla="*/ 0 w 36"/>
                <a:gd name="T9" fmla="*/ 27 h 65"/>
              </a:gdLst>
              <a:ahLst/>
              <a:cxnLst>
                <a:cxn ang="0">
                  <a:pos x="T0" y="T1"/>
                </a:cxn>
                <a:cxn ang="0">
                  <a:pos x="T2" y="T3"/>
                </a:cxn>
                <a:cxn ang="0">
                  <a:pos x="T4" y="T5"/>
                </a:cxn>
                <a:cxn ang="0">
                  <a:pos x="T6" y="T7"/>
                </a:cxn>
                <a:cxn ang="0">
                  <a:pos x="T8" y="T9"/>
                </a:cxn>
              </a:cxnLst>
              <a:rect l="0" t="0" r="r" b="b"/>
              <a:pathLst>
                <a:path w="36" h="65">
                  <a:moveTo>
                    <a:pt x="0" y="27"/>
                  </a:moveTo>
                  <a:lnTo>
                    <a:pt x="24" y="65"/>
                  </a:lnTo>
                  <a:lnTo>
                    <a:pt x="36" y="27"/>
                  </a:lnTo>
                  <a:lnTo>
                    <a:pt x="36"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3"/>
            <p:cNvSpPr>
              <a:spLocks/>
            </p:cNvSpPr>
            <p:nvPr/>
          </p:nvSpPr>
          <p:spPr bwMode="auto">
            <a:xfrm>
              <a:off x="-2925763" y="336550"/>
              <a:ext cx="65088" cy="46038"/>
            </a:xfrm>
            <a:custGeom>
              <a:avLst/>
              <a:gdLst>
                <a:gd name="T0" fmla="*/ 0 w 41"/>
                <a:gd name="T1" fmla="*/ 29 h 29"/>
                <a:gd name="T2" fmla="*/ 21 w 41"/>
                <a:gd name="T3" fmla="*/ 0 h 29"/>
                <a:gd name="T4" fmla="*/ 41 w 41"/>
                <a:gd name="T5" fmla="*/ 29 h 29"/>
                <a:gd name="T6" fmla="*/ 0 w 41"/>
                <a:gd name="T7" fmla="*/ 29 h 29"/>
              </a:gdLst>
              <a:ahLst/>
              <a:cxnLst>
                <a:cxn ang="0">
                  <a:pos x="T0" y="T1"/>
                </a:cxn>
                <a:cxn ang="0">
                  <a:pos x="T2" y="T3"/>
                </a:cxn>
                <a:cxn ang="0">
                  <a:pos x="T4" y="T5"/>
                </a:cxn>
                <a:cxn ang="0">
                  <a:pos x="T6" y="T7"/>
                </a:cxn>
              </a:cxnLst>
              <a:rect l="0" t="0" r="r" b="b"/>
              <a:pathLst>
                <a:path w="41" h="29">
                  <a:moveTo>
                    <a:pt x="0" y="29"/>
                  </a:moveTo>
                  <a:lnTo>
                    <a:pt x="21" y="0"/>
                  </a:lnTo>
                  <a:lnTo>
                    <a:pt x="41"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4"/>
            <p:cNvSpPr>
              <a:spLocks/>
            </p:cNvSpPr>
            <p:nvPr/>
          </p:nvSpPr>
          <p:spPr bwMode="auto">
            <a:xfrm>
              <a:off x="-2892425" y="336550"/>
              <a:ext cx="65088" cy="46038"/>
            </a:xfrm>
            <a:custGeom>
              <a:avLst/>
              <a:gdLst>
                <a:gd name="T0" fmla="*/ 0 w 41"/>
                <a:gd name="T1" fmla="*/ 29 h 29"/>
                <a:gd name="T2" fmla="*/ 21 w 41"/>
                <a:gd name="T3" fmla="*/ 0 h 29"/>
                <a:gd name="T4" fmla="*/ 41 w 41"/>
                <a:gd name="T5" fmla="*/ 29 h 29"/>
                <a:gd name="T6" fmla="*/ 0 w 41"/>
                <a:gd name="T7" fmla="*/ 29 h 29"/>
              </a:gdLst>
              <a:ahLst/>
              <a:cxnLst>
                <a:cxn ang="0">
                  <a:pos x="T0" y="T1"/>
                </a:cxn>
                <a:cxn ang="0">
                  <a:pos x="T2" y="T3"/>
                </a:cxn>
                <a:cxn ang="0">
                  <a:pos x="T4" y="T5"/>
                </a:cxn>
                <a:cxn ang="0">
                  <a:pos x="T6" y="T7"/>
                </a:cxn>
              </a:cxnLst>
              <a:rect l="0" t="0" r="r" b="b"/>
              <a:pathLst>
                <a:path w="41" h="29">
                  <a:moveTo>
                    <a:pt x="0" y="29"/>
                  </a:moveTo>
                  <a:lnTo>
                    <a:pt x="21" y="0"/>
                  </a:lnTo>
                  <a:lnTo>
                    <a:pt x="41"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5"/>
            <p:cNvSpPr>
              <a:spLocks/>
            </p:cNvSpPr>
            <p:nvPr/>
          </p:nvSpPr>
          <p:spPr bwMode="auto">
            <a:xfrm>
              <a:off x="-2901950" y="-76200"/>
              <a:ext cx="25400" cy="25400"/>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6"/>
            <p:cNvSpPr>
              <a:spLocks/>
            </p:cNvSpPr>
            <p:nvPr/>
          </p:nvSpPr>
          <p:spPr bwMode="auto">
            <a:xfrm>
              <a:off x="-2860675" y="-114300"/>
              <a:ext cx="69850" cy="131763"/>
            </a:xfrm>
            <a:custGeom>
              <a:avLst/>
              <a:gdLst>
                <a:gd name="T0" fmla="*/ 35 w 44"/>
                <a:gd name="T1" fmla="*/ 0 h 83"/>
                <a:gd name="T2" fmla="*/ 44 w 44"/>
                <a:gd name="T3" fmla="*/ 83 h 83"/>
                <a:gd name="T4" fmla="*/ 0 w 44"/>
                <a:gd name="T5" fmla="*/ 75 h 83"/>
                <a:gd name="T6" fmla="*/ 35 w 44"/>
                <a:gd name="T7" fmla="*/ 0 h 83"/>
              </a:gdLst>
              <a:ahLst/>
              <a:cxnLst>
                <a:cxn ang="0">
                  <a:pos x="T0" y="T1"/>
                </a:cxn>
                <a:cxn ang="0">
                  <a:pos x="T2" y="T3"/>
                </a:cxn>
                <a:cxn ang="0">
                  <a:pos x="T4" y="T5"/>
                </a:cxn>
                <a:cxn ang="0">
                  <a:pos x="T6" y="T7"/>
                </a:cxn>
              </a:cxnLst>
              <a:rect l="0" t="0" r="r" b="b"/>
              <a:pathLst>
                <a:path w="44" h="83">
                  <a:moveTo>
                    <a:pt x="35" y="0"/>
                  </a:moveTo>
                  <a:lnTo>
                    <a:pt x="44" y="83"/>
                  </a:lnTo>
                  <a:lnTo>
                    <a:pt x="0" y="75"/>
                  </a:lnTo>
                  <a:lnTo>
                    <a:pt x="35"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7"/>
            <p:cNvSpPr>
              <a:spLocks/>
            </p:cNvSpPr>
            <p:nvPr/>
          </p:nvSpPr>
          <p:spPr bwMode="auto">
            <a:xfrm>
              <a:off x="-3106738" y="-250825"/>
              <a:ext cx="320675" cy="395288"/>
            </a:xfrm>
            <a:custGeom>
              <a:avLst/>
              <a:gdLst>
                <a:gd name="T0" fmla="*/ 22 w 199"/>
                <a:gd name="T1" fmla="*/ 0 h 245"/>
                <a:gd name="T2" fmla="*/ 1 w 199"/>
                <a:gd name="T3" fmla="*/ 124 h 245"/>
                <a:gd name="T4" fmla="*/ 1 w 199"/>
                <a:gd name="T5" fmla="*/ 125 h 245"/>
                <a:gd name="T6" fmla="*/ 0 w 199"/>
                <a:gd name="T7" fmla="*/ 143 h 245"/>
                <a:gd name="T8" fmla="*/ 31 w 199"/>
                <a:gd name="T9" fmla="*/ 138 h 245"/>
                <a:gd name="T10" fmla="*/ 47 w 199"/>
                <a:gd name="T11" fmla="*/ 190 h 245"/>
                <a:gd name="T12" fmla="*/ 161 w 199"/>
                <a:gd name="T13" fmla="*/ 245 h 245"/>
                <a:gd name="T14" fmla="*/ 169 w 199"/>
                <a:gd name="T15" fmla="*/ 198 h 245"/>
                <a:gd name="T16" fmla="*/ 185 w 199"/>
                <a:gd name="T17" fmla="*/ 109 h 245"/>
                <a:gd name="T18" fmla="*/ 199 w 199"/>
                <a:gd name="T19" fmla="*/ 32 h 245"/>
                <a:gd name="T20" fmla="*/ 22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2" y="0"/>
                  </a:moveTo>
                  <a:cubicBezTo>
                    <a:pt x="1" y="124"/>
                    <a:pt x="1" y="124"/>
                    <a:pt x="1" y="124"/>
                  </a:cubicBezTo>
                  <a:cubicBezTo>
                    <a:pt x="1" y="125"/>
                    <a:pt x="1" y="125"/>
                    <a:pt x="1" y="125"/>
                  </a:cubicBezTo>
                  <a:cubicBezTo>
                    <a:pt x="0" y="131"/>
                    <a:pt x="0" y="137"/>
                    <a:pt x="0" y="143"/>
                  </a:cubicBezTo>
                  <a:cubicBezTo>
                    <a:pt x="31" y="138"/>
                    <a:pt x="31" y="138"/>
                    <a:pt x="31" y="138"/>
                  </a:cubicBezTo>
                  <a:cubicBezTo>
                    <a:pt x="34" y="158"/>
                    <a:pt x="40" y="176"/>
                    <a:pt x="47" y="190"/>
                  </a:cubicBezTo>
                  <a:cubicBezTo>
                    <a:pt x="64" y="215"/>
                    <a:pt x="96" y="241"/>
                    <a:pt x="161" y="245"/>
                  </a:cubicBezTo>
                  <a:cubicBezTo>
                    <a:pt x="169" y="198"/>
                    <a:pt x="169" y="198"/>
                    <a:pt x="169" y="198"/>
                  </a:cubicBezTo>
                  <a:cubicBezTo>
                    <a:pt x="185" y="109"/>
                    <a:pt x="185" y="109"/>
                    <a:pt x="185" y="109"/>
                  </a:cubicBezTo>
                  <a:cubicBezTo>
                    <a:pt x="199" y="32"/>
                    <a:pt x="199" y="32"/>
                    <a:pt x="199" y="32"/>
                  </a:cubicBezTo>
                  <a:cubicBezTo>
                    <a:pt x="22" y="0"/>
                    <a:pt x="22" y="0"/>
                    <a:pt x="22"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8"/>
            <p:cNvSpPr>
              <a:spLocks/>
            </p:cNvSpPr>
            <p:nvPr/>
          </p:nvSpPr>
          <p:spPr bwMode="auto">
            <a:xfrm>
              <a:off x="-2901950" y="-76200"/>
              <a:ext cx="25400" cy="25400"/>
            </a:xfrm>
            <a:custGeom>
              <a:avLst/>
              <a:gdLst>
                <a:gd name="T0" fmla="*/ 15 w 16"/>
                <a:gd name="T1" fmla="*/ 9 h 16"/>
                <a:gd name="T2" fmla="*/ 7 w 16"/>
                <a:gd name="T3" fmla="*/ 15 h 16"/>
                <a:gd name="T4" fmla="*/ 1 w 16"/>
                <a:gd name="T5" fmla="*/ 7 h 16"/>
                <a:gd name="T6" fmla="*/ 9 w 16"/>
                <a:gd name="T7" fmla="*/ 1 h 16"/>
                <a:gd name="T8" fmla="*/ 15 w 16"/>
                <a:gd name="T9" fmla="*/ 9 h 16"/>
              </a:gdLst>
              <a:ahLst/>
              <a:cxnLst>
                <a:cxn ang="0">
                  <a:pos x="T0" y="T1"/>
                </a:cxn>
                <a:cxn ang="0">
                  <a:pos x="T2" y="T3"/>
                </a:cxn>
                <a:cxn ang="0">
                  <a:pos x="T4" y="T5"/>
                </a:cxn>
                <a:cxn ang="0">
                  <a:pos x="T6" y="T7"/>
                </a:cxn>
                <a:cxn ang="0">
                  <a:pos x="T8" y="T9"/>
                </a:cxn>
              </a:cxnLst>
              <a:rect l="0" t="0" r="r" b="b"/>
              <a:pathLst>
                <a:path w="16" h="16">
                  <a:moveTo>
                    <a:pt x="15" y="9"/>
                  </a:moveTo>
                  <a:cubicBezTo>
                    <a:pt x="14" y="13"/>
                    <a:pt x="10" y="16"/>
                    <a:pt x="7" y="15"/>
                  </a:cubicBezTo>
                  <a:cubicBezTo>
                    <a:pt x="3" y="15"/>
                    <a:pt x="0" y="11"/>
                    <a:pt x="1" y="7"/>
                  </a:cubicBezTo>
                  <a:cubicBezTo>
                    <a:pt x="1" y="3"/>
                    <a:pt x="5" y="0"/>
                    <a:pt x="9" y="1"/>
                  </a:cubicBezTo>
                  <a:cubicBezTo>
                    <a:pt x="13" y="2"/>
                    <a:pt x="16" y="6"/>
                    <a:pt x="15" y="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9"/>
            <p:cNvSpPr>
              <a:spLocks/>
            </p:cNvSpPr>
            <p:nvPr/>
          </p:nvSpPr>
          <p:spPr bwMode="auto">
            <a:xfrm>
              <a:off x="-3160713" y="-349250"/>
              <a:ext cx="387350" cy="406400"/>
            </a:xfrm>
            <a:custGeom>
              <a:avLst/>
              <a:gdLst>
                <a:gd name="T0" fmla="*/ 145 w 240"/>
                <a:gd name="T1" fmla="*/ 15 h 251"/>
                <a:gd name="T2" fmla="*/ 110 w 240"/>
                <a:gd name="T3" fmla="*/ 18 h 251"/>
                <a:gd name="T4" fmla="*/ 79 w 240"/>
                <a:gd name="T5" fmla="*/ 20 h 251"/>
                <a:gd name="T6" fmla="*/ 58 w 240"/>
                <a:gd name="T7" fmla="*/ 55 h 251"/>
                <a:gd name="T8" fmla="*/ 14 w 240"/>
                <a:gd name="T9" fmla="*/ 99 h 251"/>
                <a:gd name="T10" fmla="*/ 25 w 240"/>
                <a:gd name="T11" fmla="*/ 228 h 251"/>
                <a:gd name="T12" fmla="*/ 25 w 240"/>
                <a:gd name="T13" fmla="*/ 229 h 251"/>
                <a:gd name="T14" fmla="*/ 26 w 240"/>
                <a:gd name="T15" fmla="*/ 229 h 251"/>
                <a:gd name="T16" fmla="*/ 76 w 240"/>
                <a:gd name="T17" fmla="*/ 241 h 251"/>
                <a:gd name="T18" fmla="*/ 67 w 240"/>
                <a:gd name="T19" fmla="*/ 196 h 251"/>
                <a:gd name="T20" fmla="*/ 67 w 240"/>
                <a:gd name="T21" fmla="*/ 196 h 251"/>
                <a:gd name="T22" fmla="*/ 97 w 240"/>
                <a:gd name="T23" fmla="*/ 130 h 251"/>
                <a:gd name="T24" fmla="*/ 96 w 240"/>
                <a:gd name="T25" fmla="*/ 129 h 251"/>
                <a:gd name="T26" fmla="*/ 101 w 240"/>
                <a:gd name="T27" fmla="*/ 126 h 251"/>
                <a:gd name="T28" fmla="*/ 150 w 240"/>
                <a:gd name="T29" fmla="*/ 123 h 251"/>
                <a:gd name="T30" fmla="*/ 231 w 240"/>
                <a:gd name="T31" fmla="*/ 92 h 251"/>
                <a:gd name="T32" fmla="*/ 231 w 240"/>
                <a:gd name="T33" fmla="*/ 92 h 251"/>
                <a:gd name="T34" fmla="*/ 231 w 240"/>
                <a:gd name="T35" fmla="*/ 91 h 251"/>
                <a:gd name="T36" fmla="*/ 231 w 240"/>
                <a:gd name="T37" fmla="*/ 91 h 251"/>
                <a:gd name="T38" fmla="*/ 231 w 240"/>
                <a:gd name="T39" fmla="*/ 91 h 251"/>
                <a:gd name="T40" fmla="*/ 145 w 240"/>
                <a:gd name="T41" fmla="*/ 1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51">
                  <a:moveTo>
                    <a:pt x="145" y="15"/>
                  </a:moveTo>
                  <a:cubicBezTo>
                    <a:pt x="132" y="20"/>
                    <a:pt x="124" y="21"/>
                    <a:pt x="110" y="18"/>
                  </a:cubicBezTo>
                  <a:cubicBezTo>
                    <a:pt x="99" y="16"/>
                    <a:pt x="90" y="16"/>
                    <a:pt x="79" y="20"/>
                  </a:cubicBezTo>
                  <a:cubicBezTo>
                    <a:pt x="69" y="24"/>
                    <a:pt x="60" y="40"/>
                    <a:pt x="58" y="55"/>
                  </a:cubicBezTo>
                  <a:cubicBezTo>
                    <a:pt x="27" y="62"/>
                    <a:pt x="14" y="99"/>
                    <a:pt x="14" y="99"/>
                  </a:cubicBezTo>
                  <a:cubicBezTo>
                    <a:pt x="0" y="174"/>
                    <a:pt x="10" y="210"/>
                    <a:pt x="25" y="228"/>
                  </a:cubicBezTo>
                  <a:cubicBezTo>
                    <a:pt x="25" y="229"/>
                    <a:pt x="25" y="229"/>
                    <a:pt x="25" y="229"/>
                  </a:cubicBezTo>
                  <a:cubicBezTo>
                    <a:pt x="26" y="229"/>
                    <a:pt x="26" y="229"/>
                    <a:pt x="26" y="229"/>
                  </a:cubicBezTo>
                  <a:cubicBezTo>
                    <a:pt x="46" y="251"/>
                    <a:pt x="76" y="241"/>
                    <a:pt x="76" y="241"/>
                  </a:cubicBezTo>
                  <a:cubicBezTo>
                    <a:pt x="71" y="231"/>
                    <a:pt x="67" y="196"/>
                    <a:pt x="67" y="196"/>
                  </a:cubicBezTo>
                  <a:cubicBezTo>
                    <a:pt x="67" y="196"/>
                    <a:pt x="67" y="196"/>
                    <a:pt x="67" y="196"/>
                  </a:cubicBezTo>
                  <a:cubicBezTo>
                    <a:pt x="89" y="166"/>
                    <a:pt x="97" y="130"/>
                    <a:pt x="97" y="130"/>
                  </a:cubicBezTo>
                  <a:cubicBezTo>
                    <a:pt x="96" y="129"/>
                    <a:pt x="96" y="129"/>
                    <a:pt x="96" y="129"/>
                  </a:cubicBezTo>
                  <a:cubicBezTo>
                    <a:pt x="98" y="128"/>
                    <a:pt x="99" y="127"/>
                    <a:pt x="101" y="126"/>
                  </a:cubicBezTo>
                  <a:cubicBezTo>
                    <a:pt x="118" y="114"/>
                    <a:pt x="129" y="120"/>
                    <a:pt x="150" y="123"/>
                  </a:cubicBezTo>
                  <a:cubicBezTo>
                    <a:pt x="175" y="126"/>
                    <a:pt x="217" y="117"/>
                    <a:pt x="231" y="92"/>
                  </a:cubicBezTo>
                  <a:cubicBezTo>
                    <a:pt x="231" y="92"/>
                    <a:pt x="231" y="92"/>
                    <a:pt x="231" y="92"/>
                  </a:cubicBezTo>
                  <a:cubicBezTo>
                    <a:pt x="231" y="92"/>
                    <a:pt x="231" y="91"/>
                    <a:pt x="231" y="91"/>
                  </a:cubicBezTo>
                  <a:cubicBezTo>
                    <a:pt x="231" y="91"/>
                    <a:pt x="231" y="91"/>
                    <a:pt x="231" y="91"/>
                  </a:cubicBezTo>
                  <a:cubicBezTo>
                    <a:pt x="231" y="91"/>
                    <a:pt x="231" y="91"/>
                    <a:pt x="231" y="91"/>
                  </a:cubicBezTo>
                  <a:cubicBezTo>
                    <a:pt x="240" y="45"/>
                    <a:pt x="186" y="0"/>
                    <a:pt x="145" y="1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0"/>
            <p:cNvSpPr>
              <a:spLocks/>
            </p:cNvSpPr>
            <p:nvPr/>
          </p:nvSpPr>
          <p:spPr bwMode="auto">
            <a:xfrm>
              <a:off x="-3059113" y="-26988"/>
              <a:ext cx="7938" cy="33338"/>
            </a:xfrm>
            <a:custGeom>
              <a:avLst/>
              <a:gdLst>
                <a:gd name="T0" fmla="*/ 1 w 5"/>
                <a:gd name="T1" fmla="*/ 0 h 21"/>
                <a:gd name="T2" fmla="*/ 0 w 5"/>
                <a:gd name="T3" fmla="*/ 1 h 21"/>
                <a:gd name="T4" fmla="*/ 5 w 5"/>
                <a:gd name="T5" fmla="*/ 21 h 21"/>
                <a:gd name="T6" fmla="*/ 1 w 5"/>
                <a:gd name="T7" fmla="*/ 0 h 21"/>
              </a:gdLst>
              <a:ahLst/>
              <a:cxnLst>
                <a:cxn ang="0">
                  <a:pos x="T0" y="T1"/>
                </a:cxn>
                <a:cxn ang="0">
                  <a:pos x="T2" y="T3"/>
                </a:cxn>
                <a:cxn ang="0">
                  <a:pos x="T4" y="T5"/>
                </a:cxn>
                <a:cxn ang="0">
                  <a:pos x="T6" y="T7"/>
                </a:cxn>
              </a:cxnLst>
              <a:rect l="0" t="0" r="r" b="b"/>
              <a:pathLst>
                <a:path w="5" h="21">
                  <a:moveTo>
                    <a:pt x="1" y="0"/>
                  </a:moveTo>
                  <a:cubicBezTo>
                    <a:pt x="0" y="1"/>
                    <a:pt x="0" y="1"/>
                    <a:pt x="0" y="1"/>
                  </a:cubicBezTo>
                  <a:cubicBezTo>
                    <a:pt x="0" y="1"/>
                    <a:pt x="2" y="10"/>
                    <a:pt x="5" y="21"/>
                  </a:cubicBezTo>
                  <a:cubicBezTo>
                    <a:pt x="4" y="14"/>
                    <a:pt x="2" y="7"/>
                    <a:pt x="1" y="0"/>
                  </a:cubicBezTo>
                </a:path>
              </a:pathLst>
            </a:custGeom>
            <a:solidFill>
              <a:srgbClr val="001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11"/>
            <p:cNvSpPr>
              <a:spLocks noChangeArrowheads="1"/>
            </p:cNvSpPr>
            <p:nvPr/>
          </p:nvSpPr>
          <p:spPr bwMode="auto">
            <a:xfrm>
              <a:off x="-3640138" y="1471613"/>
              <a:ext cx="712788" cy="534988"/>
            </a:xfrm>
            <a:prstGeom prst="rect">
              <a:avLst/>
            </a:prstGeom>
            <a:solidFill>
              <a:srgbClr val="78B91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2"/>
            <p:cNvSpPr>
              <a:spLocks noChangeArrowheads="1"/>
            </p:cNvSpPr>
            <p:nvPr/>
          </p:nvSpPr>
          <p:spPr bwMode="auto">
            <a:xfrm>
              <a:off x="-3640138" y="1471613"/>
              <a:ext cx="71278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3"/>
            <p:cNvSpPr>
              <a:spLocks/>
            </p:cNvSpPr>
            <p:nvPr/>
          </p:nvSpPr>
          <p:spPr bwMode="auto">
            <a:xfrm>
              <a:off x="-3082925" y="1471613"/>
              <a:ext cx="155575" cy="534988"/>
            </a:xfrm>
            <a:custGeom>
              <a:avLst/>
              <a:gdLst>
                <a:gd name="T0" fmla="*/ 98 w 98"/>
                <a:gd name="T1" fmla="*/ 0 h 337"/>
                <a:gd name="T2" fmla="*/ 0 w 98"/>
                <a:gd name="T3" fmla="*/ 0 h 337"/>
                <a:gd name="T4" fmla="*/ 0 w 98"/>
                <a:gd name="T5" fmla="*/ 337 h 337"/>
                <a:gd name="T6" fmla="*/ 98 w 98"/>
                <a:gd name="T7" fmla="*/ 337 h 337"/>
                <a:gd name="T8" fmla="*/ 98 w 98"/>
                <a:gd name="T9" fmla="*/ 270 h 337"/>
                <a:gd name="T10" fmla="*/ 98 w 98"/>
                <a:gd name="T11" fmla="*/ 269 h 337"/>
                <a:gd name="T12" fmla="*/ 98 w 98"/>
                <a:gd name="T13" fmla="*/ 210 h 337"/>
                <a:gd name="T14" fmla="*/ 98 w 98"/>
                <a:gd name="T15" fmla="*/ 0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37">
                  <a:moveTo>
                    <a:pt x="98" y="0"/>
                  </a:moveTo>
                  <a:lnTo>
                    <a:pt x="0" y="0"/>
                  </a:lnTo>
                  <a:lnTo>
                    <a:pt x="0" y="337"/>
                  </a:lnTo>
                  <a:lnTo>
                    <a:pt x="98" y="337"/>
                  </a:lnTo>
                  <a:lnTo>
                    <a:pt x="98" y="270"/>
                  </a:lnTo>
                  <a:lnTo>
                    <a:pt x="98" y="269"/>
                  </a:lnTo>
                  <a:lnTo>
                    <a:pt x="98" y="210"/>
                  </a:lnTo>
                  <a:lnTo>
                    <a:pt x="98" y="0"/>
                  </a:lnTo>
                  <a:close/>
                </a:path>
              </a:pathLst>
            </a:custGeom>
            <a:solidFill>
              <a:srgbClr val="6CA6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4"/>
            <p:cNvSpPr>
              <a:spLocks/>
            </p:cNvSpPr>
            <p:nvPr/>
          </p:nvSpPr>
          <p:spPr bwMode="auto">
            <a:xfrm>
              <a:off x="-3082925" y="1471613"/>
              <a:ext cx="155575" cy="534988"/>
            </a:xfrm>
            <a:custGeom>
              <a:avLst/>
              <a:gdLst>
                <a:gd name="T0" fmla="*/ 98 w 98"/>
                <a:gd name="T1" fmla="*/ 0 h 337"/>
                <a:gd name="T2" fmla="*/ 0 w 98"/>
                <a:gd name="T3" fmla="*/ 0 h 337"/>
                <a:gd name="T4" fmla="*/ 0 w 98"/>
                <a:gd name="T5" fmla="*/ 337 h 337"/>
                <a:gd name="T6" fmla="*/ 98 w 98"/>
                <a:gd name="T7" fmla="*/ 337 h 337"/>
                <a:gd name="T8" fmla="*/ 98 w 98"/>
                <a:gd name="T9" fmla="*/ 270 h 337"/>
                <a:gd name="T10" fmla="*/ 98 w 98"/>
                <a:gd name="T11" fmla="*/ 269 h 337"/>
                <a:gd name="T12" fmla="*/ 98 w 98"/>
                <a:gd name="T13" fmla="*/ 210 h 337"/>
                <a:gd name="T14" fmla="*/ 98 w 98"/>
                <a:gd name="T15" fmla="*/ 0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337">
                  <a:moveTo>
                    <a:pt x="98" y="0"/>
                  </a:moveTo>
                  <a:lnTo>
                    <a:pt x="0" y="0"/>
                  </a:lnTo>
                  <a:lnTo>
                    <a:pt x="0" y="337"/>
                  </a:lnTo>
                  <a:lnTo>
                    <a:pt x="98" y="337"/>
                  </a:lnTo>
                  <a:lnTo>
                    <a:pt x="98" y="270"/>
                  </a:lnTo>
                  <a:lnTo>
                    <a:pt x="98" y="269"/>
                  </a:lnTo>
                  <a:lnTo>
                    <a:pt x="98" y="210"/>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5"/>
            <p:cNvSpPr>
              <a:spLocks/>
            </p:cNvSpPr>
            <p:nvPr/>
          </p:nvSpPr>
          <p:spPr bwMode="auto">
            <a:xfrm>
              <a:off x="-3419475" y="1379538"/>
              <a:ext cx="241300" cy="120650"/>
            </a:xfrm>
            <a:custGeom>
              <a:avLst/>
              <a:gdLst>
                <a:gd name="T0" fmla="*/ 133 w 152"/>
                <a:gd name="T1" fmla="*/ 76 h 76"/>
                <a:gd name="T2" fmla="*/ 133 w 152"/>
                <a:gd name="T3" fmla="*/ 20 h 76"/>
                <a:gd name="T4" fmla="*/ 20 w 152"/>
                <a:gd name="T5" fmla="*/ 20 h 76"/>
                <a:gd name="T6" fmla="*/ 20 w 152"/>
                <a:gd name="T7" fmla="*/ 73 h 76"/>
                <a:gd name="T8" fmla="*/ 20 w 152"/>
                <a:gd name="T9" fmla="*/ 73 h 76"/>
                <a:gd name="T10" fmla="*/ 0 w 152"/>
                <a:gd name="T11" fmla="*/ 73 h 76"/>
                <a:gd name="T12" fmla="*/ 0 w 152"/>
                <a:gd name="T13" fmla="*/ 0 h 76"/>
                <a:gd name="T14" fmla="*/ 152 w 152"/>
                <a:gd name="T15" fmla="*/ 0 h 76"/>
                <a:gd name="T16" fmla="*/ 152 w 152"/>
                <a:gd name="T17" fmla="*/ 76 h 76"/>
                <a:gd name="T18" fmla="*/ 133 w 152"/>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76">
                  <a:moveTo>
                    <a:pt x="133" y="76"/>
                  </a:moveTo>
                  <a:lnTo>
                    <a:pt x="133" y="20"/>
                  </a:lnTo>
                  <a:lnTo>
                    <a:pt x="20" y="20"/>
                  </a:lnTo>
                  <a:lnTo>
                    <a:pt x="20" y="73"/>
                  </a:lnTo>
                  <a:lnTo>
                    <a:pt x="20" y="73"/>
                  </a:lnTo>
                  <a:lnTo>
                    <a:pt x="0" y="73"/>
                  </a:lnTo>
                  <a:lnTo>
                    <a:pt x="0" y="0"/>
                  </a:lnTo>
                  <a:lnTo>
                    <a:pt x="152" y="0"/>
                  </a:lnTo>
                  <a:lnTo>
                    <a:pt x="152" y="76"/>
                  </a:lnTo>
                  <a:lnTo>
                    <a:pt x="133" y="76"/>
                  </a:lnTo>
                  <a:close/>
                </a:path>
              </a:pathLst>
            </a:custGeom>
            <a:solidFill>
              <a:srgbClr val="78B9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6"/>
            <p:cNvSpPr>
              <a:spLocks/>
            </p:cNvSpPr>
            <p:nvPr/>
          </p:nvSpPr>
          <p:spPr bwMode="auto">
            <a:xfrm>
              <a:off x="-3079750" y="-146050"/>
              <a:ext cx="77788" cy="125413"/>
            </a:xfrm>
            <a:custGeom>
              <a:avLst/>
              <a:gdLst>
                <a:gd name="T0" fmla="*/ 48 w 48"/>
                <a:gd name="T1" fmla="*/ 4 h 77"/>
                <a:gd name="T2" fmla="*/ 4 w 48"/>
                <a:gd name="T3" fmla="*/ 33 h 77"/>
                <a:gd name="T4" fmla="*/ 33 w 48"/>
                <a:gd name="T5" fmla="*/ 77 h 77"/>
                <a:gd name="T6" fmla="*/ 48 w 48"/>
                <a:gd name="T7" fmla="*/ 4 h 77"/>
              </a:gdLst>
              <a:ahLst/>
              <a:cxnLst>
                <a:cxn ang="0">
                  <a:pos x="T0" y="T1"/>
                </a:cxn>
                <a:cxn ang="0">
                  <a:pos x="T2" y="T3"/>
                </a:cxn>
                <a:cxn ang="0">
                  <a:pos x="T4" y="T5"/>
                </a:cxn>
                <a:cxn ang="0">
                  <a:pos x="T6" y="T7"/>
                </a:cxn>
              </a:cxnLst>
              <a:rect l="0" t="0" r="r" b="b"/>
              <a:pathLst>
                <a:path w="48" h="77">
                  <a:moveTo>
                    <a:pt x="48" y="4"/>
                  </a:moveTo>
                  <a:cubicBezTo>
                    <a:pt x="28" y="0"/>
                    <a:pt x="8" y="13"/>
                    <a:pt x="4" y="33"/>
                  </a:cubicBezTo>
                  <a:cubicBezTo>
                    <a:pt x="0" y="53"/>
                    <a:pt x="13" y="73"/>
                    <a:pt x="33" y="77"/>
                  </a:cubicBezTo>
                  <a:cubicBezTo>
                    <a:pt x="48" y="4"/>
                    <a:pt x="48" y="4"/>
                    <a:pt x="48" y="4"/>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7"/>
            <p:cNvSpPr>
              <a:spLocks/>
            </p:cNvSpPr>
            <p:nvPr/>
          </p:nvSpPr>
          <p:spPr bwMode="auto">
            <a:xfrm>
              <a:off x="-3017838" y="-109538"/>
              <a:ext cx="9525" cy="50800"/>
            </a:xfrm>
            <a:custGeom>
              <a:avLst/>
              <a:gdLst>
                <a:gd name="T0" fmla="*/ 6 w 6"/>
                <a:gd name="T1" fmla="*/ 0 h 32"/>
                <a:gd name="T2" fmla="*/ 0 w 6"/>
                <a:gd name="T3" fmla="*/ 32 h 32"/>
                <a:gd name="T4" fmla="*/ 6 w 6"/>
                <a:gd name="T5" fmla="*/ 0 h 32"/>
                <a:gd name="T6" fmla="*/ 6 w 6"/>
                <a:gd name="T7" fmla="*/ 0 h 32"/>
              </a:gdLst>
              <a:ahLst/>
              <a:cxnLst>
                <a:cxn ang="0">
                  <a:pos x="T0" y="T1"/>
                </a:cxn>
                <a:cxn ang="0">
                  <a:pos x="T2" y="T3"/>
                </a:cxn>
                <a:cxn ang="0">
                  <a:pos x="T4" y="T5"/>
                </a:cxn>
                <a:cxn ang="0">
                  <a:pos x="T6" y="T7"/>
                </a:cxn>
              </a:cxnLst>
              <a:rect l="0" t="0" r="r" b="b"/>
              <a:pathLst>
                <a:path w="6" h="32">
                  <a:moveTo>
                    <a:pt x="6" y="0"/>
                  </a:moveTo>
                  <a:lnTo>
                    <a:pt x="0" y="32"/>
                  </a:lnTo>
                  <a:lnTo>
                    <a:pt x="6" y="0"/>
                  </a:lnTo>
                  <a:lnTo>
                    <a:pt x="6" y="0"/>
                  </a:lnTo>
                  <a:close/>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8"/>
            <p:cNvSpPr>
              <a:spLocks/>
            </p:cNvSpPr>
            <p:nvPr/>
          </p:nvSpPr>
          <p:spPr bwMode="auto">
            <a:xfrm>
              <a:off x="-3017838" y="-109538"/>
              <a:ext cx="9525" cy="50800"/>
            </a:xfrm>
            <a:custGeom>
              <a:avLst/>
              <a:gdLst>
                <a:gd name="T0" fmla="*/ 6 w 6"/>
                <a:gd name="T1" fmla="*/ 0 h 32"/>
                <a:gd name="T2" fmla="*/ 0 w 6"/>
                <a:gd name="T3" fmla="*/ 32 h 32"/>
                <a:gd name="T4" fmla="*/ 6 w 6"/>
                <a:gd name="T5" fmla="*/ 0 h 32"/>
                <a:gd name="T6" fmla="*/ 6 w 6"/>
                <a:gd name="T7" fmla="*/ 0 h 32"/>
              </a:gdLst>
              <a:ahLst/>
              <a:cxnLst>
                <a:cxn ang="0">
                  <a:pos x="T0" y="T1"/>
                </a:cxn>
                <a:cxn ang="0">
                  <a:pos x="T2" y="T3"/>
                </a:cxn>
                <a:cxn ang="0">
                  <a:pos x="T4" y="T5"/>
                </a:cxn>
                <a:cxn ang="0">
                  <a:pos x="T6" y="T7"/>
                </a:cxn>
              </a:cxnLst>
              <a:rect l="0" t="0" r="r" b="b"/>
              <a:pathLst>
                <a:path w="6" h="32">
                  <a:moveTo>
                    <a:pt x="6" y="0"/>
                  </a:moveTo>
                  <a:lnTo>
                    <a:pt x="0" y="32"/>
                  </a:lnTo>
                  <a:lnTo>
                    <a:pt x="6" y="0"/>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9"/>
            <p:cNvSpPr>
              <a:spLocks/>
            </p:cNvSpPr>
            <p:nvPr/>
          </p:nvSpPr>
          <p:spPr bwMode="auto">
            <a:xfrm>
              <a:off x="-3048000" y="-109538"/>
              <a:ext cx="39688" cy="58738"/>
            </a:xfrm>
            <a:custGeom>
              <a:avLst/>
              <a:gdLst>
                <a:gd name="T0" fmla="*/ 21 w 24"/>
                <a:gd name="T1" fmla="*/ 0 h 37"/>
                <a:gd name="T2" fmla="*/ 2 w 24"/>
                <a:gd name="T3" fmla="*/ 15 h 37"/>
                <a:gd name="T4" fmla="*/ 17 w 24"/>
                <a:gd name="T5" fmla="*/ 37 h 37"/>
                <a:gd name="T6" fmla="*/ 18 w 24"/>
                <a:gd name="T7" fmla="*/ 32 h 37"/>
                <a:gd name="T8" fmla="*/ 24 w 24"/>
                <a:gd name="T9" fmla="*/ 0 h 37"/>
                <a:gd name="T10" fmla="*/ 21 w 24"/>
                <a:gd name="T11" fmla="*/ 0 h 37"/>
              </a:gdLst>
              <a:ahLst/>
              <a:cxnLst>
                <a:cxn ang="0">
                  <a:pos x="T0" y="T1"/>
                </a:cxn>
                <a:cxn ang="0">
                  <a:pos x="T2" y="T3"/>
                </a:cxn>
                <a:cxn ang="0">
                  <a:pos x="T4" y="T5"/>
                </a:cxn>
                <a:cxn ang="0">
                  <a:pos x="T6" y="T7"/>
                </a:cxn>
                <a:cxn ang="0">
                  <a:pos x="T8" y="T9"/>
                </a:cxn>
                <a:cxn ang="0">
                  <a:pos x="T10" y="T11"/>
                </a:cxn>
              </a:cxnLst>
              <a:rect l="0" t="0" r="r" b="b"/>
              <a:pathLst>
                <a:path w="24" h="37">
                  <a:moveTo>
                    <a:pt x="21" y="0"/>
                  </a:moveTo>
                  <a:cubicBezTo>
                    <a:pt x="12" y="0"/>
                    <a:pt x="4" y="6"/>
                    <a:pt x="2" y="15"/>
                  </a:cubicBezTo>
                  <a:cubicBezTo>
                    <a:pt x="0" y="25"/>
                    <a:pt x="7" y="35"/>
                    <a:pt x="17" y="37"/>
                  </a:cubicBezTo>
                  <a:cubicBezTo>
                    <a:pt x="18" y="32"/>
                    <a:pt x="18" y="32"/>
                    <a:pt x="18" y="32"/>
                  </a:cubicBezTo>
                  <a:cubicBezTo>
                    <a:pt x="24" y="0"/>
                    <a:pt x="24" y="0"/>
                    <a:pt x="24" y="0"/>
                  </a:cubicBezTo>
                  <a:cubicBezTo>
                    <a:pt x="23" y="0"/>
                    <a:pt x="22" y="0"/>
                    <a:pt x="21"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0"/>
            <p:cNvSpPr>
              <a:spLocks/>
            </p:cNvSpPr>
            <p:nvPr/>
          </p:nvSpPr>
          <p:spPr bwMode="auto">
            <a:xfrm>
              <a:off x="-1857375" y="-279400"/>
              <a:ext cx="269875" cy="174625"/>
            </a:xfrm>
            <a:custGeom>
              <a:avLst/>
              <a:gdLst>
                <a:gd name="T0" fmla="*/ 145 w 167"/>
                <a:gd name="T1" fmla="*/ 63 h 108"/>
                <a:gd name="T2" fmla="*/ 143 w 167"/>
                <a:gd name="T3" fmla="*/ 57 h 108"/>
                <a:gd name="T4" fmla="*/ 106 w 167"/>
                <a:gd name="T5" fmla="*/ 18 h 108"/>
                <a:gd name="T6" fmla="*/ 8 w 167"/>
                <a:gd name="T7" fmla="*/ 52 h 108"/>
                <a:gd name="T8" fmla="*/ 0 w 167"/>
                <a:gd name="T9" fmla="*/ 82 h 108"/>
                <a:gd name="T10" fmla="*/ 23 w 167"/>
                <a:gd name="T11" fmla="*/ 82 h 108"/>
                <a:gd name="T12" fmla="*/ 28 w 167"/>
                <a:gd name="T13" fmla="*/ 62 h 108"/>
                <a:gd name="T14" fmla="*/ 97 w 167"/>
                <a:gd name="T15" fmla="*/ 37 h 108"/>
                <a:gd name="T16" fmla="*/ 120 w 167"/>
                <a:gd name="T17" fmla="*/ 62 h 108"/>
                <a:gd name="T18" fmla="*/ 124 w 167"/>
                <a:gd name="T19" fmla="*/ 69 h 108"/>
                <a:gd name="T20" fmla="*/ 102 w 167"/>
                <a:gd name="T21" fmla="*/ 75 h 108"/>
                <a:gd name="T22" fmla="*/ 146 w 167"/>
                <a:gd name="T23" fmla="*/ 108 h 108"/>
                <a:gd name="T24" fmla="*/ 167 w 167"/>
                <a:gd name="T25" fmla="*/ 57 h 108"/>
                <a:gd name="T26" fmla="*/ 145 w 167"/>
                <a:gd name="T27"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08">
                  <a:moveTo>
                    <a:pt x="145" y="63"/>
                  </a:moveTo>
                  <a:cubicBezTo>
                    <a:pt x="143" y="57"/>
                    <a:pt x="143" y="57"/>
                    <a:pt x="143" y="57"/>
                  </a:cubicBezTo>
                  <a:cubicBezTo>
                    <a:pt x="136" y="39"/>
                    <a:pt x="123" y="26"/>
                    <a:pt x="106" y="18"/>
                  </a:cubicBezTo>
                  <a:cubicBezTo>
                    <a:pt x="71" y="0"/>
                    <a:pt x="25" y="16"/>
                    <a:pt x="8" y="52"/>
                  </a:cubicBezTo>
                  <a:cubicBezTo>
                    <a:pt x="3" y="62"/>
                    <a:pt x="0" y="72"/>
                    <a:pt x="0" y="82"/>
                  </a:cubicBezTo>
                  <a:cubicBezTo>
                    <a:pt x="23" y="82"/>
                    <a:pt x="23" y="82"/>
                    <a:pt x="23" y="82"/>
                  </a:cubicBezTo>
                  <a:cubicBezTo>
                    <a:pt x="23" y="75"/>
                    <a:pt x="25" y="68"/>
                    <a:pt x="28" y="62"/>
                  </a:cubicBezTo>
                  <a:cubicBezTo>
                    <a:pt x="40" y="37"/>
                    <a:pt x="72" y="27"/>
                    <a:pt x="97" y="37"/>
                  </a:cubicBezTo>
                  <a:cubicBezTo>
                    <a:pt x="108" y="43"/>
                    <a:pt x="116" y="51"/>
                    <a:pt x="120" y="62"/>
                  </a:cubicBezTo>
                  <a:cubicBezTo>
                    <a:pt x="124" y="69"/>
                    <a:pt x="124" y="69"/>
                    <a:pt x="124" y="69"/>
                  </a:cubicBezTo>
                  <a:cubicBezTo>
                    <a:pt x="102" y="75"/>
                    <a:pt x="102" y="75"/>
                    <a:pt x="102" y="75"/>
                  </a:cubicBezTo>
                  <a:cubicBezTo>
                    <a:pt x="146" y="108"/>
                    <a:pt x="146" y="108"/>
                    <a:pt x="146" y="108"/>
                  </a:cubicBezTo>
                  <a:cubicBezTo>
                    <a:pt x="167" y="57"/>
                    <a:pt x="167" y="57"/>
                    <a:pt x="167" y="57"/>
                  </a:cubicBezTo>
                  <a:cubicBezTo>
                    <a:pt x="145" y="63"/>
                    <a:pt x="145" y="63"/>
                    <a:pt x="14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6" name="Group 215"/>
          <p:cNvGrpSpPr/>
          <p:nvPr/>
        </p:nvGrpSpPr>
        <p:grpSpPr>
          <a:xfrm>
            <a:off x="6568812" y="2623459"/>
            <a:ext cx="2214563" cy="2374555"/>
            <a:chOff x="-4519613" y="-609600"/>
            <a:chExt cx="2636838" cy="2827338"/>
          </a:xfrm>
        </p:grpSpPr>
        <p:sp>
          <p:nvSpPr>
            <p:cNvPr id="166" name="Freeform 125"/>
            <p:cNvSpPr>
              <a:spLocks/>
            </p:cNvSpPr>
            <p:nvPr/>
          </p:nvSpPr>
          <p:spPr bwMode="auto">
            <a:xfrm>
              <a:off x="-4121151" y="-479425"/>
              <a:ext cx="514350" cy="742950"/>
            </a:xfrm>
            <a:custGeom>
              <a:avLst/>
              <a:gdLst>
                <a:gd name="T0" fmla="*/ 411 w 411"/>
                <a:gd name="T1" fmla="*/ 157 h 594"/>
                <a:gd name="T2" fmla="*/ 284 w 411"/>
                <a:gd name="T3" fmla="*/ 53 h 594"/>
                <a:gd name="T4" fmla="*/ 178 w 411"/>
                <a:gd name="T5" fmla="*/ 189 h 594"/>
                <a:gd name="T6" fmla="*/ 274 w 411"/>
                <a:gd name="T7" fmla="*/ 44 h 594"/>
                <a:gd name="T8" fmla="*/ 227 w 411"/>
                <a:gd name="T9" fmla="*/ 6 h 594"/>
                <a:gd name="T10" fmla="*/ 133 w 411"/>
                <a:gd name="T11" fmla="*/ 165 h 594"/>
                <a:gd name="T12" fmla="*/ 208 w 411"/>
                <a:gd name="T13" fmla="*/ 0 h 594"/>
                <a:gd name="T14" fmla="*/ 127 w 411"/>
                <a:gd name="T15" fmla="*/ 29 h 594"/>
                <a:gd name="T16" fmla="*/ 86 w 411"/>
                <a:gd name="T17" fmla="*/ 130 h 594"/>
                <a:gd name="T18" fmla="*/ 112 w 411"/>
                <a:gd name="T19" fmla="*/ 35 h 594"/>
                <a:gd name="T20" fmla="*/ 55 w 411"/>
                <a:gd name="T21" fmla="*/ 55 h 594"/>
                <a:gd name="T22" fmla="*/ 13 w 411"/>
                <a:gd name="T23" fmla="*/ 454 h 594"/>
                <a:gd name="T24" fmla="*/ 0 w 411"/>
                <a:gd name="T25" fmla="*/ 468 h 594"/>
                <a:gd name="T26" fmla="*/ 175 w 411"/>
                <a:gd name="T27" fmla="*/ 594 h 594"/>
                <a:gd name="T28" fmla="*/ 336 w 411"/>
                <a:gd name="T29" fmla="*/ 490 h 594"/>
                <a:gd name="T30" fmla="*/ 336 w 411"/>
                <a:gd name="T31" fmla="*/ 490 h 594"/>
                <a:gd name="T32" fmla="*/ 336 w 411"/>
                <a:gd name="T33" fmla="*/ 490 h 594"/>
                <a:gd name="T34" fmla="*/ 354 w 411"/>
                <a:gd name="T35" fmla="*/ 422 h 594"/>
                <a:gd name="T36" fmla="*/ 380 w 411"/>
                <a:gd name="T37" fmla="*/ 321 h 594"/>
                <a:gd name="T38" fmla="*/ 411 w 411"/>
                <a:gd name="T39" fmla="*/ 204 h 594"/>
                <a:gd name="T40" fmla="*/ 337 w 411"/>
                <a:gd name="T41" fmla="*/ 247 h 594"/>
                <a:gd name="T42" fmla="*/ 293 w 411"/>
                <a:gd name="T43" fmla="*/ 395 h 594"/>
                <a:gd name="T44" fmla="*/ 219 w 411"/>
                <a:gd name="T45" fmla="*/ 425 h 594"/>
                <a:gd name="T46" fmla="*/ 209 w 411"/>
                <a:gd name="T47" fmla="*/ 286 h 594"/>
                <a:gd name="T48" fmla="*/ 288 w 411"/>
                <a:gd name="T49" fmla="*/ 130 h 594"/>
                <a:gd name="T50" fmla="*/ 329 w 411"/>
                <a:gd name="T51" fmla="*/ 164 h 594"/>
                <a:gd name="T52" fmla="*/ 411 w 411"/>
                <a:gd name="T53" fmla="*/ 15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411" y="157"/>
                  </a:moveTo>
                  <a:cubicBezTo>
                    <a:pt x="284" y="53"/>
                    <a:pt x="284" y="53"/>
                    <a:pt x="284" y="53"/>
                  </a:cubicBezTo>
                  <a:cubicBezTo>
                    <a:pt x="178" y="189"/>
                    <a:pt x="178" y="189"/>
                    <a:pt x="178" y="189"/>
                  </a:cubicBezTo>
                  <a:cubicBezTo>
                    <a:pt x="274" y="44"/>
                    <a:pt x="274" y="44"/>
                    <a:pt x="274" y="44"/>
                  </a:cubicBezTo>
                  <a:cubicBezTo>
                    <a:pt x="227" y="6"/>
                    <a:pt x="227" y="6"/>
                    <a:pt x="227" y="6"/>
                  </a:cubicBezTo>
                  <a:cubicBezTo>
                    <a:pt x="133" y="165"/>
                    <a:pt x="133" y="165"/>
                    <a:pt x="133" y="165"/>
                  </a:cubicBezTo>
                  <a:cubicBezTo>
                    <a:pt x="208" y="0"/>
                    <a:pt x="208" y="0"/>
                    <a:pt x="208" y="0"/>
                  </a:cubicBezTo>
                  <a:cubicBezTo>
                    <a:pt x="127" y="29"/>
                    <a:pt x="127" y="29"/>
                    <a:pt x="127" y="29"/>
                  </a:cubicBezTo>
                  <a:cubicBezTo>
                    <a:pt x="86" y="130"/>
                    <a:pt x="86" y="130"/>
                    <a:pt x="86" y="130"/>
                  </a:cubicBezTo>
                  <a:cubicBezTo>
                    <a:pt x="112" y="35"/>
                    <a:pt x="112" y="35"/>
                    <a:pt x="112" y="35"/>
                  </a:cubicBezTo>
                  <a:cubicBezTo>
                    <a:pt x="55" y="55"/>
                    <a:pt x="55" y="55"/>
                    <a:pt x="55" y="55"/>
                  </a:cubicBezTo>
                  <a:cubicBezTo>
                    <a:pt x="13" y="454"/>
                    <a:pt x="13" y="454"/>
                    <a:pt x="13" y="454"/>
                  </a:cubicBezTo>
                  <a:cubicBezTo>
                    <a:pt x="0" y="468"/>
                    <a:pt x="0" y="468"/>
                    <a:pt x="0" y="468"/>
                  </a:cubicBezTo>
                  <a:cubicBezTo>
                    <a:pt x="175" y="594"/>
                    <a:pt x="175" y="594"/>
                    <a:pt x="175" y="594"/>
                  </a:cubicBezTo>
                  <a:cubicBezTo>
                    <a:pt x="336" y="490"/>
                    <a:pt x="336" y="490"/>
                    <a:pt x="336" y="490"/>
                  </a:cubicBezTo>
                  <a:cubicBezTo>
                    <a:pt x="336" y="490"/>
                    <a:pt x="336" y="490"/>
                    <a:pt x="336" y="490"/>
                  </a:cubicBezTo>
                  <a:cubicBezTo>
                    <a:pt x="336" y="490"/>
                    <a:pt x="336" y="490"/>
                    <a:pt x="336" y="490"/>
                  </a:cubicBezTo>
                  <a:cubicBezTo>
                    <a:pt x="354" y="422"/>
                    <a:pt x="354" y="422"/>
                    <a:pt x="354" y="422"/>
                  </a:cubicBezTo>
                  <a:cubicBezTo>
                    <a:pt x="380" y="321"/>
                    <a:pt x="380" y="321"/>
                    <a:pt x="380" y="321"/>
                  </a:cubicBezTo>
                  <a:cubicBezTo>
                    <a:pt x="411" y="204"/>
                    <a:pt x="411" y="204"/>
                    <a:pt x="411" y="204"/>
                  </a:cubicBezTo>
                  <a:cubicBezTo>
                    <a:pt x="379" y="195"/>
                    <a:pt x="346" y="215"/>
                    <a:pt x="337" y="247"/>
                  </a:cubicBezTo>
                  <a:cubicBezTo>
                    <a:pt x="293" y="395"/>
                    <a:pt x="293" y="395"/>
                    <a:pt x="293" y="395"/>
                  </a:cubicBezTo>
                  <a:cubicBezTo>
                    <a:pt x="219" y="425"/>
                    <a:pt x="219" y="425"/>
                    <a:pt x="219" y="425"/>
                  </a:cubicBezTo>
                  <a:cubicBezTo>
                    <a:pt x="209" y="286"/>
                    <a:pt x="209" y="286"/>
                    <a:pt x="209" y="286"/>
                  </a:cubicBezTo>
                  <a:cubicBezTo>
                    <a:pt x="288" y="130"/>
                    <a:pt x="288" y="130"/>
                    <a:pt x="288" y="130"/>
                  </a:cubicBezTo>
                  <a:cubicBezTo>
                    <a:pt x="329" y="164"/>
                    <a:pt x="329" y="164"/>
                    <a:pt x="329" y="164"/>
                  </a:cubicBezTo>
                  <a:cubicBezTo>
                    <a:pt x="354" y="185"/>
                    <a:pt x="390" y="181"/>
                    <a:pt x="411" y="157"/>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26"/>
            <p:cNvSpPr>
              <a:spLocks/>
            </p:cNvSpPr>
            <p:nvPr/>
          </p:nvSpPr>
          <p:spPr bwMode="auto">
            <a:xfrm>
              <a:off x="-4206876" y="92075"/>
              <a:ext cx="322263" cy="277813"/>
            </a:xfrm>
            <a:custGeom>
              <a:avLst/>
              <a:gdLst>
                <a:gd name="T0" fmla="*/ 41 w 203"/>
                <a:gd name="T1" fmla="*/ 0 h 175"/>
                <a:gd name="T2" fmla="*/ 0 w 203"/>
                <a:gd name="T3" fmla="*/ 58 h 175"/>
                <a:gd name="T4" fmla="*/ 162 w 203"/>
                <a:gd name="T5" fmla="*/ 175 h 175"/>
                <a:gd name="T6" fmla="*/ 203 w 203"/>
                <a:gd name="T7" fmla="*/ 116 h 175"/>
                <a:gd name="T8" fmla="*/ 41 w 203"/>
                <a:gd name="T9" fmla="*/ 0 h 175"/>
              </a:gdLst>
              <a:ahLst/>
              <a:cxnLst>
                <a:cxn ang="0">
                  <a:pos x="T0" y="T1"/>
                </a:cxn>
                <a:cxn ang="0">
                  <a:pos x="T2" y="T3"/>
                </a:cxn>
                <a:cxn ang="0">
                  <a:pos x="T4" y="T5"/>
                </a:cxn>
                <a:cxn ang="0">
                  <a:pos x="T6" y="T7"/>
                </a:cxn>
                <a:cxn ang="0">
                  <a:pos x="T8" y="T9"/>
                </a:cxn>
              </a:cxnLst>
              <a:rect l="0" t="0" r="r" b="b"/>
              <a:pathLst>
                <a:path w="203" h="175">
                  <a:moveTo>
                    <a:pt x="41" y="0"/>
                  </a:moveTo>
                  <a:lnTo>
                    <a:pt x="0" y="58"/>
                  </a:lnTo>
                  <a:lnTo>
                    <a:pt x="162" y="175"/>
                  </a:lnTo>
                  <a:lnTo>
                    <a:pt x="203" y="116"/>
                  </a:lnTo>
                  <a:lnTo>
                    <a:pt x="4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7"/>
            <p:cNvSpPr>
              <a:spLocks/>
            </p:cNvSpPr>
            <p:nvPr/>
          </p:nvSpPr>
          <p:spPr bwMode="auto">
            <a:xfrm>
              <a:off x="-4519613" y="177800"/>
              <a:ext cx="738188" cy="1393825"/>
            </a:xfrm>
            <a:custGeom>
              <a:avLst/>
              <a:gdLst>
                <a:gd name="T0" fmla="*/ 462 w 590"/>
                <a:gd name="T1" fmla="*/ 158 h 1115"/>
                <a:gd name="T2" fmla="*/ 244 w 590"/>
                <a:gd name="T3" fmla="*/ 0 h 1115"/>
                <a:gd name="T4" fmla="*/ 339 w 590"/>
                <a:gd name="T5" fmla="*/ 1115 h 1115"/>
                <a:gd name="T6" fmla="*/ 446 w 590"/>
                <a:gd name="T7" fmla="*/ 1087 h 1115"/>
                <a:gd name="T8" fmla="*/ 508 w 590"/>
                <a:gd name="T9" fmla="*/ 1096 h 1115"/>
                <a:gd name="T10" fmla="*/ 590 w 590"/>
                <a:gd name="T11" fmla="*/ 979 h 1115"/>
                <a:gd name="T12" fmla="*/ 462 w 590"/>
                <a:gd name="T13" fmla="*/ 158 h 1115"/>
              </a:gdLst>
              <a:ahLst/>
              <a:cxnLst>
                <a:cxn ang="0">
                  <a:pos x="T0" y="T1"/>
                </a:cxn>
                <a:cxn ang="0">
                  <a:pos x="T2" y="T3"/>
                </a:cxn>
                <a:cxn ang="0">
                  <a:pos x="T4" y="T5"/>
                </a:cxn>
                <a:cxn ang="0">
                  <a:pos x="T6" y="T7"/>
                </a:cxn>
                <a:cxn ang="0">
                  <a:pos x="T8" y="T9"/>
                </a:cxn>
                <a:cxn ang="0">
                  <a:pos x="T10" y="T11"/>
                </a:cxn>
                <a:cxn ang="0">
                  <a:pos x="T12" y="T13"/>
                </a:cxn>
              </a:cxnLst>
              <a:rect l="0" t="0" r="r" b="b"/>
              <a:pathLst>
                <a:path w="590" h="1115">
                  <a:moveTo>
                    <a:pt x="462" y="158"/>
                  </a:moveTo>
                  <a:cubicBezTo>
                    <a:pt x="244" y="0"/>
                    <a:pt x="244" y="0"/>
                    <a:pt x="244" y="0"/>
                  </a:cubicBezTo>
                  <a:cubicBezTo>
                    <a:pt x="0" y="351"/>
                    <a:pt x="48" y="820"/>
                    <a:pt x="339" y="1115"/>
                  </a:cubicBezTo>
                  <a:cubicBezTo>
                    <a:pt x="371" y="1098"/>
                    <a:pt x="407" y="1087"/>
                    <a:pt x="446" y="1087"/>
                  </a:cubicBezTo>
                  <a:cubicBezTo>
                    <a:pt x="468" y="1087"/>
                    <a:pt x="488" y="1090"/>
                    <a:pt x="508" y="1096"/>
                  </a:cubicBezTo>
                  <a:cubicBezTo>
                    <a:pt x="526" y="1051"/>
                    <a:pt x="554" y="1011"/>
                    <a:pt x="590" y="979"/>
                  </a:cubicBezTo>
                  <a:cubicBezTo>
                    <a:pt x="339" y="782"/>
                    <a:pt x="282" y="423"/>
                    <a:pt x="462" y="158"/>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28"/>
            <p:cNvSpPr>
              <a:spLocks noChangeArrowheads="1"/>
            </p:cNvSpPr>
            <p:nvPr/>
          </p:nvSpPr>
          <p:spPr bwMode="auto">
            <a:xfrm>
              <a:off x="-4083051" y="369888"/>
              <a:ext cx="61913" cy="61913"/>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29"/>
            <p:cNvSpPr>
              <a:spLocks/>
            </p:cNvSpPr>
            <p:nvPr/>
          </p:nvSpPr>
          <p:spPr bwMode="auto">
            <a:xfrm>
              <a:off x="-2835276" y="1344613"/>
              <a:ext cx="514350" cy="742950"/>
            </a:xfrm>
            <a:custGeom>
              <a:avLst/>
              <a:gdLst>
                <a:gd name="T0" fmla="*/ 76 w 411"/>
                <a:gd name="T1" fmla="*/ 104 h 594"/>
                <a:gd name="T2" fmla="*/ 76 w 411"/>
                <a:gd name="T3" fmla="*/ 104 h 594"/>
                <a:gd name="T4" fmla="*/ 75 w 411"/>
                <a:gd name="T5" fmla="*/ 104 h 594"/>
                <a:gd name="T6" fmla="*/ 57 w 411"/>
                <a:gd name="T7" fmla="*/ 172 h 594"/>
                <a:gd name="T8" fmla="*/ 31 w 411"/>
                <a:gd name="T9" fmla="*/ 273 h 594"/>
                <a:gd name="T10" fmla="*/ 0 w 411"/>
                <a:gd name="T11" fmla="*/ 390 h 594"/>
                <a:gd name="T12" fmla="*/ 74 w 411"/>
                <a:gd name="T13" fmla="*/ 347 h 594"/>
                <a:gd name="T14" fmla="*/ 119 w 411"/>
                <a:gd name="T15" fmla="*/ 199 h 594"/>
                <a:gd name="T16" fmla="*/ 192 w 411"/>
                <a:gd name="T17" fmla="*/ 169 h 594"/>
                <a:gd name="T18" fmla="*/ 202 w 411"/>
                <a:gd name="T19" fmla="*/ 309 h 594"/>
                <a:gd name="T20" fmla="*/ 124 w 411"/>
                <a:gd name="T21" fmla="*/ 464 h 594"/>
                <a:gd name="T22" fmla="*/ 82 w 411"/>
                <a:gd name="T23" fmla="*/ 430 h 594"/>
                <a:gd name="T24" fmla="*/ 1 w 411"/>
                <a:gd name="T25" fmla="*/ 437 h 594"/>
                <a:gd name="T26" fmla="*/ 127 w 411"/>
                <a:gd name="T27" fmla="*/ 542 h 594"/>
                <a:gd name="T28" fmla="*/ 234 w 411"/>
                <a:gd name="T29" fmla="*/ 405 h 594"/>
                <a:gd name="T30" fmla="*/ 137 w 411"/>
                <a:gd name="T31" fmla="*/ 551 h 594"/>
                <a:gd name="T32" fmla="*/ 185 w 411"/>
                <a:gd name="T33" fmla="*/ 589 h 594"/>
                <a:gd name="T34" fmla="*/ 279 w 411"/>
                <a:gd name="T35" fmla="*/ 429 h 594"/>
                <a:gd name="T36" fmla="*/ 203 w 411"/>
                <a:gd name="T37" fmla="*/ 594 h 594"/>
                <a:gd name="T38" fmla="*/ 285 w 411"/>
                <a:gd name="T39" fmla="*/ 565 h 594"/>
                <a:gd name="T40" fmla="*/ 326 w 411"/>
                <a:gd name="T41" fmla="*/ 464 h 594"/>
                <a:gd name="T42" fmla="*/ 300 w 411"/>
                <a:gd name="T43" fmla="*/ 559 h 594"/>
                <a:gd name="T44" fmla="*/ 356 w 411"/>
                <a:gd name="T45" fmla="*/ 539 h 594"/>
                <a:gd name="T46" fmla="*/ 399 w 411"/>
                <a:gd name="T47" fmla="*/ 141 h 594"/>
                <a:gd name="T48" fmla="*/ 411 w 411"/>
                <a:gd name="T49" fmla="*/ 126 h 594"/>
                <a:gd name="T50" fmla="*/ 236 w 411"/>
                <a:gd name="T51" fmla="*/ 0 h 594"/>
                <a:gd name="T52" fmla="*/ 76 w 411"/>
                <a:gd name="T53" fmla="*/ 10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594">
                  <a:moveTo>
                    <a:pt x="76" y="104"/>
                  </a:moveTo>
                  <a:cubicBezTo>
                    <a:pt x="76" y="104"/>
                    <a:pt x="76" y="104"/>
                    <a:pt x="76" y="104"/>
                  </a:cubicBezTo>
                  <a:cubicBezTo>
                    <a:pt x="75" y="104"/>
                    <a:pt x="75" y="104"/>
                    <a:pt x="75" y="104"/>
                  </a:cubicBezTo>
                  <a:cubicBezTo>
                    <a:pt x="57" y="172"/>
                    <a:pt x="57" y="172"/>
                    <a:pt x="57" y="172"/>
                  </a:cubicBezTo>
                  <a:cubicBezTo>
                    <a:pt x="31" y="273"/>
                    <a:pt x="31" y="273"/>
                    <a:pt x="31" y="273"/>
                  </a:cubicBezTo>
                  <a:cubicBezTo>
                    <a:pt x="0" y="390"/>
                    <a:pt x="0" y="390"/>
                    <a:pt x="0" y="390"/>
                  </a:cubicBezTo>
                  <a:cubicBezTo>
                    <a:pt x="32" y="399"/>
                    <a:pt x="65" y="380"/>
                    <a:pt x="74" y="347"/>
                  </a:cubicBezTo>
                  <a:cubicBezTo>
                    <a:pt x="119" y="199"/>
                    <a:pt x="119" y="199"/>
                    <a:pt x="119" y="199"/>
                  </a:cubicBezTo>
                  <a:cubicBezTo>
                    <a:pt x="192" y="169"/>
                    <a:pt x="192" y="169"/>
                    <a:pt x="192" y="169"/>
                  </a:cubicBezTo>
                  <a:cubicBezTo>
                    <a:pt x="202" y="309"/>
                    <a:pt x="202" y="309"/>
                    <a:pt x="202" y="309"/>
                  </a:cubicBezTo>
                  <a:cubicBezTo>
                    <a:pt x="124" y="464"/>
                    <a:pt x="124" y="464"/>
                    <a:pt x="124" y="464"/>
                  </a:cubicBezTo>
                  <a:cubicBezTo>
                    <a:pt x="82" y="430"/>
                    <a:pt x="82" y="430"/>
                    <a:pt x="82" y="430"/>
                  </a:cubicBezTo>
                  <a:cubicBezTo>
                    <a:pt x="58" y="410"/>
                    <a:pt x="21" y="413"/>
                    <a:pt x="1" y="437"/>
                  </a:cubicBezTo>
                  <a:cubicBezTo>
                    <a:pt x="127" y="542"/>
                    <a:pt x="127" y="542"/>
                    <a:pt x="127" y="542"/>
                  </a:cubicBezTo>
                  <a:cubicBezTo>
                    <a:pt x="234" y="405"/>
                    <a:pt x="234" y="405"/>
                    <a:pt x="234" y="405"/>
                  </a:cubicBezTo>
                  <a:cubicBezTo>
                    <a:pt x="137" y="551"/>
                    <a:pt x="137" y="551"/>
                    <a:pt x="137" y="551"/>
                  </a:cubicBezTo>
                  <a:cubicBezTo>
                    <a:pt x="185" y="589"/>
                    <a:pt x="185" y="589"/>
                    <a:pt x="185" y="589"/>
                  </a:cubicBezTo>
                  <a:cubicBezTo>
                    <a:pt x="279" y="429"/>
                    <a:pt x="279" y="429"/>
                    <a:pt x="279" y="429"/>
                  </a:cubicBezTo>
                  <a:cubicBezTo>
                    <a:pt x="203" y="594"/>
                    <a:pt x="203" y="594"/>
                    <a:pt x="203" y="594"/>
                  </a:cubicBezTo>
                  <a:cubicBezTo>
                    <a:pt x="285" y="565"/>
                    <a:pt x="285" y="565"/>
                    <a:pt x="285" y="565"/>
                  </a:cubicBezTo>
                  <a:cubicBezTo>
                    <a:pt x="326" y="464"/>
                    <a:pt x="326" y="464"/>
                    <a:pt x="326" y="464"/>
                  </a:cubicBezTo>
                  <a:cubicBezTo>
                    <a:pt x="300" y="559"/>
                    <a:pt x="300" y="559"/>
                    <a:pt x="300" y="559"/>
                  </a:cubicBezTo>
                  <a:cubicBezTo>
                    <a:pt x="356" y="539"/>
                    <a:pt x="356" y="539"/>
                    <a:pt x="356" y="539"/>
                  </a:cubicBezTo>
                  <a:cubicBezTo>
                    <a:pt x="399" y="141"/>
                    <a:pt x="399" y="141"/>
                    <a:pt x="399" y="141"/>
                  </a:cubicBezTo>
                  <a:cubicBezTo>
                    <a:pt x="411" y="126"/>
                    <a:pt x="411" y="126"/>
                    <a:pt x="411" y="126"/>
                  </a:cubicBezTo>
                  <a:cubicBezTo>
                    <a:pt x="236" y="0"/>
                    <a:pt x="236" y="0"/>
                    <a:pt x="236" y="0"/>
                  </a:cubicBezTo>
                  <a:lnTo>
                    <a:pt x="76" y="1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0"/>
            <p:cNvSpPr>
              <a:spLocks/>
            </p:cNvSpPr>
            <p:nvPr/>
          </p:nvSpPr>
          <p:spPr bwMode="auto">
            <a:xfrm>
              <a:off x="-2643188" y="-179388"/>
              <a:ext cx="760413" cy="1611313"/>
            </a:xfrm>
            <a:custGeom>
              <a:avLst/>
              <a:gdLst>
                <a:gd name="T0" fmla="*/ 119 w 608"/>
                <a:gd name="T1" fmla="*/ 70 h 1288"/>
                <a:gd name="T2" fmla="*/ 0 w 608"/>
                <a:gd name="T3" fmla="*/ 0 h 1288"/>
                <a:gd name="T4" fmla="*/ 0 w 608"/>
                <a:gd name="T5" fmla="*/ 319 h 1288"/>
                <a:gd name="T6" fmla="*/ 115 w 608"/>
                <a:gd name="T7" fmla="*/ 1129 h 1288"/>
                <a:gd name="T8" fmla="*/ 333 w 608"/>
                <a:gd name="T9" fmla="*/ 1288 h 1288"/>
                <a:gd name="T10" fmla="*/ 119 w 608"/>
                <a:gd name="T11" fmla="*/ 70 h 1288"/>
              </a:gdLst>
              <a:ahLst/>
              <a:cxnLst>
                <a:cxn ang="0">
                  <a:pos x="T0" y="T1"/>
                </a:cxn>
                <a:cxn ang="0">
                  <a:pos x="T2" y="T3"/>
                </a:cxn>
                <a:cxn ang="0">
                  <a:pos x="T4" y="T5"/>
                </a:cxn>
                <a:cxn ang="0">
                  <a:pos x="T6" y="T7"/>
                </a:cxn>
                <a:cxn ang="0">
                  <a:pos x="T8" y="T9"/>
                </a:cxn>
                <a:cxn ang="0">
                  <a:pos x="T10" y="T11"/>
                </a:cxn>
              </a:cxnLst>
              <a:rect l="0" t="0" r="r" b="b"/>
              <a:pathLst>
                <a:path w="608" h="1288">
                  <a:moveTo>
                    <a:pt x="119" y="70"/>
                  </a:moveTo>
                  <a:cubicBezTo>
                    <a:pt x="80" y="43"/>
                    <a:pt x="41" y="20"/>
                    <a:pt x="0" y="0"/>
                  </a:cubicBezTo>
                  <a:cubicBezTo>
                    <a:pt x="0" y="319"/>
                    <a:pt x="0" y="319"/>
                    <a:pt x="0" y="319"/>
                  </a:cubicBezTo>
                  <a:cubicBezTo>
                    <a:pt x="240" y="518"/>
                    <a:pt x="292" y="869"/>
                    <a:pt x="115" y="1129"/>
                  </a:cubicBezTo>
                  <a:cubicBezTo>
                    <a:pt x="333" y="1288"/>
                    <a:pt x="333" y="1288"/>
                    <a:pt x="333" y="1288"/>
                  </a:cubicBezTo>
                  <a:cubicBezTo>
                    <a:pt x="608" y="892"/>
                    <a:pt x="513" y="349"/>
                    <a:pt x="119" y="70"/>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31"/>
            <p:cNvSpPr>
              <a:spLocks noChangeArrowheads="1"/>
            </p:cNvSpPr>
            <p:nvPr/>
          </p:nvSpPr>
          <p:spPr bwMode="auto">
            <a:xfrm>
              <a:off x="-2417763" y="1177925"/>
              <a:ext cx="60325" cy="60325"/>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32"/>
            <p:cNvSpPr>
              <a:spLocks noChangeArrowheads="1"/>
            </p:cNvSpPr>
            <p:nvPr/>
          </p:nvSpPr>
          <p:spPr bwMode="auto">
            <a:xfrm>
              <a:off x="-3413126" y="-511175"/>
              <a:ext cx="358775" cy="779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3"/>
            <p:cNvSpPr>
              <a:spLocks/>
            </p:cNvSpPr>
            <p:nvPr/>
          </p:nvSpPr>
          <p:spPr bwMode="auto">
            <a:xfrm>
              <a:off x="-3376613" y="-454025"/>
              <a:ext cx="282575" cy="492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4"/>
            <p:cNvSpPr>
              <a:spLocks/>
            </p:cNvSpPr>
            <p:nvPr/>
          </p:nvSpPr>
          <p:spPr bwMode="auto">
            <a:xfrm>
              <a:off x="-3376613" y="-366713"/>
              <a:ext cx="282575" cy="492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35"/>
            <p:cNvSpPr>
              <a:spLocks/>
            </p:cNvSpPr>
            <p:nvPr/>
          </p:nvSpPr>
          <p:spPr bwMode="auto">
            <a:xfrm>
              <a:off x="-3376613" y="-279400"/>
              <a:ext cx="282575" cy="50800"/>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36"/>
            <p:cNvSpPr>
              <a:spLocks/>
            </p:cNvSpPr>
            <p:nvPr/>
          </p:nvSpPr>
          <p:spPr bwMode="auto">
            <a:xfrm>
              <a:off x="-3376613" y="-190500"/>
              <a:ext cx="282575" cy="49213"/>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37"/>
            <p:cNvSpPr>
              <a:spLocks/>
            </p:cNvSpPr>
            <p:nvPr/>
          </p:nvSpPr>
          <p:spPr bwMode="auto">
            <a:xfrm>
              <a:off x="-3376613" y="-103188"/>
              <a:ext cx="282575" cy="49213"/>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38"/>
            <p:cNvSpPr>
              <a:spLocks/>
            </p:cNvSpPr>
            <p:nvPr/>
          </p:nvSpPr>
          <p:spPr bwMode="auto">
            <a:xfrm>
              <a:off x="-3376613" y="-14288"/>
              <a:ext cx="282575" cy="47625"/>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39"/>
            <p:cNvSpPr>
              <a:spLocks/>
            </p:cNvSpPr>
            <p:nvPr/>
          </p:nvSpPr>
          <p:spPr bwMode="auto">
            <a:xfrm>
              <a:off x="-3376613" y="73025"/>
              <a:ext cx="282575" cy="49213"/>
            </a:xfrm>
            <a:custGeom>
              <a:avLst/>
              <a:gdLst>
                <a:gd name="T0" fmla="*/ 20 w 226"/>
                <a:gd name="T1" fmla="*/ 0 h 39"/>
                <a:gd name="T2" fmla="*/ 0 w 226"/>
                <a:gd name="T3" fmla="*/ 18 h 39"/>
                <a:gd name="T4" fmla="*/ 0 w 226"/>
                <a:gd name="T5" fmla="*/ 21 h 39"/>
                <a:gd name="T6" fmla="*/ 20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20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20" y="0"/>
                  </a:moveTo>
                  <a:cubicBezTo>
                    <a:pt x="20" y="0"/>
                    <a:pt x="0" y="0"/>
                    <a:pt x="0" y="18"/>
                  </a:cubicBezTo>
                  <a:cubicBezTo>
                    <a:pt x="0" y="21"/>
                    <a:pt x="0" y="21"/>
                    <a:pt x="0" y="21"/>
                  </a:cubicBezTo>
                  <a:cubicBezTo>
                    <a:pt x="0" y="21"/>
                    <a:pt x="0" y="39"/>
                    <a:pt x="20"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0"/>
            <p:cNvSpPr>
              <a:spLocks/>
            </p:cNvSpPr>
            <p:nvPr/>
          </p:nvSpPr>
          <p:spPr bwMode="auto">
            <a:xfrm>
              <a:off x="-3376613" y="160338"/>
              <a:ext cx="282575" cy="49213"/>
            </a:xfrm>
            <a:custGeom>
              <a:avLst/>
              <a:gdLst>
                <a:gd name="T0" fmla="*/ 20 w 226"/>
                <a:gd name="T1" fmla="*/ 0 h 40"/>
                <a:gd name="T2" fmla="*/ 0 w 226"/>
                <a:gd name="T3" fmla="*/ 18 h 40"/>
                <a:gd name="T4" fmla="*/ 0 w 226"/>
                <a:gd name="T5" fmla="*/ 22 h 40"/>
                <a:gd name="T6" fmla="*/ 20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20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20" y="0"/>
                  </a:moveTo>
                  <a:cubicBezTo>
                    <a:pt x="20" y="0"/>
                    <a:pt x="0" y="0"/>
                    <a:pt x="0" y="18"/>
                  </a:cubicBezTo>
                  <a:cubicBezTo>
                    <a:pt x="0" y="22"/>
                    <a:pt x="0" y="22"/>
                    <a:pt x="0" y="22"/>
                  </a:cubicBezTo>
                  <a:cubicBezTo>
                    <a:pt x="0" y="22"/>
                    <a:pt x="0" y="40"/>
                    <a:pt x="20"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41"/>
            <p:cNvSpPr>
              <a:spLocks noChangeArrowheads="1"/>
            </p:cNvSpPr>
            <p:nvPr/>
          </p:nvSpPr>
          <p:spPr bwMode="auto">
            <a:xfrm>
              <a:off x="-3146426" y="-4445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42"/>
            <p:cNvSpPr>
              <a:spLocks noChangeArrowheads="1"/>
            </p:cNvSpPr>
            <p:nvPr/>
          </p:nvSpPr>
          <p:spPr bwMode="auto">
            <a:xfrm>
              <a:off x="-3146426" y="-35560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43"/>
            <p:cNvSpPr>
              <a:spLocks noChangeArrowheads="1"/>
            </p:cNvSpPr>
            <p:nvPr/>
          </p:nvSpPr>
          <p:spPr bwMode="auto">
            <a:xfrm>
              <a:off x="-3146426" y="-26670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44"/>
            <p:cNvSpPr>
              <a:spLocks noChangeArrowheads="1"/>
            </p:cNvSpPr>
            <p:nvPr/>
          </p:nvSpPr>
          <p:spPr bwMode="auto">
            <a:xfrm>
              <a:off x="-3146426" y="-179388"/>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45"/>
            <p:cNvSpPr>
              <a:spLocks noChangeArrowheads="1"/>
            </p:cNvSpPr>
            <p:nvPr/>
          </p:nvSpPr>
          <p:spPr bwMode="auto">
            <a:xfrm>
              <a:off x="-3146426" y="-92075"/>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46"/>
            <p:cNvSpPr>
              <a:spLocks noChangeArrowheads="1"/>
            </p:cNvSpPr>
            <p:nvPr/>
          </p:nvSpPr>
          <p:spPr bwMode="auto">
            <a:xfrm>
              <a:off x="-3146426" y="-3175"/>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47"/>
            <p:cNvSpPr>
              <a:spLocks noChangeArrowheads="1"/>
            </p:cNvSpPr>
            <p:nvPr/>
          </p:nvSpPr>
          <p:spPr bwMode="auto">
            <a:xfrm>
              <a:off x="-3146426" y="84138"/>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48"/>
            <p:cNvSpPr>
              <a:spLocks noChangeArrowheads="1"/>
            </p:cNvSpPr>
            <p:nvPr/>
          </p:nvSpPr>
          <p:spPr bwMode="auto">
            <a:xfrm>
              <a:off x="-3146426" y="17145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49"/>
            <p:cNvSpPr>
              <a:spLocks noChangeArrowheads="1"/>
            </p:cNvSpPr>
            <p:nvPr/>
          </p:nvSpPr>
          <p:spPr bwMode="auto">
            <a:xfrm>
              <a:off x="-3001963" y="-511175"/>
              <a:ext cx="358775" cy="779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0"/>
            <p:cNvSpPr>
              <a:spLocks/>
            </p:cNvSpPr>
            <p:nvPr/>
          </p:nvSpPr>
          <p:spPr bwMode="auto">
            <a:xfrm>
              <a:off x="-2963863" y="-454025"/>
              <a:ext cx="282575" cy="492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1"/>
            <p:cNvSpPr>
              <a:spLocks/>
            </p:cNvSpPr>
            <p:nvPr/>
          </p:nvSpPr>
          <p:spPr bwMode="auto">
            <a:xfrm>
              <a:off x="-2963863" y="-366713"/>
              <a:ext cx="282575" cy="492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2"/>
            <p:cNvSpPr>
              <a:spLocks/>
            </p:cNvSpPr>
            <p:nvPr/>
          </p:nvSpPr>
          <p:spPr bwMode="auto">
            <a:xfrm>
              <a:off x="-2963863" y="-279400"/>
              <a:ext cx="282575" cy="50800"/>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3"/>
            <p:cNvSpPr>
              <a:spLocks/>
            </p:cNvSpPr>
            <p:nvPr/>
          </p:nvSpPr>
          <p:spPr bwMode="auto">
            <a:xfrm>
              <a:off x="-2963863" y="-190500"/>
              <a:ext cx="282575" cy="49213"/>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54"/>
            <p:cNvSpPr>
              <a:spLocks/>
            </p:cNvSpPr>
            <p:nvPr/>
          </p:nvSpPr>
          <p:spPr bwMode="auto">
            <a:xfrm>
              <a:off x="-2963863" y="-103188"/>
              <a:ext cx="282575" cy="49213"/>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55"/>
            <p:cNvSpPr>
              <a:spLocks/>
            </p:cNvSpPr>
            <p:nvPr/>
          </p:nvSpPr>
          <p:spPr bwMode="auto">
            <a:xfrm>
              <a:off x="-2963863" y="-14288"/>
              <a:ext cx="282575" cy="47625"/>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56"/>
            <p:cNvSpPr>
              <a:spLocks/>
            </p:cNvSpPr>
            <p:nvPr/>
          </p:nvSpPr>
          <p:spPr bwMode="auto">
            <a:xfrm>
              <a:off x="-2963863" y="73025"/>
              <a:ext cx="282575" cy="49213"/>
            </a:xfrm>
            <a:custGeom>
              <a:avLst/>
              <a:gdLst>
                <a:gd name="T0" fmla="*/ 19 w 226"/>
                <a:gd name="T1" fmla="*/ 0 h 39"/>
                <a:gd name="T2" fmla="*/ 0 w 226"/>
                <a:gd name="T3" fmla="*/ 18 h 39"/>
                <a:gd name="T4" fmla="*/ 0 w 226"/>
                <a:gd name="T5" fmla="*/ 21 h 39"/>
                <a:gd name="T6" fmla="*/ 19 w 226"/>
                <a:gd name="T7" fmla="*/ 39 h 39"/>
                <a:gd name="T8" fmla="*/ 207 w 226"/>
                <a:gd name="T9" fmla="*/ 39 h 39"/>
                <a:gd name="T10" fmla="*/ 226 w 226"/>
                <a:gd name="T11" fmla="*/ 21 h 39"/>
                <a:gd name="T12" fmla="*/ 226 w 226"/>
                <a:gd name="T13" fmla="*/ 18 h 39"/>
                <a:gd name="T14" fmla="*/ 207 w 226"/>
                <a:gd name="T15" fmla="*/ 0 h 39"/>
                <a:gd name="T16" fmla="*/ 120 w 226"/>
                <a:gd name="T17" fmla="*/ 0 h 39"/>
                <a:gd name="T18" fmla="*/ 19 w 226"/>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39">
                  <a:moveTo>
                    <a:pt x="19" y="0"/>
                  </a:moveTo>
                  <a:cubicBezTo>
                    <a:pt x="19" y="0"/>
                    <a:pt x="0" y="0"/>
                    <a:pt x="0" y="18"/>
                  </a:cubicBezTo>
                  <a:cubicBezTo>
                    <a:pt x="0" y="21"/>
                    <a:pt x="0" y="21"/>
                    <a:pt x="0" y="21"/>
                  </a:cubicBezTo>
                  <a:cubicBezTo>
                    <a:pt x="0" y="21"/>
                    <a:pt x="0" y="39"/>
                    <a:pt x="19" y="39"/>
                  </a:cubicBezTo>
                  <a:cubicBezTo>
                    <a:pt x="207" y="39"/>
                    <a:pt x="207" y="39"/>
                    <a:pt x="207" y="39"/>
                  </a:cubicBezTo>
                  <a:cubicBezTo>
                    <a:pt x="207" y="39"/>
                    <a:pt x="226" y="39"/>
                    <a:pt x="226" y="21"/>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57"/>
            <p:cNvSpPr>
              <a:spLocks/>
            </p:cNvSpPr>
            <p:nvPr/>
          </p:nvSpPr>
          <p:spPr bwMode="auto">
            <a:xfrm>
              <a:off x="-2963863" y="160338"/>
              <a:ext cx="282575" cy="49213"/>
            </a:xfrm>
            <a:custGeom>
              <a:avLst/>
              <a:gdLst>
                <a:gd name="T0" fmla="*/ 19 w 226"/>
                <a:gd name="T1" fmla="*/ 0 h 40"/>
                <a:gd name="T2" fmla="*/ 0 w 226"/>
                <a:gd name="T3" fmla="*/ 18 h 40"/>
                <a:gd name="T4" fmla="*/ 0 w 226"/>
                <a:gd name="T5" fmla="*/ 22 h 40"/>
                <a:gd name="T6" fmla="*/ 19 w 226"/>
                <a:gd name="T7" fmla="*/ 40 h 40"/>
                <a:gd name="T8" fmla="*/ 207 w 226"/>
                <a:gd name="T9" fmla="*/ 40 h 40"/>
                <a:gd name="T10" fmla="*/ 226 w 226"/>
                <a:gd name="T11" fmla="*/ 22 h 40"/>
                <a:gd name="T12" fmla="*/ 226 w 226"/>
                <a:gd name="T13" fmla="*/ 18 h 40"/>
                <a:gd name="T14" fmla="*/ 207 w 226"/>
                <a:gd name="T15" fmla="*/ 0 h 40"/>
                <a:gd name="T16" fmla="*/ 120 w 226"/>
                <a:gd name="T17" fmla="*/ 0 h 40"/>
                <a:gd name="T18" fmla="*/ 19 w 226"/>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40">
                  <a:moveTo>
                    <a:pt x="19" y="0"/>
                  </a:moveTo>
                  <a:cubicBezTo>
                    <a:pt x="19" y="0"/>
                    <a:pt x="0" y="0"/>
                    <a:pt x="0" y="18"/>
                  </a:cubicBezTo>
                  <a:cubicBezTo>
                    <a:pt x="0" y="22"/>
                    <a:pt x="0" y="22"/>
                    <a:pt x="0" y="22"/>
                  </a:cubicBezTo>
                  <a:cubicBezTo>
                    <a:pt x="0" y="22"/>
                    <a:pt x="0" y="40"/>
                    <a:pt x="19" y="40"/>
                  </a:cubicBezTo>
                  <a:cubicBezTo>
                    <a:pt x="207" y="40"/>
                    <a:pt x="207" y="40"/>
                    <a:pt x="207" y="40"/>
                  </a:cubicBezTo>
                  <a:cubicBezTo>
                    <a:pt x="207" y="40"/>
                    <a:pt x="226" y="40"/>
                    <a:pt x="226" y="22"/>
                  </a:cubicBezTo>
                  <a:cubicBezTo>
                    <a:pt x="226" y="18"/>
                    <a:pt x="226" y="18"/>
                    <a:pt x="226" y="18"/>
                  </a:cubicBezTo>
                  <a:cubicBezTo>
                    <a:pt x="226" y="18"/>
                    <a:pt x="226" y="0"/>
                    <a:pt x="207" y="0"/>
                  </a:cubicBezTo>
                  <a:cubicBezTo>
                    <a:pt x="120" y="0"/>
                    <a:pt x="120" y="0"/>
                    <a:pt x="120" y="0"/>
                  </a:cubicBezTo>
                  <a:lnTo>
                    <a:pt x="19"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58"/>
            <p:cNvSpPr>
              <a:spLocks noChangeArrowheads="1"/>
            </p:cNvSpPr>
            <p:nvPr/>
          </p:nvSpPr>
          <p:spPr bwMode="auto">
            <a:xfrm>
              <a:off x="-2733676" y="-444500"/>
              <a:ext cx="28575" cy="285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59"/>
            <p:cNvSpPr>
              <a:spLocks noChangeArrowheads="1"/>
            </p:cNvSpPr>
            <p:nvPr/>
          </p:nvSpPr>
          <p:spPr bwMode="auto">
            <a:xfrm>
              <a:off x="-2733676" y="-35560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60"/>
            <p:cNvSpPr>
              <a:spLocks noChangeArrowheads="1"/>
            </p:cNvSpPr>
            <p:nvPr/>
          </p:nvSpPr>
          <p:spPr bwMode="auto">
            <a:xfrm>
              <a:off x="-2733676" y="-26670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61"/>
            <p:cNvSpPr>
              <a:spLocks noChangeArrowheads="1"/>
            </p:cNvSpPr>
            <p:nvPr/>
          </p:nvSpPr>
          <p:spPr bwMode="auto">
            <a:xfrm>
              <a:off x="-2733676" y="-179388"/>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62"/>
            <p:cNvSpPr>
              <a:spLocks noChangeArrowheads="1"/>
            </p:cNvSpPr>
            <p:nvPr/>
          </p:nvSpPr>
          <p:spPr bwMode="auto">
            <a:xfrm>
              <a:off x="-2733676" y="-92075"/>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63"/>
            <p:cNvSpPr>
              <a:spLocks noChangeArrowheads="1"/>
            </p:cNvSpPr>
            <p:nvPr/>
          </p:nvSpPr>
          <p:spPr bwMode="auto">
            <a:xfrm>
              <a:off x="-2733676" y="-3175"/>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64"/>
            <p:cNvSpPr>
              <a:spLocks noChangeArrowheads="1"/>
            </p:cNvSpPr>
            <p:nvPr/>
          </p:nvSpPr>
          <p:spPr bwMode="auto">
            <a:xfrm>
              <a:off x="-2733676" y="84138"/>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65"/>
            <p:cNvSpPr>
              <a:spLocks noChangeArrowheads="1"/>
            </p:cNvSpPr>
            <p:nvPr/>
          </p:nvSpPr>
          <p:spPr bwMode="auto">
            <a:xfrm>
              <a:off x="-2733676" y="171450"/>
              <a:ext cx="28575"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6"/>
            <p:cNvSpPr>
              <a:spLocks/>
            </p:cNvSpPr>
            <p:nvPr/>
          </p:nvSpPr>
          <p:spPr bwMode="auto">
            <a:xfrm>
              <a:off x="-4233863" y="1300163"/>
              <a:ext cx="1320800" cy="658813"/>
            </a:xfrm>
            <a:custGeom>
              <a:avLst/>
              <a:gdLst>
                <a:gd name="T0" fmla="*/ 34 w 1056"/>
                <a:gd name="T1" fmla="*/ 527 h 527"/>
                <a:gd name="T2" fmla="*/ 0 w 1056"/>
                <a:gd name="T3" fmla="*/ 409 h 527"/>
                <a:gd name="T4" fmla="*/ 218 w 1056"/>
                <a:gd name="T5" fmla="*/ 190 h 527"/>
                <a:gd name="T6" fmla="*/ 280 w 1056"/>
                <a:gd name="T7" fmla="*/ 199 h 527"/>
                <a:gd name="T8" fmla="*/ 576 w 1056"/>
                <a:gd name="T9" fmla="*/ 0 h 527"/>
                <a:gd name="T10" fmla="*/ 895 w 1056"/>
                <a:gd name="T11" fmla="*/ 301 h 527"/>
                <a:gd name="T12" fmla="*/ 1056 w 1056"/>
                <a:gd name="T13" fmla="*/ 466 h 527"/>
                <a:gd name="T14" fmla="*/ 1045 w 1056"/>
                <a:gd name="T15" fmla="*/ 527 h 527"/>
                <a:gd name="T16" fmla="*/ 34 w 1056"/>
                <a:gd name="T17" fmla="*/ 52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527">
                  <a:moveTo>
                    <a:pt x="34" y="527"/>
                  </a:moveTo>
                  <a:cubicBezTo>
                    <a:pt x="12" y="493"/>
                    <a:pt x="0" y="452"/>
                    <a:pt x="0" y="409"/>
                  </a:cubicBezTo>
                  <a:cubicBezTo>
                    <a:pt x="0" y="288"/>
                    <a:pt x="98" y="190"/>
                    <a:pt x="218" y="190"/>
                  </a:cubicBezTo>
                  <a:cubicBezTo>
                    <a:pt x="240" y="190"/>
                    <a:pt x="260" y="193"/>
                    <a:pt x="280" y="199"/>
                  </a:cubicBezTo>
                  <a:cubicBezTo>
                    <a:pt x="327" y="82"/>
                    <a:pt x="442" y="0"/>
                    <a:pt x="576" y="0"/>
                  </a:cubicBezTo>
                  <a:cubicBezTo>
                    <a:pt x="746" y="0"/>
                    <a:pt x="885" y="133"/>
                    <a:pt x="895" y="301"/>
                  </a:cubicBezTo>
                  <a:cubicBezTo>
                    <a:pt x="984" y="303"/>
                    <a:pt x="1056" y="376"/>
                    <a:pt x="1056" y="466"/>
                  </a:cubicBezTo>
                  <a:cubicBezTo>
                    <a:pt x="1056" y="488"/>
                    <a:pt x="1052" y="508"/>
                    <a:pt x="1045" y="527"/>
                  </a:cubicBezTo>
                  <a:lnTo>
                    <a:pt x="34" y="5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67"/>
            <p:cNvSpPr>
              <a:spLocks/>
            </p:cNvSpPr>
            <p:nvPr/>
          </p:nvSpPr>
          <p:spPr bwMode="auto">
            <a:xfrm>
              <a:off x="-2557463" y="1239838"/>
              <a:ext cx="322263" cy="276225"/>
            </a:xfrm>
            <a:custGeom>
              <a:avLst/>
              <a:gdLst>
                <a:gd name="T0" fmla="*/ 161 w 203"/>
                <a:gd name="T1" fmla="*/ 174 h 174"/>
                <a:gd name="T2" fmla="*/ 203 w 203"/>
                <a:gd name="T3" fmla="*/ 116 h 174"/>
                <a:gd name="T4" fmla="*/ 41 w 203"/>
                <a:gd name="T5" fmla="*/ 0 h 174"/>
                <a:gd name="T6" fmla="*/ 0 w 203"/>
                <a:gd name="T7" fmla="*/ 57 h 174"/>
                <a:gd name="T8" fmla="*/ 161 w 203"/>
                <a:gd name="T9" fmla="*/ 174 h 174"/>
              </a:gdLst>
              <a:ahLst/>
              <a:cxnLst>
                <a:cxn ang="0">
                  <a:pos x="T0" y="T1"/>
                </a:cxn>
                <a:cxn ang="0">
                  <a:pos x="T2" y="T3"/>
                </a:cxn>
                <a:cxn ang="0">
                  <a:pos x="T4" y="T5"/>
                </a:cxn>
                <a:cxn ang="0">
                  <a:pos x="T6" y="T7"/>
                </a:cxn>
                <a:cxn ang="0">
                  <a:pos x="T8" y="T9"/>
                </a:cxn>
              </a:cxnLst>
              <a:rect l="0" t="0" r="r" b="b"/>
              <a:pathLst>
                <a:path w="203" h="174">
                  <a:moveTo>
                    <a:pt x="161" y="174"/>
                  </a:moveTo>
                  <a:lnTo>
                    <a:pt x="203" y="116"/>
                  </a:lnTo>
                  <a:lnTo>
                    <a:pt x="41" y="0"/>
                  </a:lnTo>
                  <a:lnTo>
                    <a:pt x="0" y="57"/>
                  </a:lnTo>
                  <a:lnTo>
                    <a:pt x="161" y="1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68"/>
            <p:cNvSpPr>
              <a:spLocks/>
            </p:cNvSpPr>
            <p:nvPr/>
          </p:nvSpPr>
          <p:spPr bwMode="auto">
            <a:xfrm>
              <a:off x="-3767138" y="-609600"/>
              <a:ext cx="630238" cy="449263"/>
            </a:xfrm>
            <a:custGeom>
              <a:avLst/>
              <a:gdLst>
                <a:gd name="T0" fmla="*/ 377 w 504"/>
                <a:gd name="T1" fmla="*/ 24 h 359"/>
                <a:gd name="T2" fmla="*/ 187 w 504"/>
                <a:gd name="T3" fmla="*/ 127 h 359"/>
                <a:gd name="T4" fmla="*/ 193 w 504"/>
                <a:gd name="T5" fmla="*/ 228 h 359"/>
                <a:gd name="T6" fmla="*/ 107 w 504"/>
                <a:gd name="T7" fmla="*/ 271 h 359"/>
                <a:gd name="T8" fmla="*/ 17 w 504"/>
                <a:gd name="T9" fmla="*/ 315 h 359"/>
                <a:gd name="T10" fmla="*/ 8 w 504"/>
                <a:gd name="T11" fmla="*/ 340 h 359"/>
                <a:gd name="T12" fmla="*/ 9 w 504"/>
                <a:gd name="T13" fmla="*/ 343 h 359"/>
                <a:gd name="T14" fmla="*/ 35 w 504"/>
                <a:gd name="T15" fmla="*/ 351 h 359"/>
                <a:gd name="T16" fmla="*/ 212 w 504"/>
                <a:gd name="T17" fmla="*/ 262 h 359"/>
                <a:gd name="T18" fmla="*/ 290 w 504"/>
                <a:gd name="T19" fmla="*/ 316 h 359"/>
                <a:gd name="T20" fmla="*/ 480 w 504"/>
                <a:gd name="T21" fmla="*/ 214 h 359"/>
                <a:gd name="T22" fmla="*/ 377 w 504"/>
                <a:gd name="T23" fmla="*/ 24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377" y="24"/>
                  </a:moveTo>
                  <a:cubicBezTo>
                    <a:pt x="296" y="0"/>
                    <a:pt x="211" y="46"/>
                    <a:pt x="187" y="127"/>
                  </a:cubicBezTo>
                  <a:cubicBezTo>
                    <a:pt x="177" y="162"/>
                    <a:pt x="180" y="197"/>
                    <a:pt x="193" y="228"/>
                  </a:cubicBezTo>
                  <a:cubicBezTo>
                    <a:pt x="107" y="271"/>
                    <a:pt x="107" y="271"/>
                    <a:pt x="107" y="271"/>
                  </a:cubicBezTo>
                  <a:cubicBezTo>
                    <a:pt x="17" y="315"/>
                    <a:pt x="17" y="315"/>
                    <a:pt x="17" y="315"/>
                  </a:cubicBezTo>
                  <a:cubicBezTo>
                    <a:pt x="17" y="315"/>
                    <a:pt x="0" y="324"/>
                    <a:pt x="8" y="340"/>
                  </a:cubicBezTo>
                  <a:cubicBezTo>
                    <a:pt x="9" y="343"/>
                    <a:pt x="9" y="343"/>
                    <a:pt x="9" y="343"/>
                  </a:cubicBezTo>
                  <a:cubicBezTo>
                    <a:pt x="9" y="343"/>
                    <a:pt x="17" y="359"/>
                    <a:pt x="35" y="351"/>
                  </a:cubicBezTo>
                  <a:cubicBezTo>
                    <a:pt x="212" y="262"/>
                    <a:pt x="212" y="262"/>
                    <a:pt x="212" y="262"/>
                  </a:cubicBezTo>
                  <a:cubicBezTo>
                    <a:pt x="231" y="287"/>
                    <a:pt x="258" y="307"/>
                    <a:pt x="290" y="316"/>
                  </a:cubicBezTo>
                  <a:cubicBezTo>
                    <a:pt x="371" y="340"/>
                    <a:pt x="456" y="294"/>
                    <a:pt x="480" y="214"/>
                  </a:cubicBezTo>
                  <a:cubicBezTo>
                    <a:pt x="504" y="133"/>
                    <a:pt x="458" y="48"/>
                    <a:pt x="377" y="24"/>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69"/>
            <p:cNvSpPr>
              <a:spLocks/>
            </p:cNvSpPr>
            <p:nvPr/>
          </p:nvSpPr>
          <p:spPr bwMode="auto">
            <a:xfrm>
              <a:off x="-3530601" y="-576263"/>
              <a:ext cx="360363" cy="360363"/>
            </a:xfrm>
            <a:custGeom>
              <a:avLst/>
              <a:gdLst>
                <a:gd name="T0" fmla="*/ 107 w 288"/>
                <a:gd name="T1" fmla="*/ 268 h 288"/>
                <a:gd name="T2" fmla="*/ 267 w 288"/>
                <a:gd name="T3" fmla="*/ 181 h 288"/>
                <a:gd name="T4" fmla="*/ 180 w 288"/>
                <a:gd name="T5" fmla="*/ 21 h 288"/>
                <a:gd name="T6" fmla="*/ 20 w 288"/>
                <a:gd name="T7" fmla="*/ 108 h 288"/>
                <a:gd name="T8" fmla="*/ 107 w 288"/>
                <a:gd name="T9" fmla="*/ 268 h 288"/>
              </a:gdLst>
              <a:ahLst/>
              <a:cxnLst>
                <a:cxn ang="0">
                  <a:pos x="T0" y="T1"/>
                </a:cxn>
                <a:cxn ang="0">
                  <a:pos x="T2" y="T3"/>
                </a:cxn>
                <a:cxn ang="0">
                  <a:pos x="T4" y="T5"/>
                </a:cxn>
                <a:cxn ang="0">
                  <a:pos x="T6" y="T7"/>
                </a:cxn>
                <a:cxn ang="0">
                  <a:pos x="T8" y="T9"/>
                </a:cxn>
              </a:cxnLst>
              <a:rect l="0" t="0" r="r" b="b"/>
              <a:pathLst>
                <a:path w="288" h="288">
                  <a:moveTo>
                    <a:pt x="107" y="268"/>
                  </a:moveTo>
                  <a:cubicBezTo>
                    <a:pt x="175" y="288"/>
                    <a:pt x="247" y="249"/>
                    <a:pt x="267" y="181"/>
                  </a:cubicBezTo>
                  <a:cubicBezTo>
                    <a:pt x="288" y="113"/>
                    <a:pt x="249" y="41"/>
                    <a:pt x="180" y="21"/>
                  </a:cubicBezTo>
                  <a:cubicBezTo>
                    <a:pt x="112" y="0"/>
                    <a:pt x="40" y="39"/>
                    <a:pt x="20" y="108"/>
                  </a:cubicBezTo>
                  <a:cubicBezTo>
                    <a:pt x="0" y="176"/>
                    <a:pt x="39" y="248"/>
                    <a:pt x="107" y="268"/>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1"/>
            <p:cNvSpPr>
              <a:spLocks/>
            </p:cNvSpPr>
            <p:nvPr/>
          </p:nvSpPr>
          <p:spPr bwMode="auto">
            <a:xfrm>
              <a:off x="-3302001" y="1768475"/>
              <a:ext cx="630238" cy="449263"/>
            </a:xfrm>
            <a:custGeom>
              <a:avLst/>
              <a:gdLst>
                <a:gd name="T0" fmla="*/ 126 w 504"/>
                <a:gd name="T1" fmla="*/ 335 h 359"/>
                <a:gd name="T2" fmla="*/ 316 w 504"/>
                <a:gd name="T3" fmla="*/ 232 h 359"/>
                <a:gd name="T4" fmla="*/ 311 w 504"/>
                <a:gd name="T5" fmla="*/ 131 h 359"/>
                <a:gd name="T6" fmla="*/ 396 w 504"/>
                <a:gd name="T7" fmla="*/ 89 h 359"/>
                <a:gd name="T8" fmla="*/ 486 w 504"/>
                <a:gd name="T9" fmla="*/ 44 h 359"/>
                <a:gd name="T10" fmla="*/ 496 w 504"/>
                <a:gd name="T11" fmla="*/ 19 h 359"/>
                <a:gd name="T12" fmla="*/ 494 w 504"/>
                <a:gd name="T13" fmla="*/ 16 h 359"/>
                <a:gd name="T14" fmla="*/ 469 w 504"/>
                <a:gd name="T15" fmla="*/ 8 h 359"/>
                <a:gd name="T16" fmla="*/ 291 w 504"/>
                <a:gd name="T17" fmla="*/ 97 h 359"/>
                <a:gd name="T18" fmla="*/ 213 w 504"/>
                <a:gd name="T19" fmla="*/ 43 h 359"/>
                <a:gd name="T20" fmla="*/ 24 w 504"/>
                <a:gd name="T21" fmla="*/ 146 h 359"/>
                <a:gd name="T22" fmla="*/ 126 w 504"/>
                <a:gd name="T23" fmla="*/ 33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59">
                  <a:moveTo>
                    <a:pt x="126" y="335"/>
                  </a:moveTo>
                  <a:cubicBezTo>
                    <a:pt x="207" y="359"/>
                    <a:pt x="292" y="313"/>
                    <a:pt x="316" y="232"/>
                  </a:cubicBezTo>
                  <a:cubicBezTo>
                    <a:pt x="326" y="198"/>
                    <a:pt x="323" y="162"/>
                    <a:pt x="311" y="131"/>
                  </a:cubicBezTo>
                  <a:cubicBezTo>
                    <a:pt x="396" y="89"/>
                    <a:pt x="396" y="89"/>
                    <a:pt x="396" y="89"/>
                  </a:cubicBezTo>
                  <a:cubicBezTo>
                    <a:pt x="486" y="44"/>
                    <a:pt x="486" y="44"/>
                    <a:pt x="486" y="44"/>
                  </a:cubicBezTo>
                  <a:cubicBezTo>
                    <a:pt x="486" y="44"/>
                    <a:pt x="504" y="35"/>
                    <a:pt x="496" y="19"/>
                  </a:cubicBezTo>
                  <a:cubicBezTo>
                    <a:pt x="494" y="16"/>
                    <a:pt x="494" y="16"/>
                    <a:pt x="494" y="16"/>
                  </a:cubicBezTo>
                  <a:cubicBezTo>
                    <a:pt x="494" y="16"/>
                    <a:pt x="486" y="0"/>
                    <a:pt x="469" y="8"/>
                  </a:cubicBezTo>
                  <a:cubicBezTo>
                    <a:pt x="291" y="97"/>
                    <a:pt x="291" y="97"/>
                    <a:pt x="291" y="97"/>
                  </a:cubicBezTo>
                  <a:cubicBezTo>
                    <a:pt x="272" y="72"/>
                    <a:pt x="245" y="53"/>
                    <a:pt x="213" y="43"/>
                  </a:cubicBezTo>
                  <a:cubicBezTo>
                    <a:pt x="132" y="19"/>
                    <a:pt x="48" y="65"/>
                    <a:pt x="24" y="146"/>
                  </a:cubicBezTo>
                  <a:cubicBezTo>
                    <a:pt x="0" y="226"/>
                    <a:pt x="46" y="311"/>
                    <a:pt x="126" y="335"/>
                  </a:cubicBezTo>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2"/>
            <p:cNvSpPr>
              <a:spLocks/>
            </p:cNvSpPr>
            <p:nvPr/>
          </p:nvSpPr>
          <p:spPr bwMode="auto">
            <a:xfrm>
              <a:off x="-3270251" y="1825625"/>
              <a:ext cx="360363" cy="358775"/>
            </a:xfrm>
            <a:custGeom>
              <a:avLst/>
              <a:gdLst>
                <a:gd name="T0" fmla="*/ 180 w 288"/>
                <a:gd name="T1" fmla="*/ 20 h 288"/>
                <a:gd name="T2" fmla="*/ 20 w 288"/>
                <a:gd name="T3" fmla="*/ 107 h 288"/>
                <a:gd name="T4" fmla="*/ 107 w 288"/>
                <a:gd name="T5" fmla="*/ 268 h 288"/>
                <a:gd name="T6" fmla="*/ 267 w 288"/>
                <a:gd name="T7" fmla="*/ 181 h 288"/>
                <a:gd name="T8" fmla="*/ 180 w 288"/>
                <a:gd name="T9" fmla="*/ 20 h 288"/>
              </a:gdLst>
              <a:ahLst/>
              <a:cxnLst>
                <a:cxn ang="0">
                  <a:pos x="T0" y="T1"/>
                </a:cxn>
                <a:cxn ang="0">
                  <a:pos x="T2" y="T3"/>
                </a:cxn>
                <a:cxn ang="0">
                  <a:pos x="T4" y="T5"/>
                </a:cxn>
                <a:cxn ang="0">
                  <a:pos x="T6" y="T7"/>
                </a:cxn>
                <a:cxn ang="0">
                  <a:pos x="T8" y="T9"/>
                </a:cxn>
              </a:cxnLst>
              <a:rect l="0" t="0" r="r" b="b"/>
              <a:pathLst>
                <a:path w="288" h="288">
                  <a:moveTo>
                    <a:pt x="180" y="20"/>
                  </a:moveTo>
                  <a:cubicBezTo>
                    <a:pt x="112" y="0"/>
                    <a:pt x="40" y="39"/>
                    <a:pt x="20" y="107"/>
                  </a:cubicBezTo>
                  <a:cubicBezTo>
                    <a:pt x="0" y="176"/>
                    <a:pt x="39" y="248"/>
                    <a:pt x="107" y="268"/>
                  </a:cubicBezTo>
                  <a:cubicBezTo>
                    <a:pt x="175" y="288"/>
                    <a:pt x="247" y="249"/>
                    <a:pt x="267" y="181"/>
                  </a:cubicBezTo>
                  <a:cubicBezTo>
                    <a:pt x="288" y="112"/>
                    <a:pt x="249" y="41"/>
                    <a:pt x="180" y="20"/>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4"/>
            <p:cNvSpPr>
              <a:spLocks/>
            </p:cNvSpPr>
            <p:nvPr/>
          </p:nvSpPr>
          <p:spPr bwMode="auto">
            <a:xfrm>
              <a:off x="-3709988" y="373063"/>
              <a:ext cx="939800" cy="804863"/>
            </a:xfrm>
            <a:custGeom>
              <a:avLst/>
              <a:gdLst>
                <a:gd name="T0" fmla="*/ 67 w 592"/>
                <a:gd name="T1" fmla="*/ 457 h 507"/>
                <a:gd name="T2" fmla="*/ 119 w 592"/>
                <a:gd name="T3" fmla="*/ 358 h 507"/>
                <a:gd name="T4" fmla="*/ 169 w 592"/>
                <a:gd name="T5" fmla="*/ 406 h 507"/>
                <a:gd name="T6" fmla="*/ 336 w 592"/>
                <a:gd name="T7" fmla="*/ 213 h 507"/>
                <a:gd name="T8" fmla="*/ 433 w 592"/>
                <a:gd name="T9" fmla="*/ 284 h 507"/>
                <a:gd name="T10" fmla="*/ 527 w 592"/>
                <a:gd name="T11" fmla="*/ 135 h 507"/>
                <a:gd name="T12" fmla="*/ 540 w 592"/>
                <a:gd name="T13" fmla="*/ 161 h 507"/>
                <a:gd name="T14" fmla="*/ 564 w 592"/>
                <a:gd name="T15" fmla="*/ 28 h 507"/>
                <a:gd name="T16" fmla="*/ 454 w 592"/>
                <a:gd name="T17" fmla="*/ 107 h 507"/>
                <a:gd name="T18" fmla="*/ 484 w 592"/>
                <a:gd name="T19" fmla="*/ 108 h 507"/>
                <a:gd name="T20" fmla="*/ 419 w 592"/>
                <a:gd name="T21" fmla="*/ 212 h 507"/>
                <a:gd name="T22" fmla="*/ 328 w 592"/>
                <a:gd name="T23" fmla="*/ 146 h 507"/>
                <a:gd name="T24" fmla="*/ 165 w 592"/>
                <a:gd name="T25" fmla="*/ 333 h 507"/>
                <a:gd name="T26" fmla="*/ 106 w 592"/>
                <a:gd name="T27" fmla="*/ 275 h 507"/>
                <a:gd name="T28" fmla="*/ 50 w 592"/>
                <a:gd name="T29" fmla="*/ 380 h 507"/>
                <a:gd name="T30" fmla="*/ 50 w 592"/>
                <a:gd name="T31" fmla="*/ 0 h 507"/>
                <a:gd name="T32" fmla="*/ 0 w 592"/>
                <a:gd name="T33" fmla="*/ 0 h 507"/>
                <a:gd name="T34" fmla="*/ 0 w 592"/>
                <a:gd name="T35" fmla="*/ 507 h 507"/>
                <a:gd name="T36" fmla="*/ 592 w 592"/>
                <a:gd name="T37" fmla="*/ 507 h 507"/>
                <a:gd name="T38" fmla="*/ 592 w 592"/>
                <a:gd name="T39" fmla="*/ 457 h 507"/>
                <a:gd name="T40" fmla="*/ 67 w 592"/>
                <a:gd name="T41" fmla="*/ 4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2" h="507">
                  <a:moveTo>
                    <a:pt x="67" y="457"/>
                  </a:moveTo>
                  <a:lnTo>
                    <a:pt x="119" y="358"/>
                  </a:lnTo>
                  <a:lnTo>
                    <a:pt x="169" y="406"/>
                  </a:lnTo>
                  <a:lnTo>
                    <a:pt x="336" y="213"/>
                  </a:lnTo>
                  <a:lnTo>
                    <a:pt x="433" y="284"/>
                  </a:lnTo>
                  <a:lnTo>
                    <a:pt x="527" y="135"/>
                  </a:lnTo>
                  <a:lnTo>
                    <a:pt x="540" y="161"/>
                  </a:lnTo>
                  <a:lnTo>
                    <a:pt x="564" y="28"/>
                  </a:lnTo>
                  <a:lnTo>
                    <a:pt x="454" y="107"/>
                  </a:lnTo>
                  <a:lnTo>
                    <a:pt x="484" y="108"/>
                  </a:lnTo>
                  <a:lnTo>
                    <a:pt x="419" y="212"/>
                  </a:lnTo>
                  <a:lnTo>
                    <a:pt x="328" y="146"/>
                  </a:lnTo>
                  <a:lnTo>
                    <a:pt x="165" y="333"/>
                  </a:lnTo>
                  <a:lnTo>
                    <a:pt x="106" y="275"/>
                  </a:lnTo>
                  <a:lnTo>
                    <a:pt x="50" y="380"/>
                  </a:lnTo>
                  <a:lnTo>
                    <a:pt x="50" y="0"/>
                  </a:lnTo>
                  <a:lnTo>
                    <a:pt x="0" y="0"/>
                  </a:lnTo>
                  <a:lnTo>
                    <a:pt x="0" y="507"/>
                  </a:lnTo>
                  <a:lnTo>
                    <a:pt x="592" y="507"/>
                  </a:lnTo>
                  <a:lnTo>
                    <a:pt x="592" y="457"/>
                  </a:lnTo>
                  <a:lnTo>
                    <a:pt x="67" y="457"/>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2" name="Group 177"/>
          <p:cNvGrpSpPr>
            <a:grpSpLocks noChangeAspect="1"/>
          </p:cNvGrpSpPr>
          <p:nvPr/>
        </p:nvGrpSpPr>
        <p:grpSpPr bwMode="auto">
          <a:xfrm>
            <a:off x="9093671" y="2327315"/>
            <a:ext cx="2916985" cy="2932301"/>
            <a:chOff x="-3292" y="-1346"/>
            <a:chExt cx="2476" cy="2489"/>
          </a:xfrm>
        </p:grpSpPr>
        <p:sp>
          <p:nvSpPr>
            <p:cNvPr id="223" name="AutoShape 176"/>
            <p:cNvSpPr>
              <a:spLocks noChangeAspect="1" noChangeArrowheads="1" noTextEdit="1"/>
            </p:cNvSpPr>
            <p:nvPr/>
          </p:nvSpPr>
          <p:spPr bwMode="auto">
            <a:xfrm>
              <a:off x="-3292" y="-1346"/>
              <a:ext cx="2476" cy="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79"/>
            <p:cNvSpPr>
              <a:spLocks/>
            </p:cNvSpPr>
            <p:nvPr/>
          </p:nvSpPr>
          <p:spPr bwMode="auto">
            <a:xfrm>
              <a:off x="-2439" y="-460"/>
              <a:ext cx="673" cy="1029"/>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180"/>
            <p:cNvSpPr>
              <a:spLocks noChangeArrowheads="1"/>
            </p:cNvSpPr>
            <p:nvPr/>
          </p:nvSpPr>
          <p:spPr bwMode="auto">
            <a:xfrm>
              <a:off x="-1356" y="-303"/>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181"/>
            <p:cNvSpPr>
              <a:spLocks noChangeArrowheads="1"/>
            </p:cNvSpPr>
            <p:nvPr/>
          </p:nvSpPr>
          <p:spPr bwMode="auto">
            <a:xfrm>
              <a:off x="-2580" y="-818"/>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182"/>
            <p:cNvSpPr>
              <a:spLocks noChangeArrowheads="1"/>
            </p:cNvSpPr>
            <p:nvPr/>
          </p:nvSpPr>
          <p:spPr bwMode="auto">
            <a:xfrm>
              <a:off x="-1849" y="-702"/>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183"/>
            <p:cNvSpPr>
              <a:spLocks noChangeArrowheads="1"/>
            </p:cNvSpPr>
            <p:nvPr/>
          </p:nvSpPr>
          <p:spPr bwMode="auto">
            <a:xfrm>
              <a:off x="-1590" y="-662"/>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184"/>
            <p:cNvSpPr>
              <a:spLocks noChangeArrowheads="1"/>
            </p:cNvSpPr>
            <p:nvPr/>
          </p:nvSpPr>
          <p:spPr bwMode="auto">
            <a:xfrm>
              <a:off x="-1968" y="-768"/>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185"/>
            <p:cNvSpPr>
              <a:spLocks noChangeArrowheads="1"/>
            </p:cNvSpPr>
            <p:nvPr/>
          </p:nvSpPr>
          <p:spPr bwMode="auto">
            <a:xfrm>
              <a:off x="-1627" y="-858"/>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186"/>
            <p:cNvSpPr>
              <a:spLocks noChangeArrowheads="1"/>
            </p:cNvSpPr>
            <p:nvPr/>
          </p:nvSpPr>
          <p:spPr bwMode="auto">
            <a:xfrm>
              <a:off x="-2216" y="-662"/>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187"/>
            <p:cNvSpPr>
              <a:spLocks noChangeArrowheads="1"/>
            </p:cNvSpPr>
            <p:nvPr/>
          </p:nvSpPr>
          <p:spPr bwMode="auto">
            <a:xfrm>
              <a:off x="-2053" y="-600"/>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188"/>
            <p:cNvSpPr>
              <a:spLocks noChangeArrowheads="1"/>
            </p:cNvSpPr>
            <p:nvPr/>
          </p:nvSpPr>
          <p:spPr bwMode="auto">
            <a:xfrm>
              <a:off x="-1839" y="-580"/>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189"/>
            <p:cNvSpPr>
              <a:spLocks noChangeArrowheads="1"/>
            </p:cNvSpPr>
            <p:nvPr/>
          </p:nvSpPr>
          <p:spPr bwMode="auto">
            <a:xfrm>
              <a:off x="-1381" y="340"/>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90"/>
            <p:cNvSpPr>
              <a:spLocks noChangeArrowheads="1"/>
            </p:cNvSpPr>
            <p:nvPr/>
          </p:nvSpPr>
          <p:spPr bwMode="auto">
            <a:xfrm>
              <a:off x="-1505" y="205"/>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91"/>
            <p:cNvSpPr>
              <a:spLocks noChangeArrowheads="1"/>
            </p:cNvSpPr>
            <p:nvPr/>
          </p:nvSpPr>
          <p:spPr bwMode="auto">
            <a:xfrm>
              <a:off x="-1433" y="549"/>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92"/>
            <p:cNvSpPr>
              <a:spLocks noChangeArrowheads="1"/>
            </p:cNvSpPr>
            <p:nvPr/>
          </p:nvSpPr>
          <p:spPr bwMode="auto">
            <a:xfrm>
              <a:off x="-1413" y="830"/>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93"/>
            <p:cNvSpPr>
              <a:spLocks noChangeArrowheads="1"/>
            </p:cNvSpPr>
            <p:nvPr/>
          </p:nvSpPr>
          <p:spPr bwMode="auto">
            <a:xfrm>
              <a:off x="-1590" y="719"/>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194"/>
            <p:cNvSpPr>
              <a:spLocks noChangeArrowheads="1"/>
            </p:cNvSpPr>
            <p:nvPr/>
          </p:nvSpPr>
          <p:spPr bwMode="auto">
            <a:xfrm>
              <a:off x="-1716" y="806"/>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195"/>
            <p:cNvSpPr>
              <a:spLocks noChangeArrowheads="1"/>
            </p:cNvSpPr>
            <p:nvPr/>
          </p:nvSpPr>
          <p:spPr bwMode="auto">
            <a:xfrm>
              <a:off x="-1531" y="945"/>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196"/>
            <p:cNvSpPr>
              <a:spLocks noChangeArrowheads="1"/>
            </p:cNvSpPr>
            <p:nvPr/>
          </p:nvSpPr>
          <p:spPr bwMode="auto">
            <a:xfrm>
              <a:off x="-1423" y="-434"/>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197"/>
            <p:cNvSpPr>
              <a:spLocks noChangeArrowheads="1"/>
            </p:cNvSpPr>
            <p:nvPr/>
          </p:nvSpPr>
          <p:spPr bwMode="auto">
            <a:xfrm>
              <a:off x="-1531" y="-239"/>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198"/>
            <p:cNvSpPr>
              <a:spLocks noChangeArrowheads="1"/>
            </p:cNvSpPr>
            <p:nvPr/>
          </p:nvSpPr>
          <p:spPr bwMode="auto">
            <a:xfrm>
              <a:off x="-2368" y="-768"/>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199"/>
            <p:cNvSpPr>
              <a:spLocks noChangeArrowheads="1"/>
            </p:cNvSpPr>
            <p:nvPr/>
          </p:nvSpPr>
          <p:spPr bwMode="auto">
            <a:xfrm>
              <a:off x="-2580" y="-682"/>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00"/>
            <p:cNvSpPr>
              <a:spLocks noChangeArrowheads="1"/>
            </p:cNvSpPr>
            <p:nvPr/>
          </p:nvSpPr>
          <p:spPr bwMode="auto">
            <a:xfrm>
              <a:off x="-2673" y="549"/>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01"/>
            <p:cNvSpPr>
              <a:spLocks noChangeArrowheads="1"/>
            </p:cNvSpPr>
            <p:nvPr/>
          </p:nvSpPr>
          <p:spPr bwMode="auto">
            <a:xfrm>
              <a:off x="-2183" y="-858"/>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02"/>
            <p:cNvSpPr>
              <a:spLocks noChangeArrowheads="1"/>
            </p:cNvSpPr>
            <p:nvPr/>
          </p:nvSpPr>
          <p:spPr bwMode="auto">
            <a:xfrm>
              <a:off x="-1905" y="-877"/>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03"/>
            <p:cNvSpPr>
              <a:spLocks noChangeArrowheads="1"/>
            </p:cNvSpPr>
            <p:nvPr/>
          </p:nvSpPr>
          <p:spPr bwMode="auto">
            <a:xfrm>
              <a:off x="-1452" y="-652"/>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04"/>
            <p:cNvSpPr>
              <a:spLocks noChangeArrowheads="1"/>
            </p:cNvSpPr>
            <p:nvPr/>
          </p:nvSpPr>
          <p:spPr bwMode="auto">
            <a:xfrm>
              <a:off x="-1537" y="-580"/>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05"/>
            <p:cNvSpPr>
              <a:spLocks noChangeArrowheads="1"/>
            </p:cNvSpPr>
            <p:nvPr/>
          </p:nvSpPr>
          <p:spPr bwMode="auto">
            <a:xfrm>
              <a:off x="-1958" y="-441"/>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06"/>
            <p:cNvSpPr>
              <a:spLocks noChangeArrowheads="1"/>
            </p:cNvSpPr>
            <p:nvPr/>
          </p:nvSpPr>
          <p:spPr bwMode="auto">
            <a:xfrm>
              <a:off x="-2702" y="-460"/>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07"/>
            <p:cNvSpPr>
              <a:spLocks noChangeArrowheads="1"/>
            </p:cNvSpPr>
            <p:nvPr/>
          </p:nvSpPr>
          <p:spPr bwMode="auto">
            <a:xfrm>
              <a:off x="-2755" y="-712"/>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08"/>
            <p:cNvSpPr>
              <a:spLocks noChangeArrowheads="1"/>
            </p:cNvSpPr>
            <p:nvPr/>
          </p:nvSpPr>
          <p:spPr bwMode="auto">
            <a:xfrm>
              <a:off x="-2600" y="-202"/>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09"/>
            <p:cNvSpPr>
              <a:spLocks noChangeArrowheads="1"/>
            </p:cNvSpPr>
            <p:nvPr/>
          </p:nvSpPr>
          <p:spPr bwMode="auto">
            <a:xfrm>
              <a:off x="-2735" y="-154"/>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10"/>
            <p:cNvSpPr>
              <a:spLocks noChangeArrowheads="1"/>
            </p:cNvSpPr>
            <p:nvPr/>
          </p:nvSpPr>
          <p:spPr bwMode="auto">
            <a:xfrm>
              <a:off x="-2442" y="709"/>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11"/>
            <p:cNvSpPr>
              <a:spLocks noChangeArrowheads="1"/>
            </p:cNvSpPr>
            <p:nvPr/>
          </p:nvSpPr>
          <p:spPr bwMode="auto">
            <a:xfrm>
              <a:off x="-2479" y="945"/>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12"/>
            <p:cNvSpPr>
              <a:spLocks noChangeArrowheads="1"/>
            </p:cNvSpPr>
            <p:nvPr/>
          </p:nvSpPr>
          <p:spPr bwMode="auto">
            <a:xfrm>
              <a:off x="-2636" y="796"/>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13"/>
            <p:cNvSpPr>
              <a:spLocks noChangeArrowheads="1"/>
            </p:cNvSpPr>
            <p:nvPr/>
          </p:nvSpPr>
          <p:spPr bwMode="auto">
            <a:xfrm>
              <a:off x="-2755" y="254"/>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14"/>
            <p:cNvSpPr>
              <a:spLocks noChangeArrowheads="1"/>
            </p:cNvSpPr>
            <p:nvPr/>
          </p:nvSpPr>
          <p:spPr bwMode="auto">
            <a:xfrm>
              <a:off x="-2615" y="359"/>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15"/>
            <p:cNvSpPr>
              <a:spLocks noChangeArrowheads="1"/>
            </p:cNvSpPr>
            <p:nvPr/>
          </p:nvSpPr>
          <p:spPr bwMode="auto">
            <a:xfrm>
              <a:off x="-2683" y="981"/>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216"/>
            <p:cNvSpPr>
              <a:spLocks noEditPoints="1"/>
            </p:cNvSpPr>
            <p:nvPr/>
          </p:nvSpPr>
          <p:spPr bwMode="auto">
            <a:xfrm>
              <a:off x="-2210" y="569"/>
              <a:ext cx="443" cy="574"/>
            </a:xfrm>
            <a:custGeom>
              <a:avLst/>
              <a:gdLst>
                <a:gd name="T0" fmla="*/ 0 w 443"/>
                <a:gd name="T1" fmla="*/ 574 h 574"/>
                <a:gd name="T2" fmla="*/ 443 w 443"/>
                <a:gd name="T3" fmla="*/ 574 h 574"/>
                <a:gd name="T4" fmla="*/ 443 w 443"/>
                <a:gd name="T5" fmla="*/ 149 h 574"/>
                <a:gd name="T6" fmla="*/ 0 w 443"/>
                <a:gd name="T7" fmla="*/ 149 h 574"/>
                <a:gd name="T8" fmla="*/ 0 w 443"/>
                <a:gd name="T9" fmla="*/ 574 h 574"/>
                <a:gd name="T10" fmla="*/ 0 w 443"/>
                <a:gd name="T11" fmla="*/ 123 h 574"/>
                <a:gd name="T12" fmla="*/ 443 w 443"/>
                <a:gd name="T13" fmla="*/ 123 h 574"/>
                <a:gd name="T14" fmla="*/ 443 w 443"/>
                <a:gd name="T15" fmla="*/ 96 h 574"/>
                <a:gd name="T16" fmla="*/ 0 w 443"/>
                <a:gd name="T17" fmla="*/ 96 h 574"/>
                <a:gd name="T18" fmla="*/ 0 w 443"/>
                <a:gd name="T19" fmla="*/ 123 h 574"/>
                <a:gd name="T20" fmla="*/ 0 w 443"/>
                <a:gd name="T21" fmla="*/ 69 h 574"/>
                <a:gd name="T22" fmla="*/ 443 w 443"/>
                <a:gd name="T23" fmla="*/ 69 h 574"/>
                <a:gd name="T24" fmla="*/ 443 w 443"/>
                <a:gd name="T25" fmla="*/ 0 h 574"/>
                <a:gd name="T26" fmla="*/ 0 w 443"/>
                <a:gd name="T27" fmla="*/ 0 h 574"/>
                <a:gd name="T28" fmla="*/ 0 w 443"/>
                <a:gd name="T29" fmla="*/ 69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3" h="574">
                  <a:moveTo>
                    <a:pt x="0" y="574"/>
                  </a:moveTo>
                  <a:lnTo>
                    <a:pt x="443" y="574"/>
                  </a:lnTo>
                  <a:lnTo>
                    <a:pt x="443" y="149"/>
                  </a:lnTo>
                  <a:lnTo>
                    <a:pt x="0" y="149"/>
                  </a:lnTo>
                  <a:lnTo>
                    <a:pt x="0" y="574"/>
                  </a:lnTo>
                  <a:close/>
                  <a:moveTo>
                    <a:pt x="0" y="123"/>
                  </a:moveTo>
                  <a:lnTo>
                    <a:pt x="443" y="123"/>
                  </a:lnTo>
                  <a:lnTo>
                    <a:pt x="443" y="96"/>
                  </a:lnTo>
                  <a:lnTo>
                    <a:pt x="0" y="96"/>
                  </a:lnTo>
                  <a:lnTo>
                    <a:pt x="0" y="123"/>
                  </a:lnTo>
                  <a:close/>
                  <a:moveTo>
                    <a:pt x="0" y="69"/>
                  </a:moveTo>
                  <a:lnTo>
                    <a:pt x="443" y="69"/>
                  </a:lnTo>
                  <a:lnTo>
                    <a:pt x="443" y="0"/>
                  </a:lnTo>
                  <a:lnTo>
                    <a:pt x="0" y="0"/>
                  </a:lnTo>
                  <a:lnTo>
                    <a:pt x="0" y="6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17"/>
            <p:cNvSpPr>
              <a:spLocks noEditPoints="1"/>
            </p:cNvSpPr>
            <p:nvPr/>
          </p:nvSpPr>
          <p:spPr bwMode="auto">
            <a:xfrm>
              <a:off x="-1758" y="-444"/>
              <a:ext cx="249" cy="147"/>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18"/>
            <p:cNvSpPr>
              <a:spLocks noChangeArrowheads="1"/>
            </p:cNvSpPr>
            <p:nvPr/>
          </p:nvSpPr>
          <p:spPr bwMode="auto">
            <a:xfrm>
              <a:off x="-2370" y="-577"/>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19"/>
            <p:cNvSpPr>
              <a:spLocks noEditPoints="1"/>
            </p:cNvSpPr>
            <p:nvPr/>
          </p:nvSpPr>
          <p:spPr bwMode="auto">
            <a:xfrm>
              <a:off x="-2755" y="-532"/>
              <a:ext cx="1403" cy="1124"/>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780 w 2098"/>
                <a:gd name="T29" fmla="*/ 730 h 1680"/>
                <a:gd name="T30" fmla="*/ 653 w 2098"/>
                <a:gd name="T31" fmla="*/ 727 h 1680"/>
                <a:gd name="T32" fmla="*/ 2098 w 2098"/>
                <a:gd name="T33" fmla="*/ 845 h 1680"/>
                <a:gd name="T34" fmla="*/ 1479 w 2098"/>
                <a:gd name="T35" fmla="*/ 728 h 1680"/>
                <a:gd name="T36" fmla="*/ 1922 w 2098"/>
                <a:gd name="T37" fmla="*/ 782 h 1680"/>
                <a:gd name="T38" fmla="*/ 1787 w 2098"/>
                <a:gd name="T39" fmla="*/ 927 h 1680"/>
                <a:gd name="T40" fmla="*/ 1150 w 2098"/>
                <a:gd name="T41" fmla="*/ 923 h 1680"/>
                <a:gd name="T42" fmla="*/ 1331 w 2098"/>
                <a:gd name="T43" fmla="*/ 731 h 1680"/>
                <a:gd name="T44" fmla="*/ 1301 w 2098"/>
                <a:gd name="T45" fmla="*/ 721 h 1680"/>
                <a:gd name="T46" fmla="*/ 1559 w 2098"/>
                <a:gd name="T47" fmla="*/ 324 h 1680"/>
                <a:gd name="T48" fmla="*/ 1107 w 2098"/>
                <a:gd name="T49" fmla="*/ 963 h 1680"/>
                <a:gd name="T50" fmla="*/ 992 w 2098"/>
                <a:gd name="T51" fmla="*/ 963 h 1680"/>
                <a:gd name="T52" fmla="*/ 525 w 2098"/>
                <a:gd name="T53" fmla="*/ 318 h 1680"/>
                <a:gd name="T54" fmla="*/ 526 w 2098"/>
                <a:gd name="T55" fmla="*/ 97 h 1680"/>
                <a:gd name="T56" fmla="*/ 780 w 2098"/>
                <a:gd name="T57" fmla="*/ 333 h 1680"/>
                <a:gd name="T58" fmla="*/ 396 w 2098"/>
                <a:gd name="T59" fmla="*/ 24 h 1680"/>
                <a:gd name="T60" fmla="*/ 518 w 2098"/>
                <a:gd name="T61" fmla="*/ 323 h 1680"/>
                <a:gd name="T62" fmla="*/ 981 w 2098"/>
                <a:gd name="T63" fmla="*/ 963 h 1680"/>
                <a:gd name="T64" fmla="*/ 9 w 2098"/>
                <a:gd name="T65" fmla="*/ 845 h 1680"/>
                <a:gd name="T66" fmla="*/ 497 w 2098"/>
                <a:gd name="T67" fmla="*/ 745 h 1680"/>
                <a:gd name="T68" fmla="*/ 139 w 2098"/>
                <a:gd name="T69" fmla="*/ 780 h 1680"/>
                <a:gd name="T70" fmla="*/ 86 w 2098"/>
                <a:gd name="T71" fmla="*/ 897 h 1680"/>
                <a:gd name="T72" fmla="*/ 988 w 2098"/>
                <a:gd name="T73" fmla="*/ 972 h 1680"/>
                <a:gd name="T74" fmla="*/ 663 w 2098"/>
                <a:gd name="T75" fmla="*/ 1479 h 1680"/>
                <a:gd name="T76" fmla="*/ 584 w 2098"/>
                <a:gd name="T77" fmla="*/ 1294 h 1680"/>
                <a:gd name="T78" fmla="*/ 687 w 2098"/>
                <a:gd name="T79" fmla="*/ 1139 h 1680"/>
                <a:gd name="T80" fmla="*/ 624 w 2098"/>
                <a:gd name="T81" fmla="*/ 1217 h 1680"/>
                <a:gd name="T82" fmla="*/ 430 w 2098"/>
                <a:gd name="T83" fmla="*/ 1548 h 1680"/>
                <a:gd name="T84" fmla="*/ 421 w 2098"/>
                <a:gd name="T85" fmla="*/ 1679 h 1680"/>
                <a:gd name="T86" fmla="*/ 669 w 2098"/>
                <a:gd name="T87" fmla="*/ 1485 h 1680"/>
                <a:gd name="T88" fmla="*/ 1438 w 2098"/>
                <a:gd name="T89" fmla="*/ 1480 h 1680"/>
                <a:gd name="T90" fmla="*/ 1688 w 2098"/>
                <a:gd name="T91" fmla="*/ 1670 h 1680"/>
                <a:gd name="T92" fmla="*/ 1466 w 2098"/>
                <a:gd name="T93" fmla="*/ 1192 h 1680"/>
                <a:gd name="T94" fmla="*/ 1697 w 2098"/>
                <a:gd name="T95" fmla="*/ 1659 h 1680"/>
                <a:gd name="T96" fmla="*/ 1056 w 2098"/>
                <a:gd name="T97" fmla="*/ 1042 h 1680"/>
                <a:gd name="T98" fmla="*/ 1788 w 2098"/>
                <a:gd name="T99" fmla="*/ 936 h 1680"/>
                <a:gd name="T100" fmla="*/ 2098 w 2098"/>
                <a:gd name="T101" fmla="*/ 84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631" y="1222"/>
                    <a:pt x="631" y="1222"/>
                    <a:pt x="631" y="1222"/>
                  </a:cubicBezTo>
                  <a:cubicBezTo>
                    <a:pt x="649" y="1195"/>
                    <a:pt x="668" y="1167"/>
                    <a:pt x="687" y="1139"/>
                  </a:cubicBezTo>
                  <a:cubicBezTo>
                    <a:pt x="685" y="1135"/>
                    <a:pt x="682" y="1132"/>
                    <a:pt x="682" y="1132"/>
                  </a:cubicBezTo>
                  <a:cubicBezTo>
                    <a:pt x="662" y="1161"/>
                    <a:pt x="643" y="1189"/>
                    <a:pt x="624" y="1217"/>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20"/>
            <p:cNvSpPr>
              <a:spLocks/>
            </p:cNvSpPr>
            <p:nvPr/>
          </p:nvSpPr>
          <p:spPr bwMode="auto">
            <a:xfrm>
              <a:off x="-2475" y="-380"/>
              <a:ext cx="84" cy="87"/>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21"/>
            <p:cNvSpPr>
              <a:spLocks/>
            </p:cNvSpPr>
            <p:nvPr/>
          </p:nvSpPr>
          <p:spPr bwMode="auto">
            <a:xfrm>
              <a:off x="-2481" y="-320"/>
              <a:ext cx="90" cy="5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22"/>
            <p:cNvSpPr>
              <a:spLocks/>
            </p:cNvSpPr>
            <p:nvPr/>
          </p:nvSpPr>
          <p:spPr bwMode="auto">
            <a:xfrm>
              <a:off x="-2475" y="-293"/>
              <a:ext cx="84" cy="71"/>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23"/>
            <p:cNvSpPr>
              <a:spLocks/>
            </p:cNvSpPr>
            <p:nvPr/>
          </p:nvSpPr>
          <p:spPr bwMode="auto">
            <a:xfrm>
              <a:off x="-2443" y="-293"/>
              <a:ext cx="136" cy="99"/>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24"/>
            <p:cNvSpPr>
              <a:spLocks/>
            </p:cNvSpPr>
            <p:nvPr/>
          </p:nvSpPr>
          <p:spPr bwMode="auto">
            <a:xfrm>
              <a:off x="-2391" y="-380"/>
              <a:ext cx="88" cy="115"/>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25"/>
            <p:cNvSpPr>
              <a:spLocks noEditPoints="1"/>
            </p:cNvSpPr>
            <p:nvPr/>
          </p:nvSpPr>
          <p:spPr bwMode="auto">
            <a:xfrm>
              <a:off x="-1672" y="-109"/>
              <a:ext cx="195" cy="143"/>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26"/>
            <p:cNvSpPr>
              <a:spLocks noChangeArrowheads="1"/>
            </p:cNvSpPr>
            <p:nvPr/>
          </p:nvSpPr>
          <p:spPr bwMode="auto">
            <a:xfrm>
              <a:off x="-2706" y="22"/>
              <a:ext cx="34" cy="101"/>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27"/>
            <p:cNvSpPr>
              <a:spLocks noChangeArrowheads="1"/>
            </p:cNvSpPr>
            <p:nvPr/>
          </p:nvSpPr>
          <p:spPr bwMode="auto">
            <a:xfrm>
              <a:off x="-2645" y="-46"/>
              <a:ext cx="34" cy="169"/>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228"/>
            <p:cNvSpPr>
              <a:spLocks noChangeArrowheads="1"/>
            </p:cNvSpPr>
            <p:nvPr/>
          </p:nvSpPr>
          <p:spPr bwMode="auto">
            <a:xfrm>
              <a:off x="-2584" y="22"/>
              <a:ext cx="34" cy="10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229"/>
            <p:cNvSpPr>
              <a:spLocks noChangeArrowheads="1"/>
            </p:cNvSpPr>
            <p:nvPr/>
          </p:nvSpPr>
          <p:spPr bwMode="auto">
            <a:xfrm>
              <a:off x="-2523" y="89"/>
              <a:ext cx="34" cy="34"/>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230"/>
            <p:cNvSpPr>
              <a:spLocks noChangeArrowheads="1"/>
            </p:cNvSpPr>
            <p:nvPr/>
          </p:nvSpPr>
          <p:spPr bwMode="auto">
            <a:xfrm>
              <a:off x="-2527" y="286"/>
              <a:ext cx="174" cy="167"/>
            </a:xfrm>
            <a:prstGeom prst="rect">
              <a:avLst/>
            </a:prstGeom>
            <a:solidFill>
              <a:srgbClr val="6921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31"/>
            <p:cNvSpPr>
              <a:spLocks/>
            </p:cNvSpPr>
            <p:nvPr/>
          </p:nvSpPr>
          <p:spPr bwMode="auto">
            <a:xfrm>
              <a:off x="-2399" y="341"/>
              <a:ext cx="20" cy="112"/>
            </a:xfrm>
            <a:custGeom>
              <a:avLst/>
              <a:gdLst>
                <a:gd name="T0" fmla="*/ 20 w 20"/>
                <a:gd name="T1" fmla="*/ 0 h 112"/>
                <a:gd name="T2" fmla="*/ 0 w 20"/>
                <a:gd name="T3" fmla="*/ 19 h 112"/>
                <a:gd name="T4" fmla="*/ 0 w 20"/>
                <a:gd name="T5" fmla="*/ 112 h 112"/>
                <a:gd name="T6" fmla="*/ 20 w 20"/>
                <a:gd name="T7" fmla="*/ 112 h 112"/>
                <a:gd name="T8" fmla="*/ 20 w 20"/>
                <a:gd name="T9" fmla="*/ 0 h 112"/>
              </a:gdLst>
              <a:ahLst/>
              <a:cxnLst>
                <a:cxn ang="0">
                  <a:pos x="T0" y="T1"/>
                </a:cxn>
                <a:cxn ang="0">
                  <a:pos x="T2" y="T3"/>
                </a:cxn>
                <a:cxn ang="0">
                  <a:pos x="T4" y="T5"/>
                </a:cxn>
                <a:cxn ang="0">
                  <a:pos x="T6" y="T7"/>
                </a:cxn>
                <a:cxn ang="0">
                  <a:pos x="T8" y="T9"/>
                </a:cxn>
              </a:cxnLst>
              <a:rect l="0" t="0" r="r" b="b"/>
              <a:pathLst>
                <a:path w="20" h="112">
                  <a:moveTo>
                    <a:pt x="20" y="0"/>
                  </a:moveTo>
                  <a:lnTo>
                    <a:pt x="0" y="19"/>
                  </a:lnTo>
                  <a:lnTo>
                    <a:pt x="0" y="112"/>
                  </a:lnTo>
                  <a:lnTo>
                    <a:pt x="20" y="112"/>
                  </a:lnTo>
                  <a:lnTo>
                    <a:pt x="2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32"/>
            <p:cNvSpPr>
              <a:spLocks/>
            </p:cNvSpPr>
            <p:nvPr/>
          </p:nvSpPr>
          <p:spPr bwMode="auto">
            <a:xfrm>
              <a:off x="-2424" y="365"/>
              <a:ext cx="20" cy="88"/>
            </a:xfrm>
            <a:custGeom>
              <a:avLst/>
              <a:gdLst>
                <a:gd name="T0" fmla="*/ 20 w 20"/>
                <a:gd name="T1" fmla="*/ 0 h 88"/>
                <a:gd name="T2" fmla="*/ 0 w 20"/>
                <a:gd name="T3" fmla="*/ 19 h 88"/>
                <a:gd name="T4" fmla="*/ 0 w 20"/>
                <a:gd name="T5" fmla="*/ 88 h 88"/>
                <a:gd name="T6" fmla="*/ 20 w 20"/>
                <a:gd name="T7" fmla="*/ 88 h 88"/>
                <a:gd name="T8" fmla="*/ 20 w 20"/>
                <a:gd name="T9" fmla="*/ 0 h 88"/>
              </a:gdLst>
              <a:ahLst/>
              <a:cxnLst>
                <a:cxn ang="0">
                  <a:pos x="T0" y="T1"/>
                </a:cxn>
                <a:cxn ang="0">
                  <a:pos x="T2" y="T3"/>
                </a:cxn>
                <a:cxn ang="0">
                  <a:pos x="T4" y="T5"/>
                </a:cxn>
                <a:cxn ang="0">
                  <a:pos x="T6" y="T7"/>
                </a:cxn>
                <a:cxn ang="0">
                  <a:pos x="T8" y="T9"/>
                </a:cxn>
              </a:cxnLst>
              <a:rect l="0" t="0" r="r" b="b"/>
              <a:pathLst>
                <a:path w="20" h="88">
                  <a:moveTo>
                    <a:pt x="20" y="0"/>
                  </a:moveTo>
                  <a:lnTo>
                    <a:pt x="0" y="19"/>
                  </a:lnTo>
                  <a:lnTo>
                    <a:pt x="0" y="88"/>
                  </a:lnTo>
                  <a:lnTo>
                    <a:pt x="20" y="88"/>
                  </a:lnTo>
                  <a:lnTo>
                    <a:pt x="2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33"/>
            <p:cNvSpPr>
              <a:spLocks/>
            </p:cNvSpPr>
            <p:nvPr/>
          </p:nvSpPr>
          <p:spPr bwMode="auto">
            <a:xfrm>
              <a:off x="-2450" y="365"/>
              <a:ext cx="20" cy="88"/>
            </a:xfrm>
            <a:custGeom>
              <a:avLst/>
              <a:gdLst>
                <a:gd name="T0" fmla="*/ 20 w 20"/>
                <a:gd name="T1" fmla="*/ 22 h 88"/>
                <a:gd name="T2" fmla="*/ 0 w 20"/>
                <a:gd name="T3" fmla="*/ 0 h 88"/>
                <a:gd name="T4" fmla="*/ 0 w 20"/>
                <a:gd name="T5" fmla="*/ 88 h 88"/>
                <a:gd name="T6" fmla="*/ 20 w 20"/>
                <a:gd name="T7" fmla="*/ 88 h 88"/>
                <a:gd name="T8" fmla="*/ 20 w 20"/>
                <a:gd name="T9" fmla="*/ 22 h 88"/>
              </a:gdLst>
              <a:ahLst/>
              <a:cxnLst>
                <a:cxn ang="0">
                  <a:pos x="T0" y="T1"/>
                </a:cxn>
                <a:cxn ang="0">
                  <a:pos x="T2" y="T3"/>
                </a:cxn>
                <a:cxn ang="0">
                  <a:pos x="T4" y="T5"/>
                </a:cxn>
                <a:cxn ang="0">
                  <a:pos x="T6" y="T7"/>
                </a:cxn>
                <a:cxn ang="0">
                  <a:pos x="T8" y="T9"/>
                </a:cxn>
              </a:cxnLst>
              <a:rect l="0" t="0" r="r" b="b"/>
              <a:pathLst>
                <a:path w="20" h="88">
                  <a:moveTo>
                    <a:pt x="20" y="22"/>
                  </a:moveTo>
                  <a:lnTo>
                    <a:pt x="0" y="0"/>
                  </a:lnTo>
                  <a:lnTo>
                    <a:pt x="0" y="88"/>
                  </a:lnTo>
                  <a:lnTo>
                    <a:pt x="20" y="88"/>
                  </a:lnTo>
                  <a:lnTo>
                    <a:pt x="20" y="2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34"/>
            <p:cNvSpPr>
              <a:spLocks/>
            </p:cNvSpPr>
            <p:nvPr/>
          </p:nvSpPr>
          <p:spPr bwMode="auto">
            <a:xfrm>
              <a:off x="-2475" y="353"/>
              <a:ext cx="20" cy="100"/>
            </a:xfrm>
            <a:custGeom>
              <a:avLst/>
              <a:gdLst>
                <a:gd name="T0" fmla="*/ 14 w 20"/>
                <a:gd name="T1" fmla="*/ 0 h 100"/>
                <a:gd name="T2" fmla="*/ 0 w 20"/>
                <a:gd name="T3" fmla="*/ 14 h 100"/>
                <a:gd name="T4" fmla="*/ 0 w 20"/>
                <a:gd name="T5" fmla="*/ 100 h 100"/>
                <a:gd name="T6" fmla="*/ 20 w 20"/>
                <a:gd name="T7" fmla="*/ 100 h 100"/>
                <a:gd name="T8" fmla="*/ 20 w 20"/>
                <a:gd name="T9" fmla="*/ 6 h 100"/>
                <a:gd name="T10" fmla="*/ 14 w 20"/>
                <a:gd name="T11" fmla="*/ 0 h 100"/>
              </a:gdLst>
              <a:ahLst/>
              <a:cxnLst>
                <a:cxn ang="0">
                  <a:pos x="T0" y="T1"/>
                </a:cxn>
                <a:cxn ang="0">
                  <a:pos x="T2" y="T3"/>
                </a:cxn>
                <a:cxn ang="0">
                  <a:pos x="T4" y="T5"/>
                </a:cxn>
                <a:cxn ang="0">
                  <a:pos x="T6" y="T7"/>
                </a:cxn>
                <a:cxn ang="0">
                  <a:pos x="T8" y="T9"/>
                </a:cxn>
                <a:cxn ang="0">
                  <a:pos x="T10" y="T11"/>
                </a:cxn>
              </a:cxnLst>
              <a:rect l="0" t="0" r="r" b="b"/>
              <a:pathLst>
                <a:path w="20" h="100">
                  <a:moveTo>
                    <a:pt x="14" y="0"/>
                  </a:moveTo>
                  <a:lnTo>
                    <a:pt x="0" y="14"/>
                  </a:lnTo>
                  <a:lnTo>
                    <a:pt x="0" y="100"/>
                  </a:lnTo>
                  <a:lnTo>
                    <a:pt x="20" y="100"/>
                  </a:lnTo>
                  <a:lnTo>
                    <a:pt x="20" y="6"/>
                  </a:lnTo>
                  <a:lnTo>
                    <a:pt x="14"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35"/>
            <p:cNvSpPr>
              <a:spLocks/>
            </p:cNvSpPr>
            <p:nvPr/>
          </p:nvSpPr>
          <p:spPr bwMode="auto">
            <a:xfrm>
              <a:off x="-2501" y="373"/>
              <a:ext cx="20" cy="80"/>
            </a:xfrm>
            <a:custGeom>
              <a:avLst/>
              <a:gdLst>
                <a:gd name="T0" fmla="*/ 20 w 20"/>
                <a:gd name="T1" fmla="*/ 0 h 80"/>
                <a:gd name="T2" fmla="*/ 0 w 20"/>
                <a:gd name="T3" fmla="*/ 18 h 80"/>
                <a:gd name="T4" fmla="*/ 0 w 20"/>
                <a:gd name="T5" fmla="*/ 80 h 80"/>
                <a:gd name="T6" fmla="*/ 20 w 20"/>
                <a:gd name="T7" fmla="*/ 80 h 80"/>
                <a:gd name="T8" fmla="*/ 20 w 20"/>
                <a:gd name="T9" fmla="*/ 0 h 80"/>
              </a:gdLst>
              <a:ahLst/>
              <a:cxnLst>
                <a:cxn ang="0">
                  <a:pos x="T0" y="T1"/>
                </a:cxn>
                <a:cxn ang="0">
                  <a:pos x="T2" y="T3"/>
                </a:cxn>
                <a:cxn ang="0">
                  <a:pos x="T4" y="T5"/>
                </a:cxn>
                <a:cxn ang="0">
                  <a:pos x="T6" y="T7"/>
                </a:cxn>
                <a:cxn ang="0">
                  <a:pos x="T8" y="T9"/>
                </a:cxn>
              </a:cxnLst>
              <a:rect l="0" t="0" r="r" b="b"/>
              <a:pathLst>
                <a:path w="20" h="80">
                  <a:moveTo>
                    <a:pt x="20" y="0"/>
                  </a:moveTo>
                  <a:lnTo>
                    <a:pt x="0" y="18"/>
                  </a:lnTo>
                  <a:lnTo>
                    <a:pt x="0" y="80"/>
                  </a:lnTo>
                  <a:lnTo>
                    <a:pt x="20" y="80"/>
                  </a:lnTo>
                  <a:lnTo>
                    <a:pt x="2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6"/>
            <p:cNvSpPr>
              <a:spLocks/>
            </p:cNvSpPr>
            <p:nvPr/>
          </p:nvSpPr>
          <p:spPr bwMode="auto">
            <a:xfrm>
              <a:off x="-2527" y="396"/>
              <a:ext cx="20" cy="57"/>
            </a:xfrm>
            <a:custGeom>
              <a:avLst/>
              <a:gdLst>
                <a:gd name="T0" fmla="*/ 20 w 20"/>
                <a:gd name="T1" fmla="*/ 0 h 57"/>
                <a:gd name="T2" fmla="*/ 0 w 20"/>
                <a:gd name="T3" fmla="*/ 19 h 57"/>
                <a:gd name="T4" fmla="*/ 0 w 20"/>
                <a:gd name="T5" fmla="*/ 57 h 57"/>
                <a:gd name="T6" fmla="*/ 20 w 20"/>
                <a:gd name="T7" fmla="*/ 57 h 57"/>
                <a:gd name="T8" fmla="*/ 20 w 20"/>
                <a:gd name="T9" fmla="*/ 0 h 57"/>
              </a:gdLst>
              <a:ahLst/>
              <a:cxnLst>
                <a:cxn ang="0">
                  <a:pos x="T0" y="T1"/>
                </a:cxn>
                <a:cxn ang="0">
                  <a:pos x="T2" y="T3"/>
                </a:cxn>
                <a:cxn ang="0">
                  <a:pos x="T4" y="T5"/>
                </a:cxn>
                <a:cxn ang="0">
                  <a:pos x="T6" y="T7"/>
                </a:cxn>
                <a:cxn ang="0">
                  <a:pos x="T8" y="T9"/>
                </a:cxn>
              </a:cxnLst>
              <a:rect l="0" t="0" r="r" b="b"/>
              <a:pathLst>
                <a:path w="20" h="57">
                  <a:moveTo>
                    <a:pt x="20" y="0"/>
                  </a:moveTo>
                  <a:lnTo>
                    <a:pt x="0" y="19"/>
                  </a:lnTo>
                  <a:lnTo>
                    <a:pt x="0" y="57"/>
                  </a:lnTo>
                  <a:lnTo>
                    <a:pt x="20" y="57"/>
                  </a:lnTo>
                  <a:lnTo>
                    <a:pt x="2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37"/>
            <p:cNvSpPr>
              <a:spLocks/>
            </p:cNvSpPr>
            <p:nvPr/>
          </p:nvSpPr>
          <p:spPr bwMode="auto">
            <a:xfrm>
              <a:off x="-2527" y="286"/>
              <a:ext cx="174" cy="114"/>
            </a:xfrm>
            <a:custGeom>
              <a:avLst/>
              <a:gdLst>
                <a:gd name="T0" fmla="*/ 160 w 174"/>
                <a:gd name="T1" fmla="*/ 29 h 114"/>
                <a:gd name="T2" fmla="*/ 174 w 174"/>
                <a:gd name="T3" fmla="*/ 42 h 114"/>
                <a:gd name="T4" fmla="*/ 174 w 174"/>
                <a:gd name="T5" fmla="*/ 0 h 114"/>
                <a:gd name="T6" fmla="*/ 131 w 174"/>
                <a:gd name="T7" fmla="*/ 0 h 114"/>
                <a:gd name="T8" fmla="*/ 147 w 174"/>
                <a:gd name="T9" fmla="*/ 15 h 114"/>
                <a:gd name="T10" fmla="*/ 146 w 174"/>
                <a:gd name="T11" fmla="*/ 15 h 114"/>
                <a:gd name="T12" fmla="*/ 96 w 174"/>
                <a:gd name="T13" fmla="*/ 60 h 114"/>
                <a:gd name="T14" fmla="*/ 75 w 174"/>
                <a:gd name="T15" fmla="*/ 37 h 114"/>
                <a:gd name="T16" fmla="*/ 75 w 174"/>
                <a:gd name="T17" fmla="*/ 37 h 114"/>
                <a:gd name="T18" fmla="*/ 65 w 174"/>
                <a:gd name="T19" fmla="*/ 27 h 114"/>
                <a:gd name="T20" fmla="*/ 0 w 174"/>
                <a:gd name="T21" fmla="*/ 85 h 114"/>
                <a:gd name="T22" fmla="*/ 0 w 174"/>
                <a:gd name="T23" fmla="*/ 114 h 114"/>
                <a:gd name="T24" fmla="*/ 66 w 174"/>
                <a:gd name="T25" fmla="*/ 53 h 114"/>
                <a:gd name="T26" fmla="*/ 83 w 174"/>
                <a:gd name="T27" fmla="*/ 71 h 114"/>
                <a:gd name="T28" fmla="*/ 83 w 174"/>
                <a:gd name="T29" fmla="*/ 71 h 114"/>
                <a:gd name="T30" fmla="*/ 98 w 174"/>
                <a:gd name="T31" fmla="*/ 88 h 114"/>
                <a:gd name="T32" fmla="*/ 98 w 174"/>
                <a:gd name="T33" fmla="*/ 88 h 114"/>
                <a:gd name="T34" fmla="*/ 98 w 174"/>
                <a:gd name="T35" fmla="*/ 88 h 114"/>
                <a:gd name="T36" fmla="*/ 98 w 174"/>
                <a:gd name="T37" fmla="*/ 87 h 114"/>
                <a:gd name="T38" fmla="*/ 160 w 174"/>
                <a:gd name="T39"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 h="114">
                  <a:moveTo>
                    <a:pt x="160" y="29"/>
                  </a:moveTo>
                  <a:lnTo>
                    <a:pt x="174" y="42"/>
                  </a:lnTo>
                  <a:lnTo>
                    <a:pt x="174" y="0"/>
                  </a:lnTo>
                  <a:lnTo>
                    <a:pt x="131" y="0"/>
                  </a:lnTo>
                  <a:lnTo>
                    <a:pt x="147" y="15"/>
                  </a:lnTo>
                  <a:lnTo>
                    <a:pt x="146" y="15"/>
                  </a:lnTo>
                  <a:lnTo>
                    <a:pt x="96" y="60"/>
                  </a:lnTo>
                  <a:lnTo>
                    <a:pt x="75" y="37"/>
                  </a:lnTo>
                  <a:lnTo>
                    <a:pt x="75" y="37"/>
                  </a:lnTo>
                  <a:lnTo>
                    <a:pt x="65" y="27"/>
                  </a:lnTo>
                  <a:lnTo>
                    <a:pt x="0" y="85"/>
                  </a:lnTo>
                  <a:lnTo>
                    <a:pt x="0" y="114"/>
                  </a:lnTo>
                  <a:lnTo>
                    <a:pt x="66" y="53"/>
                  </a:lnTo>
                  <a:lnTo>
                    <a:pt x="83" y="71"/>
                  </a:lnTo>
                  <a:lnTo>
                    <a:pt x="83" y="71"/>
                  </a:lnTo>
                  <a:lnTo>
                    <a:pt x="98" y="88"/>
                  </a:lnTo>
                  <a:lnTo>
                    <a:pt x="98" y="88"/>
                  </a:lnTo>
                  <a:lnTo>
                    <a:pt x="98" y="88"/>
                  </a:lnTo>
                  <a:lnTo>
                    <a:pt x="98" y="87"/>
                  </a:lnTo>
                  <a:lnTo>
                    <a:pt x="160" y="2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38"/>
            <p:cNvSpPr>
              <a:spLocks/>
            </p:cNvSpPr>
            <p:nvPr/>
          </p:nvSpPr>
          <p:spPr bwMode="auto">
            <a:xfrm>
              <a:off x="-2373" y="330"/>
              <a:ext cx="20" cy="123"/>
            </a:xfrm>
            <a:custGeom>
              <a:avLst/>
              <a:gdLst>
                <a:gd name="T0" fmla="*/ 20 w 20"/>
                <a:gd name="T1" fmla="*/ 123 h 123"/>
                <a:gd name="T2" fmla="*/ 20 w 20"/>
                <a:gd name="T3" fmla="*/ 15 h 123"/>
                <a:gd name="T4" fmla="*/ 7 w 20"/>
                <a:gd name="T5" fmla="*/ 0 h 123"/>
                <a:gd name="T6" fmla="*/ 0 w 20"/>
                <a:gd name="T7" fmla="*/ 7 h 123"/>
                <a:gd name="T8" fmla="*/ 0 w 20"/>
                <a:gd name="T9" fmla="*/ 123 h 123"/>
                <a:gd name="T10" fmla="*/ 20 w 20"/>
                <a:gd name="T11" fmla="*/ 123 h 123"/>
              </a:gdLst>
              <a:ahLst/>
              <a:cxnLst>
                <a:cxn ang="0">
                  <a:pos x="T0" y="T1"/>
                </a:cxn>
                <a:cxn ang="0">
                  <a:pos x="T2" y="T3"/>
                </a:cxn>
                <a:cxn ang="0">
                  <a:pos x="T4" y="T5"/>
                </a:cxn>
                <a:cxn ang="0">
                  <a:pos x="T6" y="T7"/>
                </a:cxn>
                <a:cxn ang="0">
                  <a:pos x="T8" y="T9"/>
                </a:cxn>
                <a:cxn ang="0">
                  <a:pos x="T10" y="T11"/>
                </a:cxn>
              </a:cxnLst>
              <a:rect l="0" t="0" r="r" b="b"/>
              <a:pathLst>
                <a:path w="20" h="123">
                  <a:moveTo>
                    <a:pt x="20" y="123"/>
                  </a:moveTo>
                  <a:lnTo>
                    <a:pt x="20" y="15"/>
                  </a:lnTo>
                  <a:lnTo>
                    <a:pt x="7" y="0"/>
                  </a:lnTo>
                  <a:lnTo>
                    <a:pt x="0" y="7"/>
                  </a:lnTo>
                  <a:lnTo>
                    <a:pt x="0" y="123"/>
                  </a:lnTo>
                  <a:lnTo>
                    <a:pt x="20" y="123"/>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39"/>
            <p:cNvSpPr>
              <a:spLocks noChangeArrowheads="1"/>
            </p:cNvSpPr>
            <p:nvPr/>
          </p:nvSpPr>
          <p:spPr bwMode="auto">
            <a:xfrm>
              <a:off x="-1730" y="333"/>
              <a:ext cx="47" cy="47"/>
            </a:xfrm>
            <a:prstGeom prst="ellipse">
              <a:avLst/>
            </a:prstGeom>
            <a:solidFill>
              <a:srgbClr val="6921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40"/>
            <p:cNvSpPr>
              <a:spLocks noChangeArrowheads="1"/>
            </p:cNvSpPr>
            <p:nvPr/>
          </p:nvSpPr>
          <p:spPr bwMode="auto">
            <a:xfrm>
              <a:off x="-1689" y="420"/>
              <a:ext cx="46" cy="47"/>
            </a:xfrm>
            <a:prstGeom prst="ellipse">
              <a:avLst/>
            </a:prstGeom>
            <a:solidFill>
              <a:srgbClr val="6921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41"/>
            <p:cNvSpPr>
              <a:spLocks noEditPoints="1"/>
            </p:cNvSpPr>
            <p:nvPr/>
          </p:nvSpPr>
          <p:spPr bwMode="auto">
            <a:xfrm>
              <a:off x="-1734" y="329"/>
              <a:ext cx="55" cy="55"/>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6"/>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42"/>
            <p:cNvSpPr>
              <a:spLocks noChangeArrowheads="1"/>
            </p:cNvSpPr>
            <p:nvPr/>
          </p:nvSpPr>
          <p:spPr bwMode="auto">
            <a:xfrm>
              <a:off x="-1670" y="331"/>
              <a:ext cx="9" cy="5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43"/>
            <p:cNvSpPr>
              <a:spLocks noEditPoints="1"/>
            </p:cNvSpPr>
            <p:nvPr/>
          </p:nvSpPr>
          <p:spPr bwMode="auto">
            <a:xfrm>
              <a:off x="-1653" y="329"/>
              <a:ext cx="55" cy="55"/>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7 w 82"/>
                <a:gd name="T13" fmla="*/ 40 h 81"/>
                <a:gd name="T14" fmla="*/ 41 w 82"/>
                <a:gd name="T15" fmla="*/ 13 h 81"/>
                <a:gd name="T16" fmla="*/ 14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6"/>
                    <a:pt x="17" y="0"/>
                    <a:pt x="41" y="0"/>
                  </a:cubicBezTo>
                  <a:close/>
                  <a:moveTo>
                    <a:pt x="41" y="69"/>
                  </a:moveTo>
                  <a:cubicBezTo>
                    <a:pt x="57" y="69"/>
                    <a:pt x="67" y="57"/>
                    <a:pt x="67" y="40"/>
                  </a:cubicBezTo>
                  <a:cubicBezTo>
                    <a:pt x="67" y="25"/>
                    <a:pt x="57" y="13"/>
                    <a:pt x="41" y="13"/>
                  </a:cubicBezTo>
                  <a:cubicBezTo>
                    <a:pt x="25" y="13"/>
                    <a:pt x="14" y="25"/>
                    <a:pt x="14" y="40"/>
                  </a:cubicBezTo>
                  <a:cubicBezTo>
                    <a:pt x="14" y="57"/>
                    <a:pt x="25" y="69"/>
                    <a:pt x="41" y="6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44"/>
            <p:cNvSpPr>
              <a:spLocks noEditPoints="1"/>
            </p:cNvSpPr>
            <p:nvPr/>
          </p:nvSpPr>
          <p:spPr bwMode="auto">
            <a:xfrm>
              <a:off x="-1592" y="329"/>
              <a:ext cx="54" cy="55"/>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1 w 81"/>
                <a:gd name="T11" fmla="*/ 69 h 81"/>
                <a:gd name="T12" fmla="*/ 67 w 81"/>
                <a:gd name="T13" fmla="*/ 40 h 81"/>
                <a:gd name="T14" fmla="*/ 41 w 81"/>
                <a:gd name="T15" fmla="*/ 13 h 81"/>
                <a:gd name="T16" fmla="*/ 14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5" y="0"/>
                    <a:pt x="81" y="16"/>
                    <a:pt x="81" y="41"/>
                  </a:cubicBezTo>
                  <a:cubicBezTo>
                    <a:pt x="81" y="65"/>
                    <a:pt x="65" y="81"/>
                    <a:pt x="40" y="81"/>
                  </a:cubicBezTo>
                  <a:cubicBezTo>
                    <a:pt x="17" y="81"/>
                    <a:pt x="0" y="65"/>
                    <a:pt x="0" y="41"/>
                  </a:cubicBezTo>
                  <a:cubicBezTo>
                    <a:pt x="0" y="16"/>
                    <a:pt x="17" y="0"/>
                    <a:pt x="40" y="0"/>
                  </a:cubicBezTo>
                  <a:close/>
                  <a:moveTo>
                    <a:pt x="41" y="69"/>
                  </a:moveTo>
                  <a:cubicBezTo>
                    <a:pt x="57" y="69"/>
                    <a:pt x="67" y="57"/>
                    <a:pt x="67" y="40"/>
                  </a:cubicBezTo>
                  <a:cubicBezTo>
                    <a:pt x="67" y="25"/>
                    <a:pt x="57" y="13"/>
                    <a:pt x="41" y="13"/>
                  </a:cubicBezTo>
                  <a:cubicBezTo>
                    <a:pt x="25" y="13"/>
                    <a:pt x="14" y="25"/>
                    <a:pt x="14" y="40"/>
                  </a:cubicBezTo>
                  <a:cubicBezTo>
                    <a:pt x="14" y="57"/>
                    <a:pt x="25" y="69"/>
                    <a:pt x="41" y="6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245"/>
            <p:cNvSpPr>
              <a:spLocks noChangeArrowheads="1"/>
            </p:cNvSpPr>
            <p:nvPr/>
          </p:nvSpPr>
          <p:spPr bwMode="auto">
            <a:xfrm>
              <a:off x="-1731" y="418"/>
              <a:ext cx="9" cy="52"/>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246"/>
            <p:cNvSpPr>
              <a:spLocks noChangeArrowheads="1"/>
            </p:cNvSpPr>
            <p:nvPr/>
          </p:nvSpPr>
          <p:spPr bwMode="auto">
            <a:xfrm>
              <a:off x="-1711" y="418"/>
              <a:ext cx="9" cy="52"/>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47"/>
            <p:cNvSpPr>
              <a:spLocks noEditPoints="1"/>
            </p:cNvSpPr>
            <p:nvPr/>
          </p:nvSpPr>
          <p:spPr bwMode="auto">
            <a:xfrm>
              <a:off x="-1693" y="416"/>
              <a:ext cx="54" cy="5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1 w 81"/>
                <a:gd name="T11" fmla="*/ 69 h 82"/>
                <a:gd name="T12" fmla="*/ 67 w 81"/>
                <a:gd name="T13" fmla="*/ 41 h 82"/>
                <a:gd name="T14" fmla="*/ 41 w 81"/>
                <a:gd name="T15" fmla="*/ 13 h 82"/>
                <a:gd name="T16" fmla="*/ 14 w 81"/>
                <a:gd name="T17" fmla="*/ 41 h 82"/>
                <a:gd name="T18" fmla="*/ 41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6"/>
                    <a:pt x="81" y="41"/>
                  </a:cubicBezTo>
                  <a:cubicBezTo>
                    <a:pt x="81" y="65"/>
                    <a:pt x="64" y="81"/>
                    <a:pt x="40" y="82"/>
                  </a:cubicBezTo>
                  <a:cubicBezTo>
                    <a:pt x="17" y="82"/>
                    <a:pt x="0" y="66"/>
                    <a:pt x="0" y="42"/>
                  </a:cubicBezTo>
                  <a:cubicBezTo>
                    <a:pt x="0" y="17"/>
                    <a:pt x="17" y="1"/>
                    <a:pt x="40"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248"/>
            <p:cNvSpPr>
              <a:spLocks noChangeArrowheads="1"/>
            </p:cNvSpPr>
            <p:nvPr/>
          </p:nvSpPr>
          <p:spPr bwMode="auto">
            <a:xfrm>
              <a:off x="-1630" y="418"/>
              <a:ext cx="9" cy="52"/>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249"/>
            <p:cNvSpPr>
              <a:spLocks noChangeArrowheads="1"/>
            </p:cNvSpPr>
            <p:nvPr/>
          </p:nvSpPr>
          <p:spPr bwMode="auto">
            <a:xfrm>
              <a:off x="-1610" y="418"/>
              <a:ext cx="9" cy="52"/>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50"/>
            <p:cNvSpPr>
              <a:spLocks noEditPoints="1"/>
            </p:cNvSpPr>
            <p:nvPr/>
          </p:nvSpPr>
          <p:spPr bwMode="auto">
            <a:xfrm>
              <a:off x="-1592" y="416"/>
              <a:ext cx="55" cy="5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4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51"/>
            <p:cNvSpPr>
              <a:spLocks noChangeArrowheads="1"/>
            </p:cNvSpPr>
            <p:nvPr/>
          </p:nvSpPr>
          <p:spPr bwMode="auto">
            <a:xfrm>
              <a:off x="-2830" y="636"/>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52"/>
            <p:cNvSpPr>
              <a:spLocks noChangeArrowheads="1"/>
            </p:cNvSpPr>
            <p:nvPr/>
          </p:nvSpPr>
          <p:spPr bwMode="auto">
            <a:xfrm>
              <a:off x="-2964" y="646"/>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53"/>
            <p:cNvSpPr>
              <a:spLocks noChangeArrowheads="1"/>
            </p:cNvSpPr>
            <p:nvPr/>
          </p:nvSpPr>
          <p:spPr bwMode="auto">
            <a:xfrm>
              <a:off x="-2789" y="851"/>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54"/>
            <p:cNvSpPr>
              <a:spLocks noChangeArrowheads="1"/>
            </p:cNvSpPr>
            <p:nvPr/>
          </p:nvSpPr>
          <p:spPr bwMode="auto">
            <a:xfrm>
              <a:off x="-1195" y="827"/>
              <a:ext cx="19"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55"/>
            <p:cNvSpPr>
              <a:spLocks noChangeArrowheads="1"/>
            </p:cNvSpPr>
            <p:nvPr/>
          </p:nvSpPr>
          <p:spPr bwMode="auto">
            <a:xfrm>
              <a:off x="-1168" y="-529"/>
              <a:ext cx="20"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56"/>
            <p:cNvSpPr>
              <a:spLocks noChangeArrowheads="1"/>
            </p:cNvSpPr>
            <p:nvPr/>
          </p:nvSpPr>
          <p:spPr bwMode="auto">
            <a:xfrm>
              <a:off x="-2861" y="148"/>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57"/>
            <p:cNvSpPr>
              <a:spLocks noChangeArrowheads="1"/>
            </p:cNvSpPr>
            <p:nvPr/>
          </p:nvSpPr>
          <p:spPr bwMode="auto">
            <a:xfrm>
              <a:off x="-2889" y="-331"/>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58"/>
            <p:cNvSpPr>
              <a:spLocks noChangeArrowheads="1"/>
            </p:cNvSpPr>
            <p:nvPr/>
          </p:nvSpPr>
          <p:spPr bwMode="auto">
            <a:xfrm>
              <a:off x="-2953" y="-235"/>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59"/>
            <p:cNvSpPr>
              <a:spLocks noEditPoints="1"/>
            </p:cNvSpPr>
            <p:nvPr/>
          </p:nvSpPr>
          <p:spPr bwMode="auto">
            <a:xfrm>
              <a:off x="-1385" y="-204"/>
              <a:ext cx="173" cy="108"/>
            </a:xfrm>
            <a:custGeom>
              <a:avLst/>
              <a:gdLst>
                <a:gd name="T0" fmla="*/ 53 w 259"/>
                <a:gd name="T1" fmla="*/ 161 h 161"/>
                <a:gd name="T2" fmla="*/ 79 w 259"/>
                <a:gd name="T3" fmla="*/ 0 h 161"/>
                <a:gd name="T4" fmla="*/ 154 w 259"/>
                <a:gd name="T5" fmla="*/ 46 h 161"/>
                <a:gd name="T6" fmla="*/ 99 w 259"/>
                <a:gd name="T7" fmla="*/ 42 h 161"/>
                <a:gd name="T8" fmla="*/ 18 w 259"/>
                <a:gd name="T9" fmla="*/ 93 h 161"/>
                <a:gd name="T10" fmla="*/ 19 w 259"/>
                <a:gd name="T11" fmla="*/ 76 h 161"/>
                <a:gd name="T12" fmla="*/ 9 w 259"/>
                <a:gd name="T13" fmla="*/ 93 h 161"/>
                <a:gd name="T14" fmla="*/ 230 w 259"/>
                <a:gd name="T15" fmla="*/ 91 h 161"/>
                <a:gd name="T16" fmla="*/ 178 w 259"/>
                <a:gd name="T17" fmla="*/ 91 h 161"/>
                <a:gd name="T18" fmla="*/ 53 w 259"/>
                <a:gd name="T19" fmla="*/ 159 h 161"/>
                <a:gd name="T20" fmla="*/ 99 w 259"/>
                <a:gd name="T21" fmla="*/ 91 h 161"/>
                <a:gd name="T22" fmla="*/ 14 w 259"/>
                <a:gd name="T23" fmla="*/ 68 h 161"/>
                <a:gd name="T24" fmla="*/ 14 w 259"/>
                <a:gd name="T25" fmla="*/ 51 h 161"/>
                <a:gd name="T26" fmla="*/ 15 w 259"/>
                <a:gd name="T27" fmla="*/ 5 h 161"/>
                <a:gd name="T28" fmla="*/ 73 w 259"/>
                <a:gd name="T29" fmla="*/ 51 h 161"/>
                <a:gd name="T30" fmla="*/ 162 w 259"/>
                <a:gd name="T31" fmla="*/ 51 h 161"/>
                <a:gd name="T32" fmla="*/ 235 w 259"/>
                <a:gd name="T33" fmla="*/ 59 h 161"/>
                <a:gd name="T34" fmla="*/ 254 w 259"/>
                <a:gd name="T35" fmla="*/ 70 h 161"/>
                <a:gd name="T36" fmla="*/ 108 w 259"/>
                <a:gd name="T37" fmla="*/ 69 h 161"/>
                <a:gd name="T38" fmla="*/ 97 w 259"/>
                <a:gd name="T39" fmla="*/ 69 h 161"/>
                <a:gd name="T40" fmla="*/ 108 w 259"/>
                <a:gd name="T41" fmla="*/ 69 h 161"/>
                <a:gd name="T42" fmla="*/ 122 w 259"/>
                <a:gd name="T43" fmla="*/ 64 h 161"/>
                <a:gd name="T44" fmla="*/ 122 w 259"/>
                <a:gd name="T45" fmla="*/ 75 h 161"/>
                <a:gd name="T46" fmla="*/ 147 w 259"/>
                <a:gd name="T47" fmla="*/ 69 h 161"/>
                <a:gd name="T48" fmla="*/ 137 w 259"/>
                <a:gd name="T49" fmla="*/ 69 h 161"/>
                <a:gd name="T50" fmla="*/ 147 w 259"/>
                <a:gd name="T51" fmla="*/ 69 h 161"/>
                <a:gd name="T52" fmla="*/ 162 w 259"/>
                <a:gd name="T53" fmla="*/ 64 h 161"/>
                <a:gd name="T54" fmla="*/ 162 w 259"/>
                <a:gd name="T55" fmla="*/ 75 h 161"/>
                <a:gd name="T56" fmla="*/ 187 w 259"/>
                <a:gd name="T57" fmla="*/ 69 h 161"/>
                <a:gd name="T58" fmla="*/ 176 w 259"/>
                <a:gd name="T59" fmla="*/ 69 h 161"/>
                <a:gd name="T60" fmla="*/ 187 w 259"/>
                <a:gd name="T61" fmla="*/ 69 h 161"/>
                <a:gd name="T62" fmla="*/ 235 w 259"/>
                <a:gd name="T63" fmla="*/ 63 h 161"/>
                <a:gd name="T64" fmla="*/ 224 w 259"/>
                <a:gd name="T65" fmla="*/ 75 h 161"/>
                <a:gd name="T66" fmla="*/ 183 w 259"/>
                <a:gd name="T67" fmla="*/ 105 h 161"/>
                <a:gd name="T68" fmla="*/ 183 w 259"/>
                <a:gd name="T69" fmla="*/ 122 h 161"/>
                <a:gd name="T70" fmla="*/ 183 w 259"/>
                <a:gd name="T71" fmla="*/ 105 h 161"/>
                <a:gd name="T72" fmla="*/ 179 w 259"/>
                <a:gd name="T73" fmla="*/ 102 h 161"/>
                <a:gd name="T74" fmla="*/ 173 w 259"/>
                <a:gd name="T75" fmla="*/ 101 h 161"/>
                <a:gd name="T76" fmla="*/ 163 w 259"/>
                <a:gd name="T77" fmla="*/ 126 h 161"/>
                <a:gd name="T78" fmla="*/ 164 w 259"/>
                <a:gd name="T79" fmla="*/ 126 h 161"/>
                <a:gd name="T80" fmla="*/ 177 w 259"/>
                <a:gd name="T81" fmla="*/ 126 h 161"/>
                <a:gd name="T82" fmla="*/ 177 w 259"/>
                <a:gd name="T83" fmla="*/ 126 h 161"/>
                <a:gd name="T84" fmla="*/ 179 w 259"/>
                <a:gd name="T85" fmla="*/ 125 h 161"/>
                <a:gd name="T86" fmla="*/ 182 w 259"/>
                <a:gd name="T87" fmla="*/ 41 h 161"/>
                <a:gd name="T88" fmla="*/ 185 w 259"/>
                <a:gd name="T89" fmla="*/ 46 h 161"/>
                <a:gd name="T90" fmla="*/ 173 w 259"/>
                <a:gd name="T91" fmla="*/ 46 h 161"/>
                <a:gd name="T92" fmla="*/ 175 w 259"/>
                <a:gd name="T93" fmla="*/ 46 h 161"/>
                <a:gd name="T94" fmla="*/ 177 w 259"/>
                <a:gd name="T95" fmla="*/ 38 h 161"/>
                <a:gd name="T96" fmla="*/ 163 w 259"/>
                <a:gd name="T97" fmla="*/ 38 h 161"/>
                <a:gd name="T98" fmla="*/ 163 w 259"/>
                <a:gd name="T99" fmla="*/ 46 h 161"/>
                <a:gd name="T100" fmla="*/ 173 w 259"/>
                <a:gd name="T101" fmla="*/ 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9" h="161">
                  <a:moveTo>
                    <a:pt x="53" y="161"/>
                  </a:moveTo>
                  <a:cubicBezTo>
                    <a:pt x="53" y="161"/>
                    <a:pt x="53" y="161"/>
                    <a:pt x="53" y="161"/>
                  </a:cubicBezTo>
                  <a:moveTo>
                    <a:pt x="99" y="42"/>
                  </a:moveTo>
                  <a:cubicBezTo>
                    <a:pt x="96" y="35"/>
                    <a:pt x="79" y="0"/>
                    <a:pt x="79" y="0"/>
                  </a:cubicBezTo>
                  <a:cubicBezTo>
                    <a:pt x="98" y="0"/>
                    <a:pt x="98" y="0"/>
                    <a:pt x="98" y="0"/>
                  </a:cubicBezTo>
                  <a:cubicBezTo>
                    <a:pt x="154" y="46"/>
                    <a:pt x="154" y="46"/>
                    <a:pt x="154" y="46"/>
                  </a:cubicBezTo>
                  <a:cubicBezTo>
                    <a:pt x="100" y="46"/>
                    <a:pt x="100" y="46"/>
                    <a:pt x="100" y="46"/>
                  </a:cubicBezTo>
                  <a:cubicBezTo>
                    <a:pt x="100" y="45"/>
                    <a:pt x="99" y="43"/>
                    <a:pt x="99" y="42"/>
                  </a:cubicBezTo>
                  <a:close/>
                  <a:moveTo>
                    <a:pt x="9" y="93"/>
                  </a:moveTo>
                  <a:cubicBezTo>
                    <a:pt x="18" y="93"/>
                    <a:pt x="18" y="93"/>
                    <a:pt x="18" y="93"/>
                  </a:cubicBezTo>
                  <a:cubicBezTo>
                    <a:pt x="32" y="82"/>
                    <a:pt x="32" y="82"/>
                    <a:pt x="32" y="82"/>
                  </a:cubicBezTo>
                  <a:cubicBezTo>
                    <a:pt x="19" y="76"/>
                    <a:pt x="19" y="76"/>
                    <a:pt x="19" y="76"/>
                  </a:cubicBezTo>
                  <a:cubicBezTo>
                    <a:pt x="9" y="93"/>
                    <a:pt x="9" y="93"/>
                    <a:pt x="9" y="93"/>
                  </a:cubicBezTo>
                  <a:cubicBezTo>
                    <a:pt x="9" y="93"/>
                    <a:pt x="9" y="93"/>
                    <a:pt x="9" y="93"/>
                  </a:cubicBezTo>
                  <a:close/>
                  <a:moveTo>
                    <a:pt x="259" y="78"/>
                  </a:moveTo>
                  <a:cubicBezTo>
                    <a:pt x="258" y="86"/>
                    <a:pt x="242" y="90"/>
                    <a:pt x="230" y="91"/>
                  </a:cubicBezTo>
                  <a:cubicBezTo>
                    <a:pt x="229" y="91"/>
                    <a:pt x="227" y="91"/>
                    <a:pt x="226" y="91"/>
                  </a:cubicBezTo>
                  <a:cubicBezTo>
                    <a:pt x="178" y="91"/>
                    <a:pt x="178" y="91"/>
                    <a:pt x="178" y="91"/>
                  </a:cubicBezTo>
                  <a:cubicBezTo>
                    <a:pt x="73" y="159"/>
                    <a:pt x="73" y="159"/>
                    <a:pt x="73" y="159"/>
                  </a:cubicBezTo>
                  <a:cubicBezTo>
                    <a:pt x="53" y="159"/>
                    <a:pt x="53" y="159"/>
                    <a:pt x="53" y="159"/>
                  </a:cubicBezTo>
                  <a:cubicBezTo>
                    <a:pt x="53" y="159"/>
                    <a:pt x="81" y="124"/>
                    <a:pt x="86" y="117"/>
                  </a:cubicBezTo>
                  <a:cubicBezTo>
                    <a:pt x="91" y="111"/>
                    <a:pt x="99" y="102"/>
                    <a:pt x="99" y="91"/>
                  </a:cubicBezTo>
                  <a:cubicBezTo>
                    <a:pt x="90" y="91"/>
                    <a:pt x="90" y="91"/>
                    <a:pt x="90" y="91"/>
                  </a:cubicBezTo>
                  <a:cubicBezTo>
                    <a:pt x="66" y="91"/>
                    <a:pt x="33" y="75"/>
                    <a:pt x="14" y="68"/>
                  </a:cubicBezTo>
                  <a:cubicBezTo>
                    <a:pt x="2" y="64"/>
                    <a:pt x="4" y="51"/>
                    <a:pt x="14" y="51"/>
                  </a:cubicBezTo>
                  <a:cubicBezTo>
                    <a:pt x="14" y="51"/>
                    <a:pt x="14" y="51"/>
                    <a:pt x="14" y="51"/>
                  </a:cubicBezTo>
                  <a:cubicBezTo>
                    <a:pt x="0" y="5"/>
                    <a:pt x="0" y="5"/>
                    <a:pt x="0" y="5"/>
                  </a:cubicBezTo>
                  <a:cubicBezTo>
                    <a:pt x="15" y="5"/>
                    <a:pt x="15" y="5"/>
                    <a:pt x="15" y="5"/>
                  </a:cubicBezTo>
                  <a:cubicBezTo>
                    <a:pt x="15" y="5"/>
                    <a:pt x="33" y="28"/>
                    <a:pt x="39" y="35"/>
                  </a:cubicBezTo>
                  <a:cubicBezTo>
                    <a:pt x="48" y="46"/>
                    <a:pt x="58" y="51"/>
                    <a:pt x="73" y="51"/>
                  </a:cubicBezTo>
                  <a:cubicBezTo>
                    <a:pt x="101" y="51"/>
                    <a:pt x="101" y="51"/>
                    <a:pt x="101" y="51"/>
                  </a:cubicBezTo>
                  <a:cubicBezTo>
                    <a:pt x="162" y="51"/>
                    <a:pt x="162" y="51"/>
                    <a:pt x="162" y="51"/>
                  </a:cubicBezTo>
                  <a:cubicBezTo>
                    <a:pt x="200" y="51"/>
                    <a:pt x="200" y="51"/>
                    <a:pt x="200" y="51"/>
                  </a:cubicBezTo>
                  <a:cubicBezTo>
                    <a:pt x="216" y="51"/>
                    <a:pt x="230" y="57"/>
                    <a:pt x="235" y="59"/>
                  </a:cubicBezTo>
                  <a:cubicBezTo>
                    <a:pt x="242" y="62"/>
                    <a:pt x="248" y="66"/>
                    <a:pt x="252" y="69"/>
                  </a:cubicBezTo>
                  <a:cubicBezTo>
                    <a:pt x="252" y="69"/>
                    <a:pt x="254" y="70"/>
                    <a:pt x="254" y="70"/>
                  </a:cubicBezTo>
                  <a:cubicBezTo>
                    <a:pt x="257" y="73"/>
                    <a:pt x="259" y="76"/>
                    <a:pt x="259" y="78"/>
                  </a:cubicBezTo>
                  <a:close/>
                  <a:moveTo>
                    <a:pt x="108" y="69"/>
                  </a:moveTo>
                  <a:cubicBezTo>
                    <a:pt x="108" y="66"/>
                    <a:pt x="105" y="64"/>
                    <a:pt x="102" y="64"/>
                  </a:cubicBezTo>
                  <a:cubicBezTo>
                    <a:pt x="99" y="64"/>
                    <a:pt x="97" y="66"/>
                    <a:pt x="97" y="69"/>
                  </a:cubicBezTo>
                  <a:cubicBezTo>
                    <a:pt x="97" y="72"/>
                    <a:pt x="99" y="75"/>
                    <a:pt x="102" y="75"/>
                  </a:cubicBezTo>
                  <a:cubicBezTo>
                    <a:pt x="105" y="75"/>
                    <a:pt x="108" y="72"/>
                    <a:pt x="108" y="69"/>
                  </a:cubicBezTo>
                  <a:close/>
                  <a:moveTo>
                    <a:pt x="127" y="69"/>
                  </a:moveTo>
                  <a:cubicBezTo>
                    <a:pt x="127" y="66"/>
                    <a:pt x="125" y="64"/>
                    <a:pt x="122" y="64"/>
                  </a:cubicBezTo>
                  <a:cubicBezTo>
                    <a:pt x="119" y="64"/>
                    <a:pt x="117" y="66"/>
                    <a:pt x="117" y="69"/>
                  </a:cubicBezTo>
                  <a:cubicBezTo>
                    <a:pt x="117" y="72"/>
                    <a:pt x="119" y="75"/>
                    <a:pt x="122" y="75"/>
                  </a:cubicBezTo>
                  <a:cubicBezTo>
                    <a:pt x="125" y="75"/>
                    <a:pt x="127" y="72"/>
                    <a:pt x="127" y="69"/>
                  </a:cubicBezTo>
                  <a:close/>
                  <a:moveTo>
                    <a:pt x="147" y="69"/>
                  </a:moveTo>
                  <a:cubicBezTo>
                    <a:pt x="147" y="66"/>
                    <a:pt x="145" y="64"/>
                    <a:pt x="142" y="64"/>
                  </a:cubicBezTo>
                  <a:cubicBezTo>
                    <a:pt x="139" y="64"/>
                    <a:pt x="137" y="66"/>
                    <a:pt x="137" y="69"/>
                  </a:cubicBezTo>
                  <a:cubicBezTo>
                    <a:pt x="137" y="72"/>
                    <a:pt x="139" y="75"/>
                    <a:pt x="142" y="75"/>
                  </a:cubicBezTo>
                  <a:cubicBezTo>
                    <a:pt x="145" y="75"/>
                    <a:pt x="147" y="72"/>
                    <a:pt x="147" y="69"/>
                  </a:cubicBezTo>
                  <a:close/>
                  <a:moveTo>
                    <a:pt x="167" y="69"/>
                  </a:moveTo>
                  <a:cubicBezTo>
                    <a:pt x="167" y="66"/>
                    <a:pt x="165" y="64"/>
                    <a:pt x="162" y="64"/>
                  </a:cubicBezTo>
                  <a:cubicBezTo>
                    <a:pt x="159" y="64"/>
                    <a:pt x="156" y="66"/>
                    <a:pt x="156" y="69"/>
                  </a:cubicBezTo>
                  <a:cubicBezTo>
                    <a:pt x="156" y="72"/>
                    <a:pt x="159" y="75"/>
                    <a:pt x="162" y="75"/>
                  </a:cubicBezTo>
                  <a:cubicBezTo>
                    <a:pt x="165" y="75"/>
                    <a:pt x="167" y="72"/>
                    <a:pt x="167" y="69"/>
                  </a:cubicBezTo>
                  <a:close/>
                  <a:moveTo>
                    <a:pt x="187" y="69"/>
                  </a:moveTo>
                  <a:cubicBezTo>
                    <a:pt x="187" y="66"/>
                    <a:pt x="185" y="64"/>
                    <a:pt x="182" y="64"/>
                  </a:cubicBezTo>
                  <a:cubicBezTo>
                    <a:pt x="178" y="64"/>
                    <a:pt x="176" y="66"/>
                    <a:pt x="176" y="69"/>
                  </a:cubicBezTo>
                  <a:cubicBezTo>
                    <a:pt x="176" y="72"/>
                    <a:pt x="178" y="75"/>
                    <a:pt x="182" y="75"/>
                  </a:cubicBezTo>
                  <a:cubicBezTo>
                    <a:pt x="185" y="75"/>
                    <a:pt x="187" y="72"/>
                    <a:pt x="187" y="69"/>
                  </a:cubicBezTo>
                  <a:close/>
                  <a:moveTo>
                    <a:pt x="245" y="69"/>
                  </a:moveTo>
                  <a:cubicBezTo>
                    <a:pt x="242" y="67"/>
                    <a:pt x="238" y="65"/>
                    <a:pt x="235" y="63"/>
                  </a:cubicBezTo>
                  <a:cubicBezTo>
                    <a:pt x="232" y="65"/>
                    <a:pt x="228" y="65"/>
                    <a:pt x="223" y="65"/>
                  </a:cubicBezTo>
                  <a:cubicBezTo>
                    <a:pt x="217" y="65"/>
                    <a:pt x="216" y="75"/>
                    <a:pt x="224" y="75"/>
                  </a:cubicBezTo>
                  <a:cubicBezTo>
                    <a:pt x="233" y="75"/>
                    <a:pt x="241" y="72"/>
                    <a:pt x="245" y="69"/>
                  </a:cubicBezTo>
                  <a:close/>
                  <a:moveTo>
                    <a:pt x="183" y="105"/>
                  </a:moveTo>
                  <a:cubicBezTo>
                    <a:pt x="181" y="105"/>
                    <a:pt x="179" y="108"/>
                    <a:pt x="179" y="114"/>
                  </a:cubicBezTo>
                  <a:cubicBezTo>
                    <a:pt x="179" y="119"/>
                    <a:pt x="181" y="122"/>
                    <a:pt x="183" y="122"/>
                  </a:cubicBezTo>
                  <a:cubicBezTo>
                    <a:pt x="184" y="122"/>
                    <a:pt x="186" y="119"/>
                    <a:pt x="186" y="114"/>
                  </a:cubicBezTo>
                  <a:cubicBezTo>
                    <a:pt x="186" y="108"/>
                    <a:pt x="184" y="105"/>
                    <a:pt x="183" y="105"/>
                  </a:cubicBezTo>
                  <a:close/>
                  <a:moveTo>
                    <a:pt x="175" y="114"/>
                  </a:moveTo>
                  <a:cubicBezTo>
                    <a:pt x="175" y="108"/>
                    <a:pt x="177" y="104"/>
                    <a:pt x="179" y="102"/>
                  </a:cubicBezTo>
                  <a:cubicBezTo>
                    <a:pt x="179" y="102"/>
                    <a:pt x="178" y="101"/>
                    <a:pt x="177" y="101"/>
                  </a:cubicBezTo>
                  <a:cubicBezTo>
                    <a:pt x="173" y="101"/>
                    <a:pt x="173" y="101"/>
                    <a:pt x="173" y="101"/>
                  </a:cubicBezTo>
                  <a:cubicBezTo>
                    <a:pt x="145" y="119"/>
                    <a:pt x="145" y="119"/>
                    <a:pt x="145" y="119"/>
                  </a:cubicBezTo>
                  <a:cubicBezTo>
                    <a:pt x="148" y="123"/>
                    <a:pt x="155" y="126"/>
                    <a:pt x="163" y="126"/>
                  </a:cubicBezTo>
                  <a:cubicBezTo>
                    <a:pt x="163" y="126"/>
                    <a:pt x="164" y="126"/>
                    <a:pt x="164" y="126"/>
                  </a:cubicBezTo>
                  <a:cubicBezTo>
                    <a:pt x="164" y="126"/>
                    <a:pt x="164" y="126"/>
                    <a:pt x="164" y="126"/>
                  </a:cubicBezTo>
                  <a:cubicBezTo>
                    <a:pt x="169" y="126"/>
                    <a:pt x="174" y="126"/>
                    <a:pt x="177" y="126"/>
                  </a:cubicBezTo>
                  <a:cubicBezTo>
                    <a:pt x="177" y="126"/>
                    <a:pt x="177" y="126"/>
                    <a:pt x="177" y="126"/>
                  </a:cubicBezTo>
                  <a:cubicBezTo>
                    <a:pt x="177" y="126"/>
                    <a:pt x="177" y="126"/>
                    <a:pt x="177" y="126"/>
                  </a:cubicBezTo>
                  <a:cubicBezTo>
                    <a:pt x="177" y="126"/>
                    <a:pt x="177" y="126"/>
                    <a:pt x="177" y="126"/>
                  </a:cubicBezTo>
                  <a:cubicBezTo>
                    <a:pt x="177" y="126"/>
                    <a:pt x="177" y="126"/>
                    <a:pt x="178" y="126"/>
                  </a:cubicBezTo>
                  <a:cubicBezTo>
                    <a:pt x="178" y="126"/>
                    <a:pt x="179" y="126"/>
                    <a:pt x="179" y="125"/>
                  </a:cubicBezTo>
                  <a:cubicBezTo>
                    <a:pt x="177" y="123"/>
                    <a:pt x="175" y="119"/>
                    <a:pt x="175" y="114"/>
                  </a:cubicBezTo>
                  <a:close/>
                  <a:moveTo>
                    <a:pt x="182" y="41"/>
                  </a:moveTo>
                  <a:cubicBezTo>
                    <a:pt x="181" y="41"/>
                    <a:pt x="180" y="43"/>
                    <a:pt x="179" y="46"/>
                  </a:cubicBezTo>
                  <a:cubicBezTo>
                    <a:pt x="185" y="46"/>
                    <a:pt x="185" y="46"/>
                    <a:pt x="185" y="46"/>
                  </a:cubicBezTo>
                  <a:cubicBezTo>
                    <a:pt x="185" y="43"/>
                    <a:pt x="183" y="41"/>
                    <a:pt x="182" y="41"/>
                  </a:cubicBezTo>
                  <a:close/>
                  <a:moveTo>
                    <a:pt x="173" y="46"/>
                  </a:moveTo>
                  <a:cubicBezTo>
                    <a:pt x="173" y="46"/>
                    <a:pt x="173" y="46"/>
                    <a:pt x="173" y="46"/>
                  </a:cubicBezTo>
                  <a:cubicBezTo>
                    <a:pt x="175" y="46"/>
                    <a:pt x="175" y="46"/>
                    <a:pt x="175" y="46"/>
                  </a:cubicBezTo>
                  <a:cubicBezTo>
                    <a:pt x="176" y="42"/>
                    <a:pt x="177" y="40"/>
                    <a:pt x="179" y="38"/>
                  </a:cubicBezTo>
                  <a:cubicBezTo>
                    <a:pt x="179" y="38"/>
                    <a:pt x="178" y="38"/>
                    <a:pt x="177" y="38"/>
                  </a:cubicBezTo>
                  <a:cubicBezTo>
                    <a:pt x="176" y="38"/>
                    <a:pt x="164" y="38"/>
                    <a:pt x="164" y="38"/>
                  </a:cubicBezTo>
                  <a:cubicBezTo>
                    <a:pt x="164" y="38"/>
                    <a:pt x="163" y="38"/>
                    <a:pt x="163" y="38"/>
                  </a:cubicBezTo>
                  <a:cubicBezTo>
                    <a:pt x="160" y="38"/>
                    <a:pt x="157" y="38"/>
                    <a:pt x="155" y="39"/>
                  </a:cubicBezTo>
                  <a:cubicBezTo>
                    <a:pt x="163" y="46"/>
                    <a:pt x="163" y="46"/>
                    <a:pt x="163" y="46"/>
                  </a:cubicBezTo>
                  <a:cubicBezTo>
                    <a:pt x="173" y="46"/>
                    <a:pt x="173" y="46"/>
                    <a:pt x="173" y="46"/>
                  </a:cubicBezTo>
                  <a:cubicBezTo>
                    <a:pt x="173" y="46"/>
                    <a:pt x="173" y="46"/>
                    <a:pt x="17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260"/>
            <p:cNvSpPr>
              <a:spLocks noEditPoints="1"/>
            </p:cNvSpPr>
            <p:nvPr/>
          </p:nvSpPr>
          <p:spPr bwMode="auto">
            <a:xfrm>
              <a:off x="-2905" y="357"/>
              <a:ext cx="103" cy="168"/>
            </a:xfrm>
            <a:custGeom>
              <a:avLst/>
              <a:gdLst>
                <a:gd name="T0" fmla="*/ 78 w 155"/>
                <a:gd name="T1" fmla="*/ 0 h 252"/>
                <a:gd name="T2" fmla="*/ 77 w 155"/>
                <a:gd name="T3" fmla="*/ 0 h 252"/>
                <a:gd name="T4" fmla="*/ 0 w 155"/>
                <a:gd name="T5" fmla="*/ 73 h 252"/>
                <a:gd name="T6" fmla="*/ 27 w 155"/>
                <a:gd name="T7" fmla="*/ 133 h 252"/>
                <a:gd name="T8" fmla="*/ 33 w 155"/>
                <a:gd name="T9" fmla="*/ 146 h 252"/>
                <a:gd name="T10" fmla="*/ 35 w 155"/>
                <a:gd name="T11" fmla="*/ 161 h 252"/>
                <a:gd name="T12" fmla="*/ 45 w 155"/>
                <a:gd name="T13" fmla="*/ 183 h 252"/>
                <a:gd name="T14" fmla="*/ 110 w 155"/>
                <a:gd name="T15" fmla="*/ 183 h 252"/>
                <a:gd name="T16" fmla="*/ 119 w 155"/>
                <a:gd name="T17" fmla="*/ 161 h 252"/>
                <a:gd name="T18" fmla="*/ 127 w 155"/>
                <a:gd name="T19" fmla="*/ 133 h 252"/>
                <a:gd name="T20" fmla="*/ 141 w 155"/>
                <a:gd name="T21" fmla="*/ 109 h 252"/>
                <a:gd name="T22" fmla="*/ 155 w 155"/>
                <a:gd name="T23" fmla="*/ 73 h 252"/>
                <a:gd name="T24" fmla="*/ 78 w 155"/>
                <a:gd name="T25" fmla="*/ 0 h 252"/>
                <a:gd name="T26" fmla="*/ 56 w 155"/>
                <a:gd name="T27" fmla="*/ 44 h 252"/>
                <a:gd name="T28" fmla="*/ 56 w 155"/>
                <a:gd name="T29" fmla="*/ 44 h 252"/>
                <a:gd name="T30" fmla="*/ 41 w 155"/>
                <a:gd name="T31" fmla="*/ 66 h 252"/>
                <a:gd name="T32" fmla="*/ 41 w 155"/>
                <a:gd name="T33" fmla="*/ 66 h 252"/>
                <a:gd name="T34" fmla="*/ 32 w 155"/>
                <a:gd name="T35" fmla="*/ 75 h 252"/>
                <a:gd name="T36" fmla="*/ 22 w 155"/>
                <a:gd name="T37" fmla="*/ 65 h 252"/>
                <a:gd name="T38" fmla="*/ 22 w 155"/>
                <a:gd name="T39" fmla="*/ 64 h 252"/>
                <a:gd name="T40" fmla="*/ 50 w 155"/>
                <a:gd name="T41" fmla="*/ 25 h 252"/>
                <a:gd name="T42" fmla="*/ 52 w 155"/>
                <a:gd name="T43" fmla="*/ 25 h 252"/>
                <a:gd name="T44" fmla="*/ 62 w 155"/>
                <a:gd name="T45" fmla="*/ 34 h 252"/>
                <a:gd name="T46" fmla="*/ 56 w 155"/>
                <a:gd name="T47" fmla="*/ 44 h 252"/>
                <a:gd name="T48" fmla="*/ 70 w 155"/>
                <a:gd name="T49" fmla="*/ 252 h 252"/>
                <a:gd name="T50" fmla="*/ 84 w 155"/>
                <a:gd name="T51" fmla="*/ 252 h 252"/>
                <a:gd name="T52" fmla="*/ 94 w 155"/>
                <a:gd name="T53" fmla="*/ 245 h 252"/>
                <a:gd name="T54" fmla="*/ 61 w 155"/>
                <a:gd name="T55" fmla="*/ 245 h 252"/>
                <a:gd name="T56" fmla="*/ 70 w 155"/>
                <a:gd name="T57" fmla="*/ 252 h 252"/>
                <a:gd name="T58" fmla="*/ 102 w 155"/>
                <a:gd name="T59" fmla="*/ 193 h 252"/>
                <a:gd name="T60" fmla="*/ 53 w 155"/>
                <a:gd name="T61" fmla="*/ 193 h 252"/>
                <a:gd name="T62" fmla="*/ 42 w 155"/>
                <a:gd name="T63" fmla="*/ 202 h 252"/>
                <a:gd name="T64" fmla="*/ 53 w 155"/>
                <a:gd name="T65" fmla="*/ 211 h 252"/>
                <a:gd name="T66" fmla="*/ 102 w 155"/>
                <a:gd name="T67" fmla="*/ 211 h 252"/>
                <a:gd name="T68" fmla="*/ 112 w 155"/>
                <a:gd name="T69" fmla="*/ 202 h 252"/>
                <a:gd name="T70" fmla="*/ 102 w 155"/>
                <a:gd name="T71" fmla="*/ 193 h 252"/>
                <a:gd name="T72" fmla="*/ 100 w 155"/>
                <a:gd name="T73" fmla="*/ 219 h 252"/>
                <a:gd name="T74" fmla="*/ 54 w 155"/>
                <a:gd name="T75" fmla="*/ 219 h 252"/>
                <a:gd name="T76" fmla="*/ 44 w 155"/>
                <a:gd name="T77" fmla="*/ 227 h 252"/>
                <a:gd name="T78" fmla="*/ 54 w 155"/>
                <a:gd name="T79" fmla="*/ 236 h 252"/>
                <a:gd name="T80" fmla="*/ 101 w 155"/>
                <a:gd name="T81" fmla="*/ 236 h 252"/>
                <a:gd name="T82" fmla="*/ 111 w 155"/>
                <a:gd name="T83" fmla="*/ 227 h 252"/>
                <a:gd name="T84" fmla="*/ 100 w 155"/>
                <a:gd name="T85" fmla="*/ 21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5" h="252">
                  <a:moveTo>
                    <a:pt x="78" y="0"/>
                  </a:moveTo>
                  <a:cubicBezTo>
                    <a:pt x="77" y="0"/>
                    <a:pt x="77" y="0"/>
                    <a:pt x="77" y="0"/>
                  </a:cubicBezTo>
                  <a:cubicBezTo>
                    <a:pt x="34" y="0"/>
                    <a:pt x="0" y="33"/>
                    <a:pt x="0" y="73"/>
                  </a:cubicBezTo>
                  <a:cubicBezTo>
                    <a:pt x="0" y="96"/>
                    <a:pt x="17" y="113"/>
                    <a:pt x="27" y="133"/>
                  </a:cubicBezTo>
                  <a:cubicBezTo>
                    <a:pt x="30" y="138"/>
                    <a:pt x="31" y="142"/>
                    <a:pt x="33" y="146"/>
                  </a:cubicBezTo>
                  <a:cubicBezTo>
                    <a:pt x="34" y="152"/>
                    <a:pt x="35" y="156"/>
                    <a:pt x="35" y="161"/>
                  </a:cubicBezTo>
                  <a:cubicBezTo>
                    <a:pt x="36" y="170"/>
                    <a:pt x="37" y="178"/>
                    <a:pt x="45" y="183"/>
                  </a:cubicBezTo>
                  <a:cubicBezTo>
                    <a:pt x="110" y="183"/>
                    <a:pt x="110" y="183"/>
                    <a:pt x="110" y="183"/>
                  </a:cubicBezTo>
                  <a:cubicBezTo>
                    <a:pt x="117" y="178"/>
                    <a:pt x="118" y="170"/>
                    <a:pt x="119" y="161"/>
                  </a:cubicBezTo>
                  <a:cubicBezTo>
                    <a:pt x="121" y="153"/>
                    <a:pt x="121" y="145"/>
                    <a:pt x="127" y="133"/>
                  </a:cubicBezTo>
                  <a:cubicBezTo>
                    <a:pt x="131" y="124"/>
                    <a:pt x="137" y="117"/>
                    <a:pt x="141" y="109"/>
                  </a:cubicBezTo>
                  <a:cubicBezTo>
                    <a:pt x="149" y="98"/>
                    <a:pt x="155" y="87"/>
                    <a:pt x="155" y="73"/>
                  </a:cubicBezTo>
                  <a:cubicBezTo>
                    <a:pt x="155" y="33"/>
                    <a:pt x="120" y="0"/>
                    <a:pt x="78" y="0"/>
                  </a:cubicBezTo>
                  <a:close/>
                  <a:moveTo>
                    <a:pt x="56" y="44"/>
                  </a:moveTo>
                  <a:cubicBezTo>
                    <a:pt x="56" y="44"/>
                    <a:pt x="56" y="44"/>
                    <a:pt x="56" y="44"/>
                  </a:cubicBezTo>
                  <a:cubicBezTo>
                    <a:pt x="46" y="46"/>
                    <a:pt x="42" y="57"/>
                    <a:pt x="41" y="66"/>
                  </a:cubicBezTo>
                  <a:cubicBezTo>
                    <a:pt x="41" y="66"/>
                    <a:pt x="41" y="66"/>
                    <a:pt x="41" y="66"/>
                  </a:cubicBezTo>
                  <a:cubicBezTo>
                    <a:pt x="41" y="71"/>
                    <a:pt x="37" y="75"/>
                    <a:pt x="32" y="75"/>
                  </a:cubicBezTo>
                  <a:cubicBezTo>
                    <a:pt x="26" y="75"/>
                    <a:pt x="22" y="71"/>
                    <a:pt x="22" y="65"/>
                  </a:cubicBezTo>
                  <a:cubicBezTo>
                    <a:pt x="22" y="65"/>
                    <a:pt x="22" y="64"/>
                    <a:pt x="22" y="64"/>
                  </a:cubicBezTo>
                  <a:cubicBezTo>
                    <a:pt x="24" y="45"/>
                    <a:pt x="35" y="30"/>
                    <a:pt x="50" y="25"/>
                  </a:cubicBezTo>
                  <a:cubicBezTo>
                    <a:pt x="50" y="25"/>
                    <a:pt x="52" y="25"/>
                    <a:pt x="52" y="25"/>
                  </a:cubicBezTo>
                  <a:cubicBezTo>
                    <a:pt x="57" y="25"/>
                    <a:pt x="62" y="29"/>
                    <a:pt x="62" y="34"/>
                  </a:cubicBezTo>
                  <a:cubicBezTo>
                    <a:pt x="62" y="39"/>
                    <a:pt x="59" y="42"/>
                    <a:pt x="56" y="44"/>
                  </a:cubicBezTo>
                  <a:close/>
                  <a:moveTo>
                    <a:pt x="70" y="252"/>
                  </a:moveTo>
                  <a:cubicBezTo>
                    <a:pt x="84" y="252"/>
                    <a:pt x="84" y="252"/>
                    <a:pt x="84" y="252"/>
                  </a:cubicBezTo>
                  <a:cubicBezTo>
                    <a:pt x="89" y="252"/>
                    <a:pt x="93" y="249"/>
                    <a:pt x="94" y="245"/>
                  </a:cubicBezTo>
                  <a:cubicBezTo>
                    <a:pt x="61" y="245"/>
                    <a:pt x="61" y="245"/>
                    <a:pt x="61" y="245"/>
                  </a:cubicBezTo>
                  <a:cubicBezTo>
                    <a:pt x="61" y="249"/>
                    <a:pt x="65" y="252"/>
                    <a:pt x="70" y="252"/>
                  </a:cubicBezTo>
                  <a:close/>
                  <a:moveTo>
                    <a:pt x="102" y="193"/>
                  </a:moveTo>
                  <a:cubicBezTo>
                    <a:pt x="53" y="193"/>
                    <a:pt x="53" y="193"/>
                    <a:pt x="53" y="193"/>
                  </a:cubicBezTo>
                  <a:cubicBezTo>
                    <a:pt x="47" y="193"/>
                    <a:pt x="42" y="197"/>
                    <a:pt x="42" y="202"/>
                  </a:cubicBezTo>
                  <a:cubicBezTo>
                    <a:pt x="42" y="206"/>
                    <a:pt x="47" y="210"/>
                    <a:pt x="53" y="211"/>
                  </a:cubicBezTo>
                  <a:cubicBezTo>
                    <a:pt x="102" y="211"/>
                    <a:pt x="102" y="211"/>
                    <a:pt x="102" y="211"/>
                  </a:cubicBezTo>
                  <a:cubicBezTo>
                    <a:pt x="107" y="211"/>
                    <a:pt x="112" y="207"/>
                    <a:pt x="112" y="202"/>
                  </a:cubicBezTo>
                  <a:cubicBezTo>
                    <a:pt x="112" y="197"/>
                    <a:pt x="107" y="193"/>
                    <a:pt x="102" y="193"/>
                  </a:cubicBezTo>
                  <a:close/>
                  <a:moveTo>
                    <a:pt x="100" y="219"/>
                  </a:moveTo>
                  <a:cubicBezTo>
                    <a:pt x="54" y="219"/>
                    <a:pt x="54" y="219"/>
                    <a:pt x="54" y="219"/>
                  </a:cubicBezTo>
                  <a:cubicBezTo>
                    <a:pt x="48" y="219"/>
                    <a:pt x="44" y="223"/>
                    <a:pt x="44" y="227"/>
                  </a:cubicBezTo>
                  <a:cubicBezTo>
                    <a:pt x="44" y="232"/>
                    <a:pt x="49" y="236"/>
                    <a:pt x="54" y="236"/>
                  </a:cubicBezTo>
                  <a:cubicBezTo>
                    <a:pt x="101" y="236"/>
                    <a:pt x="101" y="236"/>
                    <a:pt x="101" y="236"/>
                  </a:cubicBezTo>
                  <a:cubicBezTo>
                    <a:pt x="106" y="236"/>
                    <a:pt x="111" y="232"/>
                    <a:pt x="111" y="227"/>
                  </a:cubicBezTo>
                  <a:cubicBezTo>
                    <a:pt x="111" y="223"/>
                    <a:pt x="106" y="219"/>
                    <a:pt x="100" y="2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261"/>
            <p:cNvSpPr>
              <a:spLocks noEditPoints="1"/>
            </p:cNvSpPr>
            <p:nvPr/>
          </p:nvSpPr>
          <p:spPr bwMode="auto">
            <a:xfrm>
              <a:off x="-1324" y="83"/>
              <a:ext cx="127" cy="151"/>
            </a:xfrm>
            <a:custGeom>
              <a:avLst/>
              <a:gdLst>
                <a:gd name="T0" fmla="*/ 177 w 190"/>
                <a:gd name="T1" fmla="*/ 177 h 226"/>
                <a:gd name="T2" fmla="*/ 105 w 190"/>
                <a:gd name="T3" fmla="*/ 177 h 226"/>
                <a:gd name="T4" fmla="*/ 147 w 190"/>
                <a:gd name="T5" fmla="*/ 68 h 226"/>
                <a:gd name="T6" fmla="*/ 148 w 190"/>
                <a:gd name="T7" fmla="*/ 56 h 226"/>
                <a:gd name="T8" fmla="*/ 148 w 190"/>
                <a:gd name="T9" fmla="*/ 55 h 226"/>
                <a:gd name="T10" fmla="*/ 94 w 190"/>
                <a:gd name="T11" fmla="*/ 0 h 226"/>
                <a:gd name="T12" fmla="*/ 40 w 190"/>
                <a:gd name="T13" fmla="*/ 55 h 226"/>
                <a:gd name="T14" fmla="*/ 40 w 190"/>
                <a:gd name="T15" fmla="*/ 58 h 226"/>
                <a:gd name="T16" fmla="*/ 41 w 190"/>
                <a:gd name="T17" fmla="*/ 68 h 226"/>
                <a:gd name="T18" fmla="*/ 83 w 190"/>
                <a:gd name="T19" fmla="*/ 177 h 226"/>
                <a:gd name="T20" fmla="*/ 12 w 190"/>
                <a:gd name="T21" fmla="*/ 177 h 226"/>
                <a:gd name="T22" fmla="*/ 0 w 190"/>
                <a:gd name="T23" fmla="*/ 226 h 226"/>
                <a:gd name="T24" fmla="*/ 190 w 190"/>
                <a:gd name="T25" fmla="*/ 226 h 226"/>
                <a:gd name="T26" fmla="*/ 177 w 190"/>
                <a:gd name="T27" fmla="*/ 177 h 226"/>
                <a:gd name="T28" fmla="*/ 177 w 190"/>
                <a:gd name="T29" fmla="*/ 177 h 226"/>
                <a:gd name="T30" fmla="*/ 77 w 190"/>
                <a:gd name="T31" fmla="*/ 48 h 226"/>
                <a:gd name="T32" fmla="*/ 94 w 190"/>
                <a:gd name="T33" fmla="*/ 31 h 226"/>
                <a:gd name="T34" fmla="*/ 112 w 190"/>
                <a:gd name="T35" fmla="*/ 48 h 226"/>
                <a:gd name="T36" fmla="*/ 94 w 190"/>
                <a:gd name="T37" fmla="*/ 66 h 226"/>
                <a:gd name="T38" fmla="*/ 77 w 190"/>
                <a:gd name="T39" fmla="*/ 48 h 226"/>
                <a:gd name="T40" fmla="*/ 18 w 190"/>
                <a:gd name="T41" fmla="*/ 185 h 226"/>
                <a:gd name="T42" fmla="*/ 86 w 190"/>
                <a:gd name="T43" fmla="*/ 185 h 226"/>
                <a:gd name="T44" fmla="*/ 94 w 190"/>
                <a:gd name="T45" fmla="*/ 206 h 226"/>
                <a:gd name="T46" fmla="*/ 102 w 190"/>
                <a:gd name="T47" fmla="*/ 185 h 226"/>
                <a:gd name="T48" fmla="*/ 171 w 190"/>
                <a:gd name="T49" fmla="*/ 185 h 226"/>
                <a:gd name="T50" fmla="*/ 179 w 190"/>
                <a:gd name="T51" fmla="*/ 217 h 226"/>
                <a:gd name="T52" fmla="*/ 10 w 190"/>
                <a:gd name="T53" fmla="*/ 217 h 226"/>
                <a:gd name="T54" fmla="*/ 18 w 190"/>
                <a:gd name="T55" fmla="*/ 185 h 226"/>
                <a:gd name="T56" fmla="*/ 18 w 190"/>
                <a:gd name="T57" fmla="*/ 18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0" h="226">
                  <a:moveTo>
                    <a:pt x="177" y="177"/>
                  </a:moveTo>
                  <a:cubicBezTo>
                    <a:pt x="105" y="177"/>
                    <a:pt x="105" y="177"/>
                    <a:pt x="105" y="177"/>
                  </a:cubicBezTo>
                  <a:cubicBezTo>
                    <a:pt x="147" y="68"/>
                    <a:pt x="147" y="68"/>
                    <a:pt x="147" y="68"/>
                  </a:cubicBezTo>
                  <a:cubicBezTo>
                    <a:pt x="148" y="64"/>
                    <a:pt x="148" y="60"/>
                    <a:pt x="148" y="56"/>
                  </a:cubicBezTo>
                  <a:cubicBezTo>
                    <a:pt x="148" y="56"/>
                    <a:pt x="148" y="55"/>
                    <a:pt x="148" y="55"/>
                  </a:cubicBezTo>
                  <a:cubicBezTo>
                    <a:pt x="148" y="25"/>
                    <a:pt x="124" y="0"/>
                    <a:pt x="94" y="0"/>
                  </a:cubicBezTo>
                  <a:cubicBezTo>
                    <a:pt x="64" y="0"/>
                    <a:pt x="40" y="25"/>
                    <a:pt x="40" y="55"/>
                  </a:cubicBezTo>
                  <a:cubicBezTo>
                    <a:pt x="40" y="56"/>
                    <a:pt x="40" y="57"/>
                    <a:pt x="40" y="58"/>
                  </a:cubicBezTo>
                  <a:cubicBezTo>
                    <a:pt x="40" y="61"/>
                    <a:pt x="40" y="65"/>
                    <a:pt x="41" y="68"/>
                  </a:cubicBezTo>
                  <a:cubicBezTo>
                    <a:pt x="62" y="123"/>
                    <a:pt x="75" y="157"/>
                    <a:pt x="83" y="177"/>
                  </a:cubicBezTo>
                  <a:cubicBezTo>
                    <a:pt x="12" y="177"/>
                    <a:pt x="12" y="177"/>
                    <a:pt x="12" y="177"/>
                  </a:cubicBezTo>
                  <a:cubicBezTo>
                    <a:pt x="0" y="226"/>
                    <a:pt x="0" y="226"/>
                    <a:pt x="0" y="226"/>
                  </a:cubicBezTo>
                  <a:cubicBezTo>
                    <a:pt x="190" y="226"/>
                    <a:pt x="190" y="226"/>
                    <a:pt x="190" y="226"/>
                  </a:cubicBezTo>
                  <a:cubicBezTo>
                    <a:pt x="177" y="177"/>
                    <a:pt x="177" y="177"/>
                    <a:pt x="177" y="177"/>
                  </a:cubicBezTo>
                  <a:cubicBezTo>
                    <a:pt x="177" y="177"/>
                    <a:pt x="177" y="177"/>
                    <a:pt x="177" y="177"/>
                  </a:cubicBezTo>
                  <a:close/>
                  <a:moveTo>
                    <a:pt x="77" y="48"/>
                  </a:moveTo>
                  <a:cubicBezTo>
                    <a:pt x="77" y="39"/>
                    <a:pt x="85" y="31"/>
                    <a:pt x="94" y="31"/>
                  </a:cubicBezTo>
                  <a:cubicBezTo>
                    <a:pt x="104" y="31"/>
                    <a:pt x="112" y="39"/>
                    <a:pt x="112" y="48"/>
                  </a:cubicBezTo>
                  <a:cubicBezTo>
                    <a:pt x="112" y="58"/>
                    <a:pt x="104" y="66"/>
                    <a:pt x="94" y="66"/>
                  </a:cubicBezTo>
                  <a:cubicBezTo>
                    <a:pt x="85" y="66"/>
                    <a:pt x="77" y="58"/>
                    <a:pt x="77" y="48"/>
                  </a:cubicBezTo>
                  <a:close/>
                  <a:moveTo>
                    <a:pt x="18" y="185"/>
                  </a:moveTo>
                  <a:cubicBezTo>
                    <a:pt x="86" y="185"/>
                    <a:pt x="86" y="185"/>
                    <a:pt x="86" y="185"/>
                  </a:cubicBezTo>
                  <a:cubicBezTo>
                    <a:pt x="94" y="206"/>
                    <a:pt x="94" y="206"/>
                    <a:pt x="94" y="206"/>
                  </a:cubicBezTo>
                  <a:cubicBezTo>
                    <a:pt x="97" y="199"/>
                    <a:pt x="99" y="192"/>
                    <a:pt x="102" y="185"/>
                  </a:cubicBezTo>
                  <a:cubicBezTo>
                    <a:pt x="171" y="185"/>
                    <a:pt x="171" y="185"/>
                    <a:pt x="171" y="185"/>
                  </a:cubicBezTo>
                  <a:cubicBezTo>
                    <a:pt x="179" y="217"/>
                    <a:pt x="179" y="217"/>
                    <a:pt x="179" y="217"/>
                  </a:cubicBezTo>
                  <a:cubicBezTo>
                    <a:pt x="10" y="217"/>
                    <a:pt x="10" y="217"/>
                    <a:pt x="10" y="217"/>
                  </a:cubicBezTo>
                  <a:cubicBezTo>
                    <a:pt x="18" y="185"/>
                    <a:pt x="18" y="185"/>
                    <a:pt x="18" y="185"/>
                  </a:cubicBezTo>
                  <a:cubicBezTo>
                    <a:pt x="18" y="185"/>
                    <a:pt x="18" y="185"/>
                    <a:pt x="18" y="1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62"/>
            <p:cNvSpPr>
              <a:spLocks noEditPoints="1"/>
            </p:cNvSpPr>
            <p:nvPr/>
          </p:nvSpPr>
          <p:spPr bwMode="auto">
            <a:xfrm>
              <a:off x="-1480" y="-833"/>
              <a:ext cx="206" cy="155"/>
            </a:xfrm>
            <a:custGeom>
              <a:avLst/>
              <a:gdLst>
                <a:gd name="T0" fmla="*/ 178 w 308"/>
                <a:gd name="T1" fmla="*/ 20 h 232"/>
                <a:gd name="T2" fmla="*/ 105 w 308"/>
                <a:gd name="T3" fmla="*/ 0 h 232"/>
                <a:gd name="T4" fmla="*/ 32 w 308"/>
                <a:gd name="T5" fmla="*/ 20 h 232"/>
                <a:gd name="T6" fmla="*/ 0 w 308"/>
                <a:gd name="T7" fmla="*/ 73 h 232"/>
                <a:gd name="T8" fmla="*/ 35 w 308"/>
                <a:gd name="T9" fmla="*/ 127 h 232"/>
                <a:gd name="T10" fmla="*/ 28 w 308"/>
                <a:gd name="T11" fmla="*/ 161 h 232"/>
                <a:gd name="T12" fmla="*/ 22 w 308"/>
                <a:gd name="T13" fmla="*/ 189 h 232"/>
                <a:gd name="T14" fmla="*/ 21 w 308"/>
                <a:gd name="T15" fmla="*/ 196 h 232"/>
                <a:gd name="T16" fmla="*/ 26 w 308"/>
                <a:gd name="T17" fmla="*/ 191 h 232"/>
                <a:gd name="T18" fmla="*/ 45 w 308"/>
                <a:gd name="T19" fmla="*/ 169 h 232"/>
                <a:gd name="T20" fmla="*/ 72 w 308"/>
                <a:gd name="T21" fmla="*/ 141 h 232"/>
                <a:gd name="T22" fmla="*/ 105 w 308"/>
                <a:gd name="T23" fmla="*/ 146 h 232"/>
                <a:gd name="T24" fmla="*/ 178 w 308"/>
                <a:gd name="T25" fmla="*/ 125 h 232"/>
                <a:gd name="T26" fmla="*/ 210 w 308"/>
                <a:gd name="T27" fmla="*/ 73 h 232"/>
                <a:gd name="T28" fmla="*/ 178 w 308"/>
                <a:gd name="T29" fmla="*/ 20 h 232"/>
                <a:gd name="T30" fmla="*/ 49 w 308"/>
                <a:gd name="T31" fmla="*/ 122 h 232"/>
                <a:gd name="T32" fmla="*/ 49 w 308"/>
                <a:gd name="T33" fmla="*/ 120 h 232"/>
                <a:gd name="T34" fmla="*/ 47 w 308"/>
                <a:gd name="T35" fmla="*/ 120 h 232"/>
                <a:gd name="T36" fmla="*/ 13 w 308"/>
                <a:gd name="T37" fmla="*/ 73 h 232"/>
                <a:gd name="T38" fmla="*/ 105 w 308"/>
                <a:gd name="T39" fmla="*/ 12 h 232"/>
                <a:gd name="T40" fmla="*/ 198 w 308"/>
                <a:gd name="T41" fmla="*/ 73 h 232"/>
                <a:gd name="T42" fmla="*/ 105 w 308"/>
                <a:gd name="T43" fmla="*/ 133 h 232"/>
                <a:gd name="T44" fmla="*/ 69 w 308"/>
                <a:gd name="T45" fmla="*/ 128 h 232"/>
                <a:gd name="T46" fmla="*/ 68 w 308"/>
                <a:gd name="T47" fmla="*/ 128 h 232"/>
                <a:gd name="T48" fmla="*/ 67 w 308"/>
                <a:gd name="T49" fmla="*/ 129 h 232"/>
                <a:gd name="T50" fmla="*/ 42 w 308"/>
                <a:gd name="T51" fmla="*/ 156 h 232"/>
                <a:gd name="T52" fmla="*/ 49 w 308"/>
                <a:gd name="T53" fmla="*/ 122 h 232"/>
                <a:gd name="T54" fmla="*/ 49 w 308"/>
                <a:gd name="T55" fmla="*/ 122 h 232"/>
                <a:gd name="T56" fmla="*/ 308 w 308"/>
                <a:gd name="T57" fmla="*/ 128 h 232"/>
                <a:gd name="T58" fmla="*/ 280 w 308"/>
                <a:gd name="T59" fmla="*/ 174 h 232"/>
                <a:gd name="T60" fmla="*/ 285 w 308"/>
                <a:gd name="T61" fmla="*/ 201 h 232"/>
                <a:gd name="T62" fmla="*/ 289 w 308"/>
                <a:gd name="T63" fmla="*/ 226 h 232"/>
                <a:gd name="T64" fmla="*/ 291 w 308"/>
                <a:gd name="T65" fmla="*/ 232 h 232"/>
                <a:gd name="T66" fmla="*/ 286 w 308"/>
                <a:gd name="T67" fmla="*/ 227 h 232"/>
                <a:gd name="T68" fmla="*/ 270 w 308"/>
                <a:gd name="T69" fmla="*/ 209 h 232"/>
                <a:gd name="T70" fmla="*/ 248 w 308"/>
                <a:gd name="T71" fmla="*/ 186 h 232"/>
                <a:gd name="T72" fmla="*/ 221 w 308"/>
                <a:gd name="T73" fmla="*/ 189 h 232"/>
                <a:gd name="T74" fmla="*/ 161 w 308"/>
                <a:gd name="T75" fmla="*/ 172 h 232"/>
                <a:gd name="T76" fmla="*/ 143 w 308"/>
                <a:gd name="T77" fmla="*/ 155 h 232"/>
                <a:gd name="T78" fmla="*/ 141 w 308"/>
                <a:gd name="T79" fmla="*/ 153 h 232"/>
                <a:gd name="T80" fmla="*/ 144 w 308"/>
                <a:gd name="T81" fmla="*/ 152 h 232"/>
                <a:gd name="T82" fmla="*/ 151 w 308"/>
                <a:gd name="T83" fmla="*/ 150 h 232"/>
                <a:gd name="T84" fmla="*/ 153 w 308"/>
                <a:gd name="T85" fmla="*/ 149 h 232"/>
                <a:gd name="T86" fmla="*/ 153 w 308"/>
                <a:gd name="T87" fmla="*/ 151 h 232"/>
                <a:gd name="T88" fmla="*/ 221 w 308"/>
                <a:gd name="T89" fmla="*/ 178 h 232"/>
                <a:gd name="T90" fmla="*/ 251 w 308"/>
                <a:gd name="T91" fmla="*/ 174 h 232"/>
                <a:gd name="T92" fmla="*/ 252 w 308"/>
                <a:gd name="T93" fmla="*/ 174 h 232"/>
                <a:gd name="T94" fmla="*/ 253 w 308"/>
                <a:gd name="T95" fmla="*/ 174 h 232"/>
                <a:gd name="T96" fmla="*/ 273 w 308"/>
                <a:gd name="T97" fmla="*/ 197 h 232"/>
                <a:gd name="T98" fmla="*/ 267 w 308"/>
                <a:gd name="T99" fmla="*/ 169 h 232"/>
                <a:gd name="T100" fmla="*/ 267 w 308"/>
                <a:gd name="T101" fmla="*/ 168 h 232"/>
                <a:gd name="T102" fmla="*/ 269 w 308"/>
                <a:gd name="T103" fmla="*/ 167 h 232"/>
                <a:gd name="T104" fmla="*/ 298 w 308"/>
                <a:gd name="T105" fmla="*/ 128 h 232"/>
                <a:gd name="T106" fmla="*/ 223 w 308"/>
                <a:gd name="T107" fmla="*/ 78 h 232"/>
                <a:gd name="T108" fmla="*/ 220 w 308"/>
                <a:gd name="T109" fmla="*/ 78 h 232"/>
                <a:gd name="T110" fmla="*/ 220 w 308"/>
                <a:gd name="T111" fmla="*/ 76 h 232"/>
                <a:gd name="T112" fmla="*/ 219 w 308"/>
                <a:gd name="T113" fmla="*/ 70 h 232"/>
                <a:gd name="T114" fmla="*/ 219 w 308"/>
                <a:gd name="T115" fmla="*/ 67 h 232"/>
                <a:gd name="T116" fmla="*/ 222 w 308"/>
                <a:gd name="T117" fmla="*/ 67 h 232"/>
                <a:gd name="T118" fmla="*/ 281 w 308"/>
                <a:gd name="T119" fmla="*/ 84 h 232"/>
                <a:gd name="T120" fmla="*/ 308 w 308"/>
                <a:gd name="T121" fmla="*/ 1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232">
                  <a:moveTo>
                    <a:pt x="178" y="20"/>
                  </a:moveTo>
                  <a:cubicBezTo>
                    <a:pt x="159" y="6"/>
                    <a:pt x="132" y="0"/>
                    <a:pt x="105" y="0"/>
                  </a:cubicBezTo>
                  <a:cubicBezTo>
                    <a:pt x="78" y="0"/>
                    <a:pt x="52" y="6"/>
                    <a:pt x="32" y="20"/>
                  </a:cubicBezTo>
                  <a:cubicBezTo>
                    <a:pt x="12" y="33"/>
                    <a:pt x="0" y="52"/>
                    <a:pt x="0" y="73"/>
                  </a:cubicBezTo>
                  <a:cubicBezTo>
                    <a:pt x="0" y="93"/>
                    <a:pt x="13" y="113"/>
                    <a:pt x="35" y="127"/>
                  </a:cubicBezTo>
                  <a:cubicBezTo>
                    <a:pt x="28" y="161"/>
                    <a:pt x="28" y="161"/>
                    <a:pt x="28" y="161"/>
                  </a:cubicBezTo>
                  <a:cubicBezTo>
                    <a:pt x="22" y="189"/>
                    <a:pt x="22" y="189"/>
                    <a:pt x="22" y="189"/>
                  </a:cubicBezTo>
                  <a:cubicBezTo>
                    <a:pt x="21" y="196"/>
                    <a:pt x="21" y="196"/>
                    <a:pt x="21" y="196"/>
                  </a:cubicBezTo>
                  <a:cubicBezTo>
                    <a:pt x="26" y="191"/>
                    <a:pt x="26" y="191"/>
                    <a:pt x="26" y="191"/>
                  </a:cubicBezTo>
                  <a:cubicBezTo>
                    <a:pt x="45" y="169"/>
                    <a:pt x="45" y="169"/>
                    <a:pt x="45" y="169"/>
                  </a:cubicBezTo>
                  <a:cubicBezTo>
                    <a:pt x="72" y="141"/>
                    <a:pt x="72" y="141"/>
                    <a:pt x="72" y="141"/>
                  </a:cubicBezTo>
                  <a:cubicBezTo>
                    <a:pt x="83" y="144"/>
                    <a:pt x="93" y="146"/>
                    <a:pt x="105" y="146"/>
                  </a:cubicBezTo>
                  <a:cubicBezTo>
                    <a:pt x="132" y="146"/>
                    <a:pt x="159" y="138"/>
                    <a:pt x="178" y="125"/>
                  </a:cubicBezTo>
                  <a:cubicBezTo>
                    <a:pt x="199" y="111"/>
                    <a:pt x="210" y="92"/>
                    <a:pt x="210" y="73"/>
                  </a:cubicBezTo>
                  <a:cubicBezTo>
                    <a:pt x="210" y="52"/>
                    <a:pt x="199" y="33"/>
                    <a:pt x="178" y="20"/>
                  </a:cubicBezTo>
                  <a:close/>
                  <a:moveTo>
                    <a:pt x="49" y="122"/>
                  </a:moveTo>
                  <a:cubicBezTo>
                    <a:pt x="49" y="120"/>
                    <a:pt x="49" y="120"/>
                    <a:pt x="49" y="120"/>
                  </a:cubicBezTo>
                  <a:cubicBezTo>
                    <a:pt x="47" y="120"/>
                    <a:pt x="47" y="120"/>
                    <a:pt x="47" y="120"/>
                  </a:cubicBezTo>
                  <a:cubicBezTo>
                    <a:pt x="25" y="108"/>
                    <a:pt x="13" y="91"/>
                    <a:pt x="13" y="73"/>
                  </a:cubicBezTo>
                  <a:cubicBezTo>
                    <a:pt x="13" y="39"/>
                    <a:pt x="54" y="12"/>
                    <a:pt x="105" y="12"/>
                  </a:cubicBezTo>
                  <a:cubicBezTo>
                    <a:pt x="156" y="12"/>
                    <a:pt x="198" y="39"/>
                    <a:pt x="198" y="73"/>
                  </a:cubicBezTo>
                  <a:cubicBezTo>
                    <a:pt x="198" y="106"/>
                    <a:pt x="156" y="133"/>
                    <a:pt x="105" y="133"/>
                  </a:cubicBezTo>
                  <a:cubicBezTo>
                    <a:pt x="93" y="133"/>
                    <a:pt x="80" y="132"/>
                    <a:pt x="69" y="128"/>
                  </a:cubicBezTo>
                  <a:cubicBezTo>
                    <a:pt x="68" y="128"/>
                    <a:pt x="68" y="128"/>
                    <a:pt x="68" y="128"/>
                  </a:cubicBezTo>
                  <a:cubicBezTo>
                    <a:pt x="67" y="129"/>
                    <a:pt x="67" y="129"/>
                    <a:pt x="67" y="129"/>
                  </a:cubicBezTo>
                  <a:cubicBezTo>
                    <a:pt x="42" y="156"/>
                    <a:pt x="42" y="156"/>
                    <a:pt x="42" y="156"/>
                  </a:cubicBezTo>
                  <a:cubicBezTo>
                    <a:pt x="49" y="122"/>
                    <a:pt x="49" y="122"/>
                    <a:pt x="49" y="122"/>
                  </a:cubicBezTo>
                  <a:cubicBezTo>
                    <a:pt x="49" y="122"/>
                    <a:pt x="49" y="122"/>
                    <a:pt x="49" y="122"/>
                  </a:cubicBezTo>
                  <a:close/>
                  <a:moveTo>
                    <a:pt x="308" y="128"/>
                  </a:moveTo>
                  <a:cubicBezTo>
                    <a:pt x="308" y="145"/>
                    <a:pt x="298" y="162"/>
                    <a:pt x="280" y="174"/>
                  </a:cubicBezTo>
                  <a:cubicBezTo>
                    <a:pt x="280" y="174"/>
                    <a:pt x="280" y="174"/>
                    <a:pt x="285" y="201"/>
                  </a:cubicBezTo>
                  <a:cubicBezTo>
                    <a:pt x="285" y="201"/>
                    <a:pt x="285" y="201"/>
                    <a:pt x="289" y="226"/>
                  </a:cubicBezTo>
                  <a:cubicBezTo>
                    <a:pt x="289" y="226"/>
                    <a:pt x="289" y="226"/>
                    <a:pt x="291" y="232"/>
                  </a:cubicBezTo>
                  <a:cubicBezTo>
                    <a:pt x="291" y="232"/>
                    <a:pt x="291" y="232"/>
                    <a:pt x="286" y="227"/>
                  </a:cubicBezTo>
                  <a:cubicBezTo>
                    <a:pt x="286" y="227"/>
                    <a:pt x="286" y="227"/>
                    <a:pt x="270" y="209"/>
                  </a:cubicBezTo>
                  <a:cubicBezTo>
                    <a:pt x="270" y="209"/>
                    <a:pt x="270" y="209"/>
                    <a:pt x="248" y="186"/>
                  </a:cubicBezTo>
                  <a:cubicBezTo>
                    <a:pt x="239" y="188"/>
                    <a:pt x="230" y="189"/>
                    <a:pt x="221" y="189"/>
                  </a:cubicBezTo>
                  <a:cubicBezTo>
                    <a:pt x="199" y="189"/>
                    <a:pt x="177" y="184"/>
                    <a:pt x="161" y="172"/>
                  </a:cubicBezTo>
                  <a:cubicBezTo>
                    <a:pt x="153" y="167"/>
                    <a:pt x="148" y="162"/>
                    <a:pt x="143" y="155"/>
                  </a:cubicBezTo>
                  <a:cubicBezTo>
                    <a:pt x="143" y="155"/>
                    <a:pt x="143" y="155"/>
                    <a:pt x="141" y="153"/>
                  </a:cubicBezTo>
                  <a:cubicBezTo>
                    <a:pt x="141" y="153"/>
                    <a:pt x="141" y="153"/>
                    <a:pt x="144" y="152"/>
                  </a:cubicBezTo>
                  <a:cubicBezTo>
                    <a:pt x="147" y="151"/>
                    <a:pt x="149" y="151"/>
                    <a:pt x="151" y="150"/>
                  </a:cubicBezTo>
                  <a:cubicBezTo>
                    <a:pt x="151" y="150"/>
                    <a:pt x="151" y="150"/>
                    <a:pt x="153" y="149"/>
                  </a:cubicBezTo>
                  <a:cubicBezTo>
                    <a:pt x="153" y="149"/>
                    <a:pt x="153" y="149"/>
                    <a:pt x="153" y="151"/>
                  </a:cubicBezTo>
                  <a:cubicBezTo>
                    <a:pt x="167" y="168"/>
                    <a:pt x="192" y="178"/>
                    <a:pt x="221" y="178"/>
                  </a:cubicBezTo>
                  <a:cubicBezTo>
                    <a:pt x="231" y="178"/>
                    <a:pt x="242" y="177"/>
                    <a:pt x="251" y="174"/>
                  </a:cubicBezTo>
                  <a:cubicBezTo>
                    <a:pt x="251" y="174"/>
                    <a:pt x="251" y="174"/>
                    <a:pt x="252" y="174"/>
                  </a:cubicBezTo>
                  <a:cubicBezTo>
                    <a:pt x="252" y="174"/>
                    <a:pt x="252" y="174"/>
                    <a:pt x="253" y="174"/>
                  </a:cubicBezTo>
                  <a:cubicBezTo>
                    <a:pt x="253" y="174"/>
                    <a:pt x="253" y="174"/>
                    <a:pt x="273" y="197"/>
                  </a:cubicBezTo>
                  <a:cubicBezTo>
                    <a:pt x="273" y="197"/>
                    <a:pt x="273" y="197"/>
                    <a:pt x="267" y="169"/>
                  </a:cubicBezTo>
                  <a:cubicBezTo>
                    <a:pt x="267" y="169"/>
                    <a:pt x="267" y="169"/>
                    <a:pt x="267" y="168"/>
                  </a:cubicBezTo>
                  <a:cubicBezTo>
                    <a:pt x="267" y="168"/>
                    <a:pt x="267" y="168"/>
                    <a:pt x="269" y="167"/>
                  </a:cubicBezTo>
                  <a:cubicBezTo>
                    <a:pt x="287" y="158"/>
                    <a:pt x="298" y="143"/>
                    <a:pt x="298" y="128"/>
                  </a:cubicBezTo>
                  <a:cubicBezTo>
                    <a:pt x="298" y="101"/>
                    <a:pt x="264" y="79"/>
                    <a:pt x="223" y="78"/>
                  </a:cubicBezTo>
                  <a:cubicBezTo>
                    <a:pt x="223" y="78"/>
                    <a:pt x="223" y="78"/>
                    <a:pt x="220" y="78"/>
                  </a:cubicBezTo>
                  <a:cubicBezTo>
                    <a:pt x="220" y="78"/>
                    <a:pt x="220" y="78"/>
                    <a:pt x="220" y="76"/>
                  </a:cubicBezTo>
                  <a:cubicBezTo>
                    <a:pt x="220" y="74"/>
                    <a:pt x="220" y="71"/>
                    <a:pt x="219" y="70"/>
                  </a:cubicBezTo>
                  <a:cubicBezTo>
                    <a:pt x="219" y="70"/>
                    <a:pt x="219" y="70"/>
                    <a:pt x="219" y="67"/>
                  </a:cubicBezTo>
                  <a:cubicBezTo>
                    <a:pt x="219" y="67"/>
                    <a:pt x="219" y="67"/>
                    <a:pt x="222" y="67"/>
                  </a:cubicBezTo>
                  <a:cubicBezTo>
                    <a:pt x="244" y="67"/>
                    <a:pt x="265" y="73"/>
                    <a:pt x="281" y="84"/>
                  </a:cubicBezTo>
                  <a:cubicBezTo>
                    <a:pt x="299" y="95"/>
                    <a:pt x="308" y="111"/>
                    <a:pt x="308"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263"/>
            <p:cNvSpPr>
              <a:spLocks noEditPoints="1"/>
            </p:cNvSpPr>
            <p:nvPr/>
          </p:nvSpPr>
          <p:spPr bwMode="auto">
            <a:xfrm>
              <a:off x="-2996" y="-95"/>
              <a:ext cx="156" cy="155"/>
            </a:xfrm>
            <a:custGeom>
              <a:avLst/>
              <a:gdLst>
                <a:gd name="T0" fmla="*/ 121 w 233"/>
                <a:gd name="T1" fmla="*/ 192 h 231"/>
                <a:gd name="T2" fmla="*/ 110 w 233"/>
                <a:gd name="T3" fmla="*/ 231 h 231"/>
                <a:gd name="T4" fmla="*/ 73 w 233"/>
                <a:gd name="T5" fmla="*/ 178 h 231"/>
                <a:gd name="T6" fmla="*/ 63 w 233"/>
                <a:gd name="T7" fmla="*/ 218 h 231"/>
                <a:gd name="T8" fmla="*/ 73 w 233"/>
                <a:gd name="T9" fmla="*/ 178 h 231"/>
                <a:gd name="T10" fmla="*/ 179 w 233"/>
                <a:gd name="T11" fmla="*/ 212 h 231"/>
                <a:gd name="T12" fmla="*/ 151 w 233"/>
                <a:gd name="T13" fmla="*/ 183 h 231"/>
                <a:gd name="T14" fmla="*/ 186 w 233"/>
                <a:gd name="T15" fmla="*/ 146 h 231"/>
                <a:gd name="T16" fmla="*/ 215 w 233"/>
                <a:gd name="T17" fmla="*/ 175 h 231"/>
                <a:gd name="T18" fmla="*/ 186 w 233"/>
                <a:gd name="T19" fmla="*/ 146 h 231"/>
                <a:gd name="T20" fmla="*/ 50 w 233"/>
                <a:gd name="T21" fmla="*/ 153 h 231"/>
                <a:gd name="T22" fmla="*/ 11 w 233"/>
                <a:gd name="T23" fmla="*/ 165 h 231"/>
                <a:gd name="T24" fmla="*/ 193 w 233"/>
                <a:gd name="T25" fmla="*/ 108 h 231"/>
                <a:gd name="T26" fmla="*/ 233 w 233"/>
                <a:gd name="T27" fmla="*/ 119 h 231"/>
                <a:gd name="T28" fmla="*/ 193 w 233"/>
                <a:gd name="T29" fmla="*/ 108 h 231"/>
                <a:gd name="T30" fmla="*/ 39 w 233"/>
                <a:gd name="T31" fmla="*/ 108 h 231"/>
                <a:gd name="T32" fmla="*/ 0 w 233"/>
                <a:gd name="T33" fmla="*/ 118 h 231"/>
                <a:gd name="T34" fmla="*/ 213 w 233"/>
                <a:gd name="T35" fmla="*/ 52 h 231"/>
                <a:gd name="T36" fmla="*/ 184 w 233"/>
                <a:gd name="T37" fmla="*/ 81 h 231"/>
                <a:gd name="T38" fmla="*/ 213 w 233"/>
                <a:gd name="T39" fmla="*/ 52 h 231"/>
                <a:gd name="T40" fmla="*/ 181 w 233"/>
                <a:gd name="T41" fmla="*/ 115 h 231"/>
                <a:gd name="T42" fmla="*/ 52 w 233"/>
                <a:gd name="T43" fmla="*/ 115 h 231"/>
                <a:gd name="T44" fmla="*/ 20 w 233"/>
                <a:gd name="T45" fmla="*/ 50 h 231"/>
                <a:gd name="T46" fmla="*/ 49 w 233"/>
                <a:gd name="T47" fmla="*/ 78 h 231"/>
                <a:gd name="T48" fmla="*/ 20 w 233"/>
                <a:gd name="T49" fmla="*/ 50 h 231"/>
                <a:gd name="T50" fmla="*/ 177 w 233"/>
                <a:gd name="T51" fmla="*/ 17 h 231"/>
                <a:gd name="T52" fmla="*/ 149 w 233"/>
                <a:gd name="T53" fmla="*/ 47 h 231"/>
                <a:gd name="T54" fmla="*/ 65 w 233"/>
                <a:gd name="T55" fmla="*/ 11 h 231"/>
                <a:gd name="T56" fmla="*/ 77 w 233"/>
                <a:gd name="T57" fmla="*/ 50 h 231"/>
                <a:gd name="T58" fmla="*/ 65 w 233"/>
                <a:gd name="T59" fmla="*/ 11 h 231"/>
                <a:gd name="T60" fmla="*/ 121 w 233"/>
                <a:gd name="T61" fmla="*/ 0 h 231"/>
                <a:gd name="T62" fmla="*/ 111 w 233"/>
                <a:gd name="T63" fmla="*/ 4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231">
                  <a:moveTo>
                    <a:pt x="110" y="192"/>
                  </a:moveTo>
                  <a:cubicBezTo>
                    <a:pt x="121" y="192"/>
                    <a:pt x="121" y="192"/>
                    <a:pt x="121" y="192"/>
                  </a:cubicBezTo>
                  <a:cubicBezTo>
                    <a:pt x="121" y="231"/>
                    <a:pt x="121" y="231"/>
                    <a:pt x="121" y="231"/>
                  </a:cubicBezTo>
                  <a:cubicBezTo>
                    <a:pt x="110" y="231"/>
                    <a:pt x="110" y="231"/>
                    <a:pt x="110" y="231"/>
                  </a:cubicBezTo>
                  <a:cubicBezTo>
                    <a:pt x="110" y="192"/>
                    <a:pt x="110" y="192"/>
                    <a:pt x="110" y="192"/>
                  </a:cubicBezTo>
                  <a:close/>
                  <a:moveTo>
                    <a:pt x="73" y="178"/>
                  </a:moveTo>
                  <a:cubicBezTo>
                    <a:pt x="82" y="184"/>
                    <a:pt x="82" y="184"/>
                    <a:pt x="82" y="184"/>
                  </a:cubicBezTo>
                  <a:cubicBezTo>
                    <a:pt x="63" y="218"/>
                    <a:pt x="63" y="218"/>
                    <a:pt x="63" y="218"/>
                  </a:cubicBezTo>
                  <a:cubicBezTo>
                    <a:pt x="54" y="213"/>
                    <a:pt x="54" y="213"/>
                    <a:pt x="54" y="213"/>
                  </a:cubicBezTo>
                  <a:cubicBezTo>
                    <a:pt x="73" y="178"/>
                    <a:pt x="73" y="178"/>
                    <a:pt x="73" y="178"/>
                  </a:cubicBezTo>
                  <a:close/>
                  <a:moveTo>
                    <a:pt x="159" y="178"/>
                  </a:moveTo>
                  <a:cubicBezTo>
                    <a:pt x="179" y="212"/>
                    <a:pt x="179" y="212"/>
                    <a:pt x="179" y="212"/>
                  </a:cubicBezTo>
                  <a:cubicBezTo>
                    <a:pt x="170" y="217"/>
                    <a:pt x="170" y="217"/>
                    <a:pt x="170" y="217"/>
                  </a:cubicBezTo>
                  <a:cubicBezTo>
                    <a:pt x="151" y="183"/>
                    <a:pt x="151" y="183"/>
                    <a:pt x="151" y="183"/>
                  </a:cubicBezTo>
                  <a:cubicBezTo>
                    <a:pt x="159" y="178"/>
                    <a:pt x="159" y="178"/>
                    <a:pt x="159" y="178"/>
                  </a:cubicBezTo>
                  <a:close/>
                  <a:moveTo>
                    <a:pt x="186" y="146"/>
                  </a:moveTo>
                  <a:cubicBezTo>
                    <a:pt x="220" y="166"/>
                    <a:pt x="220" y="166"/>
                    <a:pt x="220" y="166"/>
                  </a:cubicBezTo>
                  <a:cubicBezTo>
                    <a:pt x="215" y="175"/>
                    <a:pt x="215" y="175"/>
                    <a:pt x="215" y="175"/>
                  </a:cubicBezTo>
                  <a:cubicBezTo>
                    <a:pt x="181" y="156"/>
                    <a:pt x="181" y="156"/>
                    <a:pt x="181" y="156"/>
                  </a:cubicBezTo>
                  <a:cubicBezTo>
                    <a:pt x="186" y="146"/>
                    <a:pt x="186" y="146"/>
                    <a:pt x="186" y="146"/>
                  </a:cubicBezTo>
                  <a:close/>
                  <a:moveTo>
                    <a:pt x="45" y="144"/>
                  </a:moveTo>
                  <a:cubicBezTo>
                    <a:pt x="50" y="153"/>
                    <a:pt x="50" y="153"/>
                    <a:pt x="50" y="153"/>
                  </a:cubicBezTo>
                  <a:cubicBezTo>
                    <a:pt x="16" y="174"/>
                    <a:pt x="16" y="174"/>
                    <a:pt x="16" y="174"/>
                  </a:cubicBezTo>
                  <a:cubicBezTo>
                    <a:pt x="11" y="165"/>
                    <a:pt x="11" y="165"/>
                    <a:pt x="11" y="165"/>
                  </a:cubicBezTo>
                  <a:cubicBezTo>
                    <a:pt x="45" y="144"/>
                    <a:pt x="45" y="144"/>
                    <a:pt x="45" y="144"/>
                  </a:cubicBezTo>
                  <a:close/>
                  <a:moveTo>
                    <a:pt x="193" y="108"/>
                  </a:moveTo>
                  <a:cubicBezTo>
                    <a:pt x="233" y="108"/>
                    <a:pt x="233" y="108"/>
                    <a:pt x="233" y="108"/>
                  </a:cubicBezTo>
                  <a:cubicBezTo>
                    <a:pt x="233" y="119"/>
                    <a:pt x="233" y="119"/>
                    <a:pt x="233" y="119"/>
                  </a:cubicBezTo>
                  <a:cubicBezTo>
                    <a:pt x="193" y="119"/>
                    <a:pt x="193" y="119"/>
                    <a:pt x="193" y="119"/>
                  </a:cubicBezTo>
                  <a:cubicBezTo>
                    <a:pt x="193" y="108"/>
                    <a:pt x="193" y="108"/>
                    <a:pt x="193" y="108"/>
                  </a:cubicBezTo>
                  <a:close/>
                  <a:moveTo>
                    <a:pt x="0" y="108"/>
                  </a:moveTo>
                  <a:cubicBezTo>
                    <a:pt x="39" y="108"/>
                    <a:pt x="39" y="108"/>
                    <a:pt x="39" y="108"/>
                  </a:cubicBezTo>
                  <a:cubicBezTo>
                    <a:pt x="39" y="118"/>
                    <a:pt x="39" y="118"/>
                    <a:pt x="39" y="118"/>
                  </a:cubicBezTo>
                  <a:cubicBezTo>
                    <a:pt x="0" y="118"/>
                    <a:pt x="0" y="118"/>
                    <a:pt x="0" y="118"/>
                  </a:cubicBezTo>
                  <a:cubicBezTo>
                    <a:pt x="0" y="108"/>
                    <a:pt x="0" y="108"/>
                    <a:pt x="0" y="108"/>
                  </a:cubicBezTo>
                  <a:close/>
                  <a:moveTo>
                    <a:pt x="213" y="52"/>
                  </a:moveTo>
                  <a:cubicBezTo>
                    <a:pt x="218" y="62"/>
                    <a:pt x="218" y="62"/>
                    <a:pt x="218" y="62"/>
                  </a:cubicBezTo>
                  <a:cubicBezTo>
                    <a:pt x="184" y="81"/>
                    <a:pt x="184" y="81"/>
                    <a:pt x="184" y="81"/>
                  </a:cubicBezTo>
                  <a:cubicBezTo>
                    <a:pt x="179" y="72"/>
                    <a:pt x="179" y="72"/>
                    <a:pt x="179" y="72"/>
                  </a:cubicBezTo>
                  <a:cubicBezTo>
                    <a:pt x="213" y="52"/>
                    <a:pt x="213" y="52"/>
                    <a:pt x="213" y="52"/>
                  </a:cubicBezTo>
                  <a:close/>
                  <a:moveTo>
                    <a:pt x="116" y="51"/>
                  </a:moveTo>
                  <a:cubicBezTo>
                    <a:pt x="152" y="51"/>
                    <a:pt x="181" y="80"/>
                    <a:pt x="181" y="115"/>
                  </a:cubicBezTo>
                  <a:cubicBezTo>
                    <a:pt x="181" y="151"/>
                    <a:pt x="152" y="180"/>
                    <a:pt x="116" y="180"/>
                  </a:cubicBezTo>
                  <a:cubicBezTo>
                    <a:pt x="81" y="180"/>
                    <a:pt x="52" y="151"/>
                    <a:pt x="52" y="115"/>
                  </a:cubicBezTo>
                  <a:cubicBezTo>
                    <a:pt x="52" y="80"/>
                    <a:pt x="81" y="51"/>
                    <a:pt x="116" y="51"/>
                  </a:cubicBezTo>
                  <a:close/>
                  <a:moveTo>
                    <a:pt x="20" y="50"/>
                  </a:moveTo>
                  <a:cubicBezTo>
                    <a:pt x="54" y="69"/>
                    <a:pt x="54" y="69"/>
                    <a:pt x="54" y="69"/>
                  </a:cubicBezTo>
                  <a:cubicBezTo>
                    <a:pt x="49" y="78"/>
                    <a:pt x="49" y="78"/>
                    <a:pt x="49" y="78"/>
                  </a:cubicBezTo>
                  <a:cubicBezTo>
                    <a:pt x="15" y="59"/>
                    <a:pt x="15" y="59"/>
                    <a:pt x="15" y="59"/>
                  </a:cubicBezTo>
                  <a:cubicBezTo>
                    <a:pt x="20" y="50"/>
                    <a:pt x="20" y="50"/>
                    <a:pt x="20" y="50"/>
                  </a:cubicBezTo>
                  <a:close/>
                  <a:moveTo>
                    <a:pt x="168" y="12"/>
                  </a:moveTo>
                  <a:cubicBezTo>
                    <a:pt x="177" y="17"/>
                    <a:pt x="177" y="17"/>
                    <a:pt x="177" y="17"/>
                  </a:cubicBezTo>
                  <a:cubicBezTo>
                    <a:pt x="158" y="52"/>
                    <a:pt x="158" y="52"/>
                    <a:pt x="158" y="52"/>
                  </a:cubicBezTo>
                  <a:cubicBezTo>
                    <a:pt x="149" y="47"/>
                    <a:pt x="149" y="47"/>
                    <a:pt x="149" y="47"/>
                  </a:cubicBezTo>
                  <a:cubicBezTo>
                    <a:pt x="168" y="12"/>
                    <a:pt x="168" y="12"/>
                    <a:pt x="168" y="12"/>
                  </a:cubicBezTo>
                  <a:close/>
                  <a:moveTo>
                    <a:pt x="65" y="11"/>
                  </a:moveTo>
                  <a:cubicBezTo>
                    <a:pt x="86" y="45"/>
                    <a:pt x="86" y="45"/>
                    <a:pt x="86" y="45"/>
                  </a:cubicBezTo>
                  <a:cubicBezTo>
                    <a:pt x="77" y="50"/>
                    <a:pt x="77" y="50"/>
                    <a:pt x="77" y="50"/>
                  </a:cubicBezTo>
                  <a:cubicBezTo>
                    <a:pt x="56" y="17"/>
                    <a:pt x="56" y="17"/>
                    <a:pt x="56" y="17"/>
                  </a:cubicBezTo>
                  <a:cubicBezTo>
                    <a:pt x="65" y="11"/>
                    <a:pt x="65" y="11"/>
                    <a:pt x="65" y="11"/>
                  </a:cubicBezTo>
                  <a:close/>
                  <a:moveTo>
                    <a:pt x="111" y="0"/>
                  </a:moveTo>
                  <a:cubicBezTo>
                    <a:pt x="121" y="0"/>
                    <a:pt x="121" y="0"/>
                    <a:pt x="121" y="0"/>
                  </a:cubicBezTo>
                  <a:cubicBezTo>
                    <a:pt x="121" y="40"/>
                    <a:pt x="121" y="40"/>
                    <a:pt x="121" y="40"/>
                  </a:cubicBezTo>
                  <a:cubicBezTo>
                    <a:pt x="111" y="40"/>
                    <a:pt x="111" y="40"/>
                    <a:pt x="111" y="40"/>
                  </a:cubicBezTo>
                  <a:cubicBezTo>
                    <a:pt x="111" y="0"/>
                    <a:pt x="111" y="0"/>
                    <a:pt x="1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264"/>
            <p:cNvSpPr>
              <a:spLocks noEditPoints="1"/>
            </p:cNvSpPr>
            <p:nvPr/>
          </p:nvSpPr>
          <p:spPr bwMode="auto">
            <a:xfrm>
              <a:off x="-1306" y="330"/>
              <a:ext cx="136" cy="145"/>
            </a:xfrm>
            <a:custGeom>
              <a:avLst/>
              <a:gdLst>
                <a:gd name="T0" fmla="*/ 183 w 202"/>
                <a:gd name="T1" fmla="*/ 10 h 217"/>
                <a:gd name="T2" fmla="*/ 169 w 202"/>
                <a:gd name="T3" fmla="*/ 15 h 217"/>
                <a:gd name="T4" fmla="*/ 164 w 202"/>
                <a:gd name="T5" fmla="*/ 0 h 217"/>
                <a:gd name="T6" fmla="*/ 37 w 202"/>
                <a:gd name="T7" fmla="*/ 10 h 217"/>
                <a:gd name="T8" fmla="*/ 23 w 202"/>
                <a:gd name="T9" fmla="*/ 15 h 217"/>
                <a:gd name="T10" fmla="*/ 17 w 202"/>
                <a:gd name="T11" fmla="*/ 0 h 217"/>
                <a:gd name="T12" fmla="*/ 0 w 202"/>
                <a:gd name="T13" fmla="*/ 217 h 217"/>
                <a:gd name="T14" fmla="*/ 17 w 202"/>
                <a:gd name="T15" fmla="*/ 207 h 217"/>
                <a:gd name="T16" fmla="*/ 32 w 202"/>
                <a:gd name="T17" fmla="*/ 202 h 217"/>
                <a:gd name="T18" fmla="*/ 36 w 202"/>
                <a:gd name="T19" fmla="*/ 217 h 217"/>
                <a:gd name="T20" fmla="*/ 164 w 202"/>
                <a:gd name="T21" fmla="*/ 207 h 217"/>
                <a:gd name="T22" fmla="*/ 179 w 202"/>
                <a:gd name="T23" fmla="*/ 202 h 217"/>
                <a:gd name="T24" fmla="*/ 184 w 202"/>
                <a:gd name="T25" fmla="*/ 217 h 217"/>
                <a:gd name="T26" fmla="*/ 202 w 202"/>
                <a:gd name="T27" fmla="*/ 0 h 217"/>
                <a:gd name="T28" fmla="*/ 183 w 202"/>
                <a:gd name="T29" fmla="*/ 0 h 217"/>
                <a:gd name="T30" fmla="*/ 32 w 202"/>
                <a:gd name="T31" fmla="*/ 170 h 217"/>
                <a:gd name="T32" fmla="*/ 17 w 202"/>
                <a:gd name="T33" fmla="*/ 165 h 217"/>
                <a:gd name="T34" fmla="*/ 23 w 202"/>
                <a:gd name="T35" fmla="*/ 150 h 217"/>
                <a:gd name="T36" fmla="*/ 37 w 202"/>
                <a:gd name="T37" fmla="*/ 156 h 217"/>
                <a:gd name="T38" fmla="*/ 37 w 202"/>
                <a:gd name="T39" fmla="*/ 165 h 217"/>
                <a:gd name="T40" fmla="*/ 32 w 202"/>
                <a:gd name="T41" fmla="*/ 118 h 217"/>
                <a:gd name="T42" fmla="*/ 17 w 202"/>
                <a:gd name="T43" fmla="*/ 114 h 217"/>
                <a:gd name="T44" fmla="*/ 23 w 202"/>
                <a:gd name="T45" fmla="*/ 99 h 217"/>
                <a:gd name="T46" fmla="*/ 37 w 202"/>
                <a:gd name="T47" fmla="*/ 104 h 217"/>
                <a:gd name="T48" fmla="*/ 37 w 202"/>
                <a:gd name="T49" fmla="*/ 114 h 217"/>
                <a:gd name="T50" fmla="*/ 32 w 202"/>
                <a:gd name="T51" fmla="*/ 67 h 217"/>
                <a:gd name="T52" fmla="*/ 17 w 202"/>
                <a:gd name="T53" fmla="*/ 62 h 217"/>
                <a:gd name="T54" fmla="*/ 23 w 202"/>
                <a:gd name="T55" fmla="*/ 47 h 217"/>
                <a:gd name="T56" fmla="*/ 37 w 202"/>
                <a:gd name="T57" fmla="*/ 52 h 217"/>
                <a:gd name="T58" fmla="*/ 37 w 202"/>
                <a:gd name="T59" fmla="*/ 62 h 217"/>
                <a:gd name="T60" fmla="*/ 55 w 202"/>
                <a:gd name="T61" fmla="*/ 195 h 217"/>
                <a:gd name="T62" fmla="*/ 146 w 202"/>
                <a:gd name="T63" fmla="*/ 121 h 217"/>
                <a:gd name="T64" fmla="*/ 146 w 202"/>
                <a:gd name="T65" fmla="*/ 195 h 217"/>
                <a:gd name="T66" fmla="*/ 55 w 202"/>
                <a:gd name="T67" fmla="*/ 96 h 217"/>
                <a:gd name="T68" fmla="*/ 146 w 202"/>
                <a:gd name="T69" fmla="*/ 23 h 217"/>
                <a:gd name="T70" fmla="*/ 146 w 202"/>
                <a:gd name="T71" fmla="*/ 96 h 217"/>
                <a:gd name="T72" fmla="*/ 178 w 202"/>
                <a:gd name="T73" fmla="*/ 170 h 217"/>
                <a:gd name="T74" fmla="*/ 164 w 202"/>
                <a:gd name="T75" fmla="*/ 165 h 217"/>
                <a:gd name="T76" fmla="*/ 169 w 202"/>
                <a:gd name="T77" fmla="*/ 150 h 217"/>
                <a:gd name="T78" fmla="*/ 183 w 202"/>
                <a:gd name="T79" fmla="*/ 156 h 217"/>
                <a:gd name="T80" fmla="*/ 183 w 202"/>
                <a:gd name="T81" fmla="*/ 165 h 217"/>
                <a:gd name="T82" fmla="*/ 178 w 202"/>
                <a:gd name="T83" fmla="*/ 118 h 217"/>
                <a:gd name="T84" fmla="*/ 164 w 202"/>
                <a:gd name="T85" fmla="*/ 114 h 217"/>
                <a:gd name="T86" fmla="*/ 169 w 202"/>
                <a:gd name="T87" fmla="*/ 99 h 217"/>
                <a:gd name="T88" fmla="*/ 183 w 202"/>
                <a:gd name="T89" fmla="*/ 104 h 217"/>
                <a:gd name="T90" fmla="*/ 183 w 202"/>
                <a:gd name="T91" fmla="*/ 114 h 217"/>
                <a:gd name="T92" fmla="*/ 178 w 202"/>
                <a:gd name="T93" fmla="*/ 67 h 217"/>
                <a:gd name="T94" fmla="*/ 164 w 202"/>
                <a:gd name="T95" fmla="*/ 62 h 217"/>
                <a:gd name="T96" fmla="*/ 169 w 202"/>
                <a:gd name="T97" fmla="*/ 47 h 217"/>
                <a:gd name="T98" fmla="*/ 183 w 202"/>
                <a:gd name="T99" fmla="*/ 52 h 217"/>
                <a:gd name="T100" fmla="*/ 183 w 202"/>
                <a:gd name="T101" fmla="*/ 6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 h="217">
                  <a:moveTo>
                    <a:pt x="183" y="0"/>
                  </a:moveTo>
                  <a:cubicBezTo>
                    <a:pt x="183" y="10"/>
                    <a:pt x="183" y="10"/>
                    <a:pt x="183" y="10"/>
                  </a:cubicBezTo>
                  <a:cubicBezTo>
                    <a:pt x="183" y="13"/>
                    <a:pt x="181" y="15"/>
                    <a:pt x="178" y="15"/>
                  </a:cubicBezTo>
                  <a:cubicBezTo>
                    <a:pt x="169" y="15"/>
                    <a:pt x="169" y="15"/>
                    <a:pt x="169" y="15"/>
                  </a:cubicBezTo>
                  <a:cubicBezTo>
                    <a:pt x="166" y="15"/>
                    <a:pt x="164" y="13"/>
                    <a:pt x="164" y="10"/>
                  </a:cubicBezTo>
                  <a:cubicBezTo>
                    <a:pt x="164" y="0"/>
                    <a:pt x="164" y="0"/>
                    <a:pt x="164" y="0"/>
                  </a:cubicBezTo>
                  <a:cubicBezTo>
                    <a:pt x="37" y="0"/>
                    <a:pt x="37" y="0"/>
                    <a:pt x="37" y="0"/>
                  </a:cubicBezTo>
                  <a:cubicBezTo>
                    <a:pt x="37" y="10"/>
                    <a:pt x="37" y="10"/>
                    <a:pt x="37" y="10"/>
                  </a:cubicBezTo>
                  <a:cubicBezTo>
                    <a:pt x="37" y="13"/>
                    <a:pt x="35" y="15"/>
                    <a:pt x="32" y="15"/>
                  </a:cubicBezTo>
                  <a:cubicBezTo>
                    <a:pt x="23" y="15"/>
                    <a:pt x="23" y="15"/>
                    <a:pt x="23" y="15"/>
                  </a:cubicBezTo>
                  <a:cubicBezTo>
                    <a:pt x="20" y="15"/>
                    <a:pt x="17" y="13"/>
                    <a:pt x="17" y="10"/>
                  </a:cubicBezTo>
                  <a:cubicBezTo>
                    <a:pt x="17" y="0"/>
                    <a:pt x="17" y="0"/>
                    <a:pt x="17" y="0"/>
                  </a:cubicBezTo>
                  <a:cubicBezTo>
                    <a:pt x="0" y="0"/>
                    <a:pt x="0" y="0"/>
                    <a:pt x="0" y="0"/>
                  </a:cubicBezTo>
                  <a:cubicBezTo>
                    <a:pt x="0" y="217"/>
                    <a:pt x="0" y="217"/>
                    <a:pt x="0" y="217"/>
                  </a:cubicBezTo>
                  <a:cubicBezTo>
                    <a:pt x="17" y="217"/>
                    <a:pt x="17" y="217"/>
                    <a:pt x="17" y="217"/>
                  </a:cubicBezTo>
                  <a:cubicBezTo>
                    <a:pt x="17" y="207"/>
                    <a:pt x="17" y="207"/>
                    <a:pt x="17" y="207"/>
                  </a:cubicBezTo>
                  <a:cubicBezTo>
                    <a:pt x="17" y="204"/>
                    <a:pt x="19" y="202"/>
                    <a:pt x="22" y="202"/>
                  </a:cubicBezTo>
                  <a:cubicBezTo>
                    <a:pt x="32" y="202"/>
                    <a:pt x="32" y="202"/>
                    <a:pt x="32" y="202"/>
                  </a:cubicBezTo>
                  <a:cubicBezTo>
                    <a:pt x="34" y="202"/>
                    <a:pt x="36" y="204"/>
                    <a:pt x="36" y="207"/>
                  </a:cubicBezTo>
                  <a:cubicBezTo>
                    <a:pt x="36" y="217"/>
                    <a:pt x="36" y="217"/>
                    <a:pt x="36" y="217"/>
                  </a:cubicBezTo>
                  <a:cubicBezTo>
                    <a:pt x="164" y="217"/>
                    <a:pt x="164" y="217"/>
                    <a:pt x="164" y="217"/>
                  </a:cubicBezTo>
                  <a:cubicBezTo>
                    <a:pt x="164" y="207"/>
                    <a:pt x="164" y="207"/>
                    <a:pt x="164" y="207"/>
                  </a:cubicBezTo>
                  <a:cubicBezTo>
                    <a:pt x="164" y="204"/>
                    <a:pt x="167" y="202"/>
                    <a:pt x="169" y="202"/>
                  </a:cubicBezTo>
                  <a:cubicBezTo>
                    <a:pt x="179" y="202"/>
                    <a:pt x="179" y="202"/>
                    <a:pt x="179" y="202"/>
                  </a:cubicBezTo>
                  <a:cubicBezTo>
                    <a:pt x="182" y="202"/>
                    <a:pt x="184" y="204"/>
                    <a:pt x="184" y="207"/>
                  </a:cubicBezTo>
                  <a:cubicBezTo>
                    <a:pt x="184" y="217"/>
                    <a:pt x="184" y="217"/>
                    <a:pt x="184" y="217"/>
                  </a:cubicBezTo>
                  <a:cubicBezTo>
                    <a:pt x="202" y="217"/>
                    <a:pt x="202" y="217"/>
                    <a:pt x="202" y="217"/>
                  </a:cubicBezTo>
                  <a:cubicBezTo>
                    <a:pt x="202" y="0"/>
                    <a:pt x="202" y="0"/>
                    <a:pt x="202" y="0"/>
                  </a:cubicBezTo>
                  <a:cubicBezTo>
                    <a:pt x="183" y="0"/>
                    <a:pt x="183" y="0"/>
                    <a:pt x="183" y="0"/>
                  </a:cubicBezTo>
                  <a:cubicBezTo>
                    <a:pt x="183" y="0"/>
                    <a:pt x="183" y="0"/>
                    <a:pt x="183" y="0"/>
                  </a:cubicBezTo>
                  <a:close/>
                  <a:moveTo>
                    <a:pt x="37" y="165"/>
                  </a:moveTo>
                  <a:cubicBezTo>
                    <a:pt x="37" y="168"/>
                    <a:pt x="35" y="170"/>
                    <a:pt x="32" y="170"/>
                  </a:cubicBezTo>
                  <a:cubicBezTo>
                    <a:pt x="23" y="170"/>
                    <a:pt x="23" y="170"/>
                    <a:pt x="23" y="170"/>
                  </a:cubicBezTo>
                  <a:cubicBezTo>
                    <a:pt x="20" y="170"/>
                    <a:pt x="17" y="168"/>
                    <a:pt x="17" y="165"/>
                  </a:cubicBezTo>
                  <a:cubicBezTo>
                    <a:pt x="17" y="156"/>
                    <a:pt x="17" y="156"/>
                    <a:pt x="17" y="156"/>
                  </a:cubicBezTo>
                  <a:cubicBezTo>
                    <a:pt x="17" y="152"/>
                    <a:pt x="20" y="150"/>
                    <a:pt x="23" y="150"/>
                  </a:cubicBezTo>
                  <a:cubicBezTo>
                    <a:pt x="32" y="150"/>
                    <a:pt x="32" y="150"/>
                    <a:pt x="32" y="150"/>
                  </a:cubicBezTo>
                  <a:cubicBezTo>
                    <a:pt x="35" y="150"/>
                    <a:pt x="37" y="152"/>
                    <a:pt x="37" y="156"/>
                  </a:cubicBezTo>
                  <a:cubicBezTo>
                    <a:pt x="37" y="165"/>
                    <a:pt x="37" y="165"/>
                    <a:pt x="37" y="165"/>
                  </a:cubicBezTo>
                  <a:cubicBezTo>
                    <a:pt x="37" y="165"/>
                    <a:pt x="37" y="165"/>
                    <a:pt x="37" y="165"/>
                  </a:cubicBezTo>
                  <a:close/>
                  <a:moveTo>
                    <a:pt x="37" y="114"/>
                  </a:moveTo>
                  <a:cubicBezTo>
                    <a:pt x="37" y="116"/>
                    <a:pt x="35" y="118"/>
                    <a:pt x="32" y="118"/>
                  </a:cubicBezTo>
                  <a:cubicBezTo>
                    <a:pt x="23" y="118"/>
                    <a:pt x="23" y="118"/>
                    <a:pt x="23" y="118"/>
                  </a:cubicBezTo>
                  <a:cubicBezTo>
                    <a:pt x="20" y="118"/>
                    <a:pt x="17" y="116"/>
                    <a:pt x="17" y="114"/>
                  </a:cubicBezTo>
                  <a:cubicBezTo>
                    <a:pt x="17" y="104"/>
                    <a:pt x="17" y="104"/>
                    <a:pt x="17" y="104"/>
                  </a:cubicBezTo>
                  <a:cubicBezTo>
                    <a:pt x="17" y="101"/>
                    <a:pt x="20" y="99"/>
                    <a:pt x="23" y="99"/>
                  </a:cubicBezTo>
                  <a:cubicBezTo>
                    <a:pt x="32" y="99"/>
                    <a:pt x="32" y="99"/>
                    <a:pt x="32" y="99"/>
                  </a:cubicBezTo>
                  <a:cubicBezTo>
                    <a:pt x="35" y="99"/>
                    <a:pt x="37" y="101"/>
                    <a:pt x="37" y="104"/>
                  </a:cubicBezTo>
                  <a:cubicBezTo>
                    <a:pt x="37" y="114"/>
                    <a:pt x="37" y="114"/>
                    <a:pt x="37" y="114"/>
                  </a:cubicBezTo>
                  <a:cubicBezTo>
                    <a:pt x="37" y="114"/>
                    <a:pt x="37" y="114"/>
                    <a:pt x="37" y="114"/>
                  </a:cubicBezTo>
                  <a:close/>
                  <a:moveTo>
                    <a:pt x="37" y="62"/>
                  </a:moveTo>
                  <a:cubicBezTo>
                    <a:pt x="37" y="64"/>
                    <a:pt x="35" y="67"/>
                    <a:pt x="32" y="67"/>
                  </a:cubicBezTo>
                  <a:cubicBezTo>
                    <a:pt x="23" y="67"/>
                    <a:pt x="23" y="67"/>
                    <a:pt x="23" y="67"/>
                  </a:cubicBezTo>
                  <a:cubicBezTo>
                    <a:pt x="20" y="67"/>
                    <a:pt x="17" y="64"/>
                    <a:pt x="17" y="62"/>
                  </a:cubicBezTo>
                  <a:cubicBezTo>
                    <a:pt x="17" y="52"/>
                    <a:pt x="17" y="52"/>
                    <a:pt x="17" y="52"/>
                  </a:cubicBezTo>
                  <a:cubicBezTo>
                    <a:pt x="17" y="49"/>
                    <a:pt x="20" y="47"/>
                    <a:pt x="23" y="47"/>
                  </a:cubicBezTo>
                  <a:cubicBezTo>
                    <a:pt x="32" y="47"/>
                    <a:pt x="32" y="47"/>
                    <a:pt x="32" y="47"/>
                  </a:cubicBezTo>
                  <a:cubicBezTo>
                    <a:pt x="35" y="47"/>
                    <a:pt x="37" y="49"/>
                    <a:pt x="37" y="52"/>
                  </a:cubicBezTo>
                  <a:cubicBezTo>
                    <a:pt x="37" y="62"/>
                    <a:pt x="37" y="62"/>
                    <a:pt x="37" y="62"/>
                  </a:cubicBezTo>
                  <a:cubicBezTo>
                    <a:pt x="37" y="62"/>
                    <a:pt x="37" y="62"/>
                    <a:pt x="37" y="62"/>
                  </a:cubicBezTo>
                  <a:close/>
                  <a:moveTo>
                    <a:pt x="146" y="195"/>
                  </a:moveTo>
                  <a:cubicBezTo>
                    <a:pt x="55" y="195"/>
                    <a:pt x="55" y="195"/>
                    <a:pt x="55" y="195"/>
                  </a:cubicBezTo>
                  <a:cubicBezTo>
                    <a:pt x="55" y="121"/>
                    <a:pt x="55" y="121"/>
                    <a:pt x="55" y="121"/>
                  </a:cubicBezTo>
                  <a:cubicBezTo>
                    <a:pt x="146" y="121"/>
                    <a:pt x="146" y="121"/>
                    <a:pt x="146" y="121"/>
                  </a:cubicBezTo>
                  <a:cubicBezTo>
                    <a:pt x="146" y="195"/>
                    <a:pt x="146" y="195"/>
                    <a:pt x="146" y="195"/>
                  </a:cubicBezTo>
                  <a:cubicBezTo>
                    <a:pt x="146" y="195"/>
                    <a:pt x="146" y="195"/>
                    <a:pt x="146" y="195"/>
                  </a:cubicBezTo>
                  <a:close/>
                  <a:moveTo>
                    <a:pt x="146" y="96"/>
                  </a:moveTo>
                  <a:cubicBezTo>
                    <a:pt x="55" y="96"/>
                    <a:pt x="55" y="96"/>
                    <a:pt x="55" y="96"/>
                  </a:cubicBezTo>
                  <a:cubicBezTo>
                    <a:pt x="55" y="23"/>
                    <a:pt x="55" y="23"/>
                    <a:pt x="55" y="23"/>
                  </a:cubicBezTo>
                  <a:cubicBezTo>
                    <a:pt x="146" y="23"/>
                    <a:pt x="146" y="23"/>
                    <a:pt x="146" y="23"/>
                  </a:cubicBezTo>
                  <a:cubicBezTo>
                    <a:pt x="146" y="96"/>
                    <a:pt x="146" y="96"/>
                    <a:pt x="146" y="96"/>
                  </a:cubicBezTo>
                  <a:cubicBezTo>
                    <a:pt x="146" y="96"/>
                    <a:pt x="146" y="96"/>
                    <a:pt x="146" y="96"/>
                  </a:cubicBezTo>
                  <a:close/>
                  <a:moveTo>
                    <a:pt x="183" y="165"/>
                  </a:moveTo>
                  <a:cubicBezTo>
                    <a:pt x="183" y="168"/>
                    <a:pt x="181" y="170"/>
                    <a:pt x="178" y="170"/>
                  </a:cubicBezTo>
                  <a:cubicBezTo>
                    <a:pt x="169" y="170"/>
                    <a:pt x="169" y="170"/>
                    <a:pt x="169" y="170"/>
                  </a:cubicBezTo>
                  <a:cubicBezTo>
                    <a:pt x="166" y="170"/>
                    <a:pt x="164" y="168"/>
                    <a:pt x="164" y="165"/>
                  </a:cubicBezTo>
                  <a:cubicBezTo>
                    <a:pt x="164" y="156"/>
                    <a:pt x="164" y="156"/>
                    <a:pt x="164" y="156"/>
                  </a:cubicBezTo>
                  <a:cubicBezTo>
                    <a:pt x="164" y="152"/>
                    <a:pt x="166" y="150"/>
                    <a:pt x="169" y="150"/>
                  </a:cubicBezTo>
                  <a:cubicBezTo>
                    <a:pt x="178" y="150"/>
                    <a:pt x="178" y="150"/>
                    <a:pt x="178" y="150"/>
                  </a:cubicBezTo>
                  <a:cubicBezTo>
                    <a:pt x="181" y="150"/>
                    <a:pt x="183" y="152"/>
                    <a:pt x="183" y="156"/>
                  </a:cubicBezTo>
                  <a:cubicBezTo>
                    <a:pt x="183" y="165"/>
                    <a:pt x="183" y="165"/>
                    <a:pt x="183" y="165"/>
                  </a:cubicBezTo>
                  <a:cubicBezTo>
                    <a:pt x="183" y="165"/>
                    <a:pt x="183" y="165"/>
                    <a:pt x="183" y="165"/>
                  </a:cubicBezTo>
                  <a:close/>
                  <a:moveTo>
                    <a:pt x="183" y="114"/>
                  </a:moveTo>
                  <a:cubicBezTo>
                    <a:pt x="183" y="116"/>
                    <a:pt x="181" y="118"/>
                    <a:pt x="178" y="118"/>
                  </a:cubicBezTo>
                  <a:cubicBezTo>
                    <a:pt x="169" y="118"/>
                    <a:pt x="169" y="118"/>
                    <a:pt x="169" y="118"/>
                  </a:cubicBezTo>
                  <a:cubicBezTo>
                    <a:pt x="166" y="118"/>
                    <a:pt x="164" y="116"/>
                    <a:pt x="164" y="114"/>
                  </a:cubicBezTo>
                  <a:cubicBezTo>
                    <a:pt x="164" y="104"/>
                    <a:pt x="164" y="104"/>
                    <a:pt x="164" y="104"/>
                  </a:cubicBezTo>
                  <a:cubicBezTo>
                    <a:pt x="164" y="101"/>
                    <a:pt x="166" y="99"/>
                    <a:pt x="169" y="99"/>
                  </a:cubicBezTo>
                  <a:cubicBezTo>
                    <a:pt x="178" y="99"/>
                    <a:pt x="178" y="99"/>
                    <a:pt x="178" y="99"/>
                  </a:cubicBezTo>
                  <a:cubicBezTo>
                    <a:pt x="181" y="99"/>
                    <a:pt x="183" y="101"/>
                    <a:pt x="183" y="104"/>
                  </a:cubicBezTo>
                  <a:cubicBezTo>
                    <a:pt x="183" y="114"/>
                    <a:pt x="183" y="114"/>
                    <a:pt x="183" y="114"/>
                  </a:cubicBezTo>
                  <a:cubicBezTo>
                    <a:pt x="183" y="114"/>
                    <a:pt x="183" y="114"/>
                    <a:pt x="183" y="114"/>
                  </a:cubicBezTo>
                  <a:close/>
                  <a:moveTo>
                    <a:pt x="183" y="62"/>
                  </a:moveTo>
                  <a:cubicBezTo>
                    <a:pt x="183" y="64"/>
                    <a:pt x="181" y="67"/>
                    <a:pt x="178" y="67"/>
                  </a:cubicBezTo>
                  <a:cubicBezTo>
                    <a:pt x="169" y="67"/>
                    <a:pt x="169" y="67"/>
                    <a:pt x="169" y="67"/>
                  </a:cubicBezTo>
                  <a:cubicBezTo>
                    <a:pt x="166" y="67"/>
                    <a:pt x="164" y="64"/>
                    <a:pt x="164" y="62"/>
                  </a:cubicBezTo>
                  <a:cubicBezTo>
                    <a:pt x="164" y="52"/>
                    <a:pt x="164" y="52"/>
                    <a:pt x="164" y="52"/>
                  </a:cubicBezTo>
                  <a:cubicBezTo>
                    <a:pt x="164" y="49"/>
                    <a:pt x="166" y="47"/>
                    <a:pt x="169" y="47"/>
                  </a:cubicBezTo>
                  <a:cubicBezTo>
                    <a:pt x="178" y="47"/>
                    <a:pt x="178" y="47"/>
                    <a:pt x="178" y="47"/>
                  </a:cubicBezTo>
                  <a:cubicBezTo>
                    <a:pt x="181" y="47"/>
                    <a:pt x="183" y="49"/>
                    <a:pt x="183" y="52"/>
                  </a:cubicBezTo>
                  <a:cubicBezTo>
                    <a:pt x="183" y="62"/>
                    <a:pt x="183" y="62"/>
                    <a:pt x="183" y="62"/>
                  </a:cubicBezTo>
                  <a:cubicBezTo>
                    <a:pt x="183" y="62"/>
                    <a:pt x="183" y="62"/>
                    <a:pt x="18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65"/>
            <p:cNvSpPr>
              <a:spLocks noEditPoints="1"/>
            </p:cNvSpPr>
            <p:nvPr/>
          </p:nvSpPr>
          <p:spPr bwMode="auto">
            <a:xfrm>
              <a:off x="-2716" y="612"/>
              <a:ext cx="182" cy="145"/>
            </a:xfrm>
            <a:custGeom>
              <a:avLst/>
              <a:gdLst>
                <a:gd name="T0" fmla="*/ 273 w 273"/>
                <a:gd name="T1" fmla="*/ 72 h 216"/>
                <a:gd name="T2" fmla="*/ 223 w 273"/>
                <a:gd name="T3" fmla="*/ 204 h 216"/>
                <a:gd name="T4" fmla="*/ 210 w 273"/>
                <a:gd name="T5" fmla="*/ 200 h 216"/>
                <a:gd name="T6" fmla="*/ 210 w 273"/>
                <a:gd name="T7" fmla="*/ 177 h 216"/>
                <a:gd name="T8" fmla="*/ 246 w 273"/>
                <a:gd name="T9" fmla="*/ 84 h 216"/>
                <a:gd name="T10" fmla="*/ 99 w 273"/>
                <a:gd name="T11" fmla="*/ 27 h 216"/>
                <a:gd name="T12" fmla="*/ 84 w 273"/>
                <a:gd name="T13" fmla="*/ 64 h 216"/>
                <a:gd name="T14" fmla="*/ 62 w 273"/>
                <a:gd name="T15" fmla="*/ 64 h 216"/>
                <a:gd name="T16" fmla="*/ 87 w 273"/>
                <a:gd name="T17" fmla="*/ 0 h 216"/>
                <a:gd name="T18" fmla="*/ 273 w 273"/>
                <a:gd name="T19" fmla="*/ 72 h 216"/>
                <a:gd name="T20" fmla="*/ 273 w 273"/>
                <a:gd name="T21" fmla="*/ 72 h 216"/>
                <a:gd name="T22" fmla="*/ 0 w 273"/>
                <a:gd name="T23" fmla="*/ 75 h 216"/>
                <a:gd name="T24" fmla="*/ 200 w 273"/>
                <a:gd name="T25" fmla="*/ 75 h 216"/>
                <a:gd name="T26" fmla="*/ 200 w 273"/>
                <a:gd name="T27" fmla="*/ 216 h 216"/>
                <a:gd name="T28" fmla="*/ 0 w 273"/>
                <a:gd name="T29" fmla="*/ 216 h 216"/>
                <a:gd name="T30" fmla="*/ 0 w 273"/>
                <a:gd name="T31" fmla="*/ 75 h 216"/>
                <a:gd name="T32" fmla="*/ 0 w 273"/>
                <a:gd name="T33" fmla="*/ 75 h 216"/>
                <a:gd name="T34" fmla="*/ 21 w 273"/>
                <a:gd name="T35" fmla="*/ 196 h 216"/>
                <a:gd name="T36" fmla="*/ 38 w 273"/>
                <a:gd name="T37" fmla="*/ 196 h 216"/>
                <a:gd name="T38" fmla="*/ 74 w 273"/>
                <a:gd name="T39" fmla="*/ 147 h 216"/>
                <a:gd name="T40" fmla="*/ 109 w 273"/>
                <a:gd name="T41" fmla="*/ 196 h 216"/>
                <a:gd name="T42" fmla="*/ 118 w 273"/>
                <a:gd name="T43" fmla="*/ 196 h 216"/>
                <a:gd name="T44" fmla="*/ 108 w 273"/>
                <a:gd name="T45" fmla="*/ 157 h 216"/>
                <a:gd name="T46" fmla="*/ 121 w 273"/>
                <a:gd name="T47" fmla="*/ 154 h 216"/>
                <a:gd name="T48" fmla="*/ 149 w 273"/>
                <a:gd name="T49" fmla="*/ 196 h 216"/>
                <a:gd name="T50" fmla="*/ 179 w 273"/>
                <a:gd name="T51" fmla="*/ 196 h 216"/>
                <a:gd name="T52" fmla="*/ 179 w 273"/>
                <a:gd name="T53" fmla="*/ 96 h 216"/>
                <a:gd name="T54" fmla="*/ 21 w 273"/>
                <a:gd name="T55" fmla="*/ 96 h 216"/>
                <a:gd name="T56" fmla="*/ 21 w 273"/>
                <a:gd name="T57" fmla="*/ 196 h 216"/>
                <a:gd name="T58" fmla="*/ 21 w 273"/>
                <a:gd name="T59" fmla="*/ 196 h 216"/>
                <a:gd name="T60" fmla="*/ 74 w 273"/>
                <a:gd name="T61" fmla="*/ 144 h 216"/>
                <a:gd name="T62" fmla="*/ 95 w 273"/>
                <a:gd name="T63" fmla="*/ 122 h 216"/>
                <a:gd name="T64" fmla="*/ 74 w 273"/>
                <a:gd name="T65" fmla="*/ 100 h 216"/>
                <a:gd name="T66" fmla="*/ 52 w 273"/>
                <a:gd name="T67" fmla="*/ 122 h 216"/>
                <a:gd name="T68" fmla="*/ 74 w 273"/>
                <a:gd name="T69" fmla="*/ 144 h 216"/>
                <a:gd name="T70" fmla="*/ 120 w 273"/>
                <a:gd name="T71" fmla="*/ 149 h 216"/>
                <a:gd name="T72" fmla="*/ 137 w 273"/>
                <a:gd name="T73" fmla="*/ 133 h 216"/>
                <a:gd name="T74" fmla="*/ 120 w 273"/>
                <a:gd name="T75" fmla="*/ 117 h 216"/>
                <a:gd name="T76" fmla="*/ 104 w 273"/>
                <a:gd name="T77" fmla="*/ 133 h 216"/>
                <a:gd name="T78" fmla="*/ 120 w 273"/>
                <a:gd name="T79" fmla="*/ 14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3" h="216">
                  <a:moveTo>
                    <a:pt x="273" y="72"/>
                  </a:moveTo>
                  <a:cubicBezTo>
                    <a:pt x="273" y="72"/>
                    <a:pt x="273" y="72"/>
                    <a:pt x="223" y="204"/>
                  </a:cubicBezTo>
                  <a:cubicBezTo>
                    <a:pt x="223" y="204"/>
                    <a:pt x="223" y="204"/>
                    <a:pt x="210" y="200"/>
                  </a:cubicBezTo>
                  <a:cubicBezTo>
                    <a:pt x="210" y="200"/>
                    <a:pt x="210" y="200"/>
                    <a:pt x="210" y="177"/>
                  </a:cubicBezTo>
                  <a:cubicBezTo>
                    <a:pt x="210" y="177"/>
                    <a:pt x="210" y="177"/>
                    <a:pt x="246" y="84"/>
                  </a:cubicBezTo>
                  <a:cubicBezTo>
                    <a:pt x="246" y="84"/>
                    <a:pt x="246" y="84"/>
                    <a:pt x="99" y="27"/>
                  </a:cubicBezTo>
                  <a:cubicBezTo>
                    <a:pt x="99" y="27"/>
                    <a:pt x="90" y="50"/>
                    <a:pt x="84" y="64"/>
                  </a:cubicBezTo>
                  <a:cubicBezTo>
                    <a:pt x="84" y="64"/>
                    <a:pt x="84" y="64"/>
                    <a:pt x="62" y="64"/>
                  </a:cubicBezTo>
                  <a:cubicBezTo>
                    <a:pt x="62" y="64"/>
                    <a:pt x="62" y="64"/>
                    <a:pt x="87" y="0"/>
                  </a:cubicBezTo>
                  <a:cubicBezTo>
                    <a:pt x="273" y="72"/>
                    <a:pt x="273" y="72"/>
                    <a:pt x="273" y="72"/>
                  </a:cubicBezTo>
                  <a:cubicBezTo>
                    <a:pt x="273" y="72"/>
                    <a:pt x="273" y="72"/>
                    <a:pt x="273" y="72"/>
                  </a:cubicBezTo>
                  <a:close/>
                  <a:moveTo>
                    <a:pt x="0" y="75"/>
                  </a:moveTo>
                  <a:cubicBezTo>
                    <a:pt x="200" y="75"/>
                    <a:pt x="200" y="75"/>
                    <a:pt x="200" y="75"/>
                  </a:cubicBezTo>
                  <a:cubicBezTo>
                    <a:pt x="200" y="216"/>
                    <a:pt x="200" y="216"/>
                    <a:pt x="200" y="216"/>
                  </a:cubicBezTo>
                  <a:cubicBezTo>
                    <a:pt x="0" y="216"/>
                    <a:pt x="0" y="216"/>
                    <a:pt x="0" y="216"/>
                  </a:cubicBezTo>
                  <a:cubicBezTo>
                    <a:pt x="0" y="75"/>
                    <a:pt x="0" y="75"/>
                    <a:pt x="0" y="75"/>
                  </a:cubicBezTo>
                  <a:cubicBezTo>
                    <a:pt x="0" y="75"/>
                    <a:pt x="0" y="75"/>
                    <a:pt x="0" y="75"/>
                  </a:cubicBezTo>
                  <a:close/>
                  <a:moveTo>
                    <a:pt x="21" y="196"/>
                  </a:moveTo>
                  <a:cubicBezTo>
                    <a:pt x="38" y="196"/>
                    <a:pt x="38" y="196"/>
                    <a:pt x="38" y="196"/>
                  </a:cubicBezTo>
                  <a:cubicBezTo>
                    <a:pt x="39" y="168"/>
                    <a:pt x="47" y="147"/>
                    <a:pt x="74" y="147"/>
                  </a:cubicBezTo>
                  <a:cubicBezTo>
                    <a:pt x="101" y="147"/>
                    <a:pt x="108" y="168"/>
                    <a:pt x="109" y="196"/>
                  </a:cubicBezTo>
                  <a:cubicBezTo>
                    <a:pt x="118" y="196"/>
                    <a:pt x="118" y="196"/>
                    <a:pt x="118" y="196"/>
                  </a:cubicBezTo>
                  <a:cubicBezTo>
                    <a:pt x="117" y="183"/>
                    <a:pt x="115" y="168"/>
                    <a:pt x="108" y="157"/>
                  </a:cubicBezTo>
                  <a:cubicBezTo>
                    <a:pt x="112" y="155"/>
                    <a:pt x="116" y="154"/>
                    <a:pt x="121" y="154"/>
                  </a:cubicBezTo>
                  <a:cubicBezTo>
                    <a:pt x="139" y="154"/>
                    <a:pt x="148" y="166"/>
                    <a:pt x="149" y="196"/>
                  </a:cubicBezTo>
                  <a:cubicBezTo>
                    <a:pt x="179" y="196"/>
                    <a:pt x="179" y="196"/>
                    <a:pt x="179" y="196"/>
                  </a:cubicBezTo>
                  <a:cubicBezTo>
                    <a:pt x="179" y="96"/>
                    <a:pt x="179" y="96"/>
                    <a:pt x="179" y="96"/>
                  </a:cubicBezTo>
                  <a:cubicBezTo>
                    <a:pt x="21" y="96"/>
                    <a:pt x="21" y="96"/>
                    <a:pt x="21" y="96"/>
                  </a:cubicBezTo>
                  <a:cubicBezTo>
                    <a:pt x="21" y="196"/>
                    <a:pt x="21" y="196"/>
                    <a:pt x="21" y="196"/>
                  </a:cubicBezTo>
                  <a:cubicBezTo>
                    <a:pt x="21" y="196"/>
                    <a:pt x="21" y="196"/>
                    <a:pt x="21" y="196"/>
                  </a:cubicBezTo>
                  <a:close/>
                  <a:moveTo>
                    <a:pt x="74" y="144"/>
                  </a:moveTo>
                  <a:cubicBezTo>
                    <a:pt x="86" y="144"/>
                    <a:pt x="95" y="134"/>
                    <a:pt x="95" y="122"/>
                  </a:cubicBezTo>
                  <a:cubicBezTo>
                    <a:pt x="95" y="110"/>
                    <a:pt x="86" y="100"/>
                    <a:pt x="74" y="100"/>
                  </a:cubicBezTo>
                  <a:cubicBezTo>
                    <a:pt x="62" y="100"/>
                    <a:pt x="52" y="110"/>
                    <a:pt x="52" y="122"/>
                  </a:cubicBezTo>
                  <a:cubicBezTo>
                    <a:pt x="52" y="134"/>
                    <a:pt x="62" y="144"/>
                    <a:pt x="74" y="144"/>
                  </a:cubicBezTo>
                  <a:close/>
                  <a:moveTo>
                    <a:pt x="120" y="149"/>
                  </a:moveTo>
                  <a:cubicBezTo>
                    <a:pt x="129" y="149"/>
                    <a:pt x="137" y="142"/>
                    <a:pt x="137" y="133"/>
                  </a:cubicBezTo>
                  <a:cubicBezTo>
                    <a:pt x="137" y="124"/>
                    <a:pt x="129" y="117"/>
                    <a:pt x="120" y="117"/>
                  </a:cubicBezTo>
                  <a:cubicBezTo>
                    <a:pt x="111" y="117"/>
                    <a:pt x="104" y="124"/>
                    <a:pt x="104" y="133"/>
                  </a:cubicBezTo>
                  <a:cubicBezTo>
                    <a:pt x="104" y="142"/>
                    <a:pt x="111" y="149"/>
                    <a:pt x="120"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66"/>
            <p:cNvSpPr>
              <a:spLocks noEditPoints="1"/>
            </p:cNvSpPr>
            <p:nvPr/>
          </p:nvSpPr>
          <p:spPr bwMode="auto">
            <a:xfrm>
              <a:off x="-2918" y="-648"/>
              <a:ext cx="138" cy="135"/>
            </a:xfrm>
            <a:custGeom>
              <a:avLst/>
              <a:gdLst>
                <a:gd name="T0" fmla="*/ 197 w 207"/>
                <a:gd name="T1" fmla="*/ 64 h 202"/>
                <a:gd name="T2" fmla="*/ 196 w 207"/>
                <a:gd name="T3" fmla="*/ 12 h 202"/>
                <a:gd name="T4" fmla="*/ 124 w 207"/>
                <a:gd name="T5" fmla="*/ 19 h 202"/>
                <a:gd name="T6" fmla="*/ 120 w 207"/>
                <a:gd name="T7" fmla="*/ 18 h 202"/>
                <a:gd name="T8" fmla="*/ 62 w 207"/>
                <a:gd name="T9" fmla="*/ 41 h 202"/>
                <a:gd name="T10" fmla="*/ 34 w 207"/>
                <a:gd name="T11" fmla="*/ 86 h 202"/>
                <a:gd name="T12" fmla="*/ 74 w 207"/>
                <a:gd name="T13" fmla="*/ 51 h 202"/>
                <a:gd name="T14" fmla="*/ 79 w 207"/>
                <a:gd name="T15" fmla="*/ 49 h 202"/>
                <a:gd name="T16" fmla="*/ 68 w 207"/>
                <a:gd name="T17" fmla="*/ 60 h 202"/>
                <a:gd name="T18" fmla="*/ 19 w 207"/>
                <a:gd name="T19" fmla="*/ 189 h 202"/>
                <a:gd name="T20" fmla="*/ 82 w 207"/>
                <a:gd name="T21" fmla="*/ 184 h 202"/>
                <a:gd name="T22" fmla="*/ 120 w 207"/>
                <a:gd name="T23" fmla="*/ 192 h 202"/>
                <a:gd name="T24" fmla="*/ 170 w 207"/>
                <a:gd name="T25" fmla="*/ 177 h 202"/>
                <a:gd name="T26" fmla="*/ 203 w 207"/>
                <a:gd name="T27" fmla="*/ 135 h 202"/>
                <a:gd name="T28" fmla="*/ 155 w 207"/>
                <a:gd name="T29" fmla="*/ 135 h 202"/>
                <a:gd name="T30" fmla="*/ 121 w 207"/>
                <a:gd name="T31" fmla="*/ 155 h 202"/>
                <a:gd name="T32" fmla="*/ 83 w 207"/>
                <a:gd name="T33" fmla="*/ 118 h 202"/>
                <a:gd name="T34" fmla="*/ 83 w 207"/>
                <a:gd name="T35" fmla="*/ 117 h 202"/>
                <a:gd name="T36" fmla="*/ 82 w 207"/>
                <a:gd name="T37" fmla="*/ 116 h 202"/>
                <a:gd name="T38" fmla="*/ 84 w 207"/>
                <a:gd name="T39" fmla="*/ 116 h 202"/>
                <a:gd name="T40" fmla="*/ 206 w 207"/>
                <a:gd name="T41" fmla="*/ 116 h 202"/>
                <a:gd name="T42" fmla="*/ 206 w 207"/>
                <a:gd name="T43" fmla="*/ 114 h 202"/>
                <a:gd name="T44" fmla="*/ 207 w 207"/>
                <a:gd name="T45" fmla="*/ 105 h 202"/>
                <a:gd name="T46" fmla="*/ 197 w 207"/>
                <a:gd name="T47" fmla="*/ 64 h 202"/>
                <a:gd name="T48" fmla="*/ 33 w 207"/>
                <a:gd name="T49" fmla="*/ 185 h 202"/>
                <a:gd name="T50" fmla="*/ 38 w 207"/>
                <a:gd name="T51" fmla="*/ 134 h 202"/>
                <a:gd name="T52" fmla="*/ 64 w 207"/>
                <a:gd name="T53" fmla="*/ 173 h 202"/>
                <a:gd name="T54" fmla="*/ 76 w 207"/>
                <a:gd name="T55" fmla="*/ 181 h 202"/>
                <a:gd name="T56" fmla="*/ 33 w 207"/>
                <a:gd name="T57" fmla="*/ 185 h 202"/>
                <a:gd name="T58" fmla="*/ 79 w 207"/>
                <a:gd name="T59" fmla="*/ 182 h 202"/>
                <a:gd name="T60" fmla="*/ 79 w 207"/>
                <a:gd name="T61" fmla="*/ 183 h 202"/>
                <a:gd name="T62" fmla="*/ 79 w 207"/>
                <a:gd name="T63" fmla="*/ 182 h 202"/>
                <a:gd name="T64" fmla="*/ 158 w 207"/>
                <a:gd name="T65" fmla="*/ 93 h 202"/>
                <a:gd name="T66" fmla="*/ 84 w 207"/>
                <a:gd name="T67" fmla="*/ 93 h 202"/>
                <a:gd name="T68" fmla="*/ 83 w 207"/>
                <a:gd name="T69" fmla="*/ 93 h 202"/>
                <a:gd name="T70" fmla="*/ 83 w 207"/>
                <a:gd name="T71" fmla="*/ 92 h 202"/>
                <a:gd name="T72" fmla="*/ 122 w 207"/>
                <a:gd name="T73" fmla="*/ 57 h 202"/>
                <a:gd name="T74" fmla="*/ 158 w 207"/>
                <a:gd name="T75" fmla="*/ 92 h 202"/>
                <a:gd name="T76" fmla="*/ 158 w 207"/>
                <a:gd name="T77" fmla="*/ 93 h 202"/>
                <a:gd name="T78" fmla="*/ 158 w 207"/>
                <a:gd name="T79" fmla="*/ 93 h 202"/>
                <a:gd name="T80" fmla="*/ 158 w 207"/>
                <a:gd name="T81" fmla="*/ 93 h 202"/>
                <a:gd name="T82" fmla="*/ 180 w 207"/>
                <a:gd name="T83" fmla="*/ 42 h 202"/>
                <a:gd name="T84" fmla="*/ 151 w 207"/>
                <a:gd name="T85" fmla="*/ 24 h 202"/>
                <a:gd name="T86" fmla="*/ 195 w 207"/>
                <a:gd name="T87" fmla="*/ 22 h 202"/>
                <a:gd name="T88" fmla="*/ 194 w 207"/>
                <a:gd name="T89" fmla="*/ 59 h 202"/>
                <a:gd name="T90" fmla="*/ 194 w 207"/>
                <a:gd name="T91" fmla="*/ 59 h 202"/>
                <a:gd name="T92" fmla="*/ 180 w 207"/>
                <a:gd name="T93" fmla="*/ 42 h 202"/>
                <a:gd name="T94" fmla="*/ 196 w 207"/>
                <a:gd name="T95" fmla="*/ 61 h 202"/>
                <a:gd name="T96" fmla="*/ 196 w 207"/>
                <a:gd name="T97" fmla="*/ 61 h 202"/>
                <a:gd name="T98" fmla="*/ 196 w 207"/>
                <a:gd name="T99" fmla="*/ 6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197" y="64"/>
                  </a:moveTo>
                  <a:cubicBezTo>
                    <a:pt x="207" y="42"/>
                    <a:pt x="207" y="24"/>
                    <a:pt x="196" y="12"/>
                  </a:cubicBezTo>
                  <a:cubicBezTo>
                    <a:pt x="184" y="0"/>
                    <a:pt x="155" y="4"/>
                    <a:pt x="124" y="19"/>
                  </a:cubicBezTo>
                  <a:cubicBezTo>
                    <a:pt x="123" y="19"/>
                    <a:pt x="121" y="18"/>
                    <a:pt x="120" y="18"/>
                  </a:cubicBezTo>
                  <a:cubicBezTo>
                    <a:pt x="99" y="18"/>
                    <a:pt x="77" y="26"/>
                    <a:pt x="62" y="41"/>
                  </a:cubicBezTo>
                  <a:cubicBezTo>
                    <a:pt x="48" y="53"/>
                    <a:pt x="38" y="68"/>
                    <a:pt x="34" y="86"/>
                  </a:cubicBezTo>
                  <a:cubicBezTo>
                    <a:pt x="37" y="82"/>
                    <a:pt x="55" y="62"/>
                    <a:pt x="74" y="51"/>
                  </a:cubicBezTo>
                  <a:cubicBezTo>
                    <a:pt x="74" y="51"/>
                    <a:pt x="79" y="49"/>
                    <a:pt x="79" y="49"/>
                  </a:cubicBezTo>
                  <a:cubicBezTo>
                    <a:pt x="79" y="49"/>
                    <a:pt x="70" y="58"/>
                    <a:pt x="68" y="60"/>
                  </a:cubicBezTo>
                  <a:cubicBezTo>
                    <a:pt x="25" y="103"/>
                    <a:pt x="0" y="169"/>
                    <a:pt x="19" y="189"/>
                  </a:cubicBezTo>
                  <a:cubicBezTo>
                    <a:pt x="32" y="202"/>
                    <a:pt x="55" y="199"/>
                    <a:pt x="82" y="184"/>
                  </a:cubicBezTo>
                  <a:cubicBezTo>
                    <a:pt x="94" y="189"/>
                    <a:pt x="106" y="192"/>
                    <a:pt x="120" y="192"/>
                  </a:cubicBezTo>
                  <a:cubicBezTo>
                    <a:pt x="138" y="192"/>
                    <a:pt x="156" y="187"/>
                    <a:pt x="170" y="177"/>
                  </a:cubicBezTo>
                  <a:cubicBezTo>
                    <a:pt x="185" y="168"/>
                    <a:pt x="196" y="153"/>
                    <a:pt x="203" y="135"/>
                  </a:cubicBezTo>
                  <a:cubicBezTo>
                    <a:pt x="155" y="135"/>
                    <a:pt x="155" y="135"/>
                    <a:pt x="155" y="135"/>
                  </a:cubicBezTo>
                  <a:cubicBezTo>
                    <a:pt x="149" y="146"/>
                    <a:pt x="135" y="155"/>
                    <a:pt x="121" y="155"/>
                  </a:cubicBezTo>
                  <a:cubicBezTo>
                    <a:pt x="100" y="155"/>
                    <a:pt x="83" y="138"/>
                    <a:pt x="83" y="118"/>
                  </a:cubicBezTo>
                  <a:cubicBezTo>
                    <a:pt x="83" y="117"/>
                    <a:pt x="83" y="117"/>
                    <a:pt x="83" y="117"/>
                  </a:cubicBezTo>
                  <a:cubicBezTo>
                    <a:pt x="82" y="116"/>
                    <a:pt x="82" y="116"/>
                    <a:pt x="82" y="116"/>
                  </a:cubicBezTo>
                  <a:cubicBezTo>
                    <a:pt x="84" y="116"/>
                    <a:pt x="84" y="116"/>
                    <a:pt x="84" y="116"/>
                  </a:cubicBezTo>
                  <a:cubicBezTo>
                    <a:pt x="206" y="116"/>
                    <a:pt x="206" y="116"/>
                    <a:pt x="206" y="116"/>
                  </a:cubicBezTo>
                  <a:cubicBezTo>
                    <a:pt x="206" y="116"/>
                    <a:pt x="206" y="115"/>
                    <a:pt x="206" y="114"/>
                  </a:cubicBezTo>
                  <a:cubicBezTo>
                    <a:pt x="207" y="111"/>
                    <a:pt x="207" y="107"/>
                    <a:pt x="207" y="105"/>
                  </a:cubicBezTo>
                  <a:cubicBezTo>
                    <a:pt x="207" y="90"/>
                    <a:pt x="203" y="76"/>
                    <a:pt x="197" y="64"/>
                  </a:cubicBezTo>
                  <a:close/>
                  <a:moveTo>
                    <a:pt x="33" y="185"/>
                  </a:moveTo>
                  <a:cubicBezTo>
                    <a:pt x="23" y="176"/>
                    <a:pt x="26" y="157"/>
                    <a:pt x="38" y="134"/>
                  </a:cubicBezTo>
                  <a:cubicBezTo>
                    <a:pt x="43" y="149"/>
                    <a:pt x="52" y="163"/>
                    <a:pt x="64" y="173"/>
                  </a:cubicBezTo>
                  <a:cubicBezTo>
                    <a:pt x="68" y="176"/>
                    <a:pt x="72" y="178"/>
                    <a:pt x="76" y="181"/>
                  </a:cubicBezTo>
                  <a:cubicBezTo>
                    <a:pt x="57" y="191"/>
                    <a:pt x="41" y="194"/>
                    <a:pt x="33" y="185"/>
                  </a:cubicBezTo>
                  <a:close/>
                  <a:moveTo>
                    <a:pt x="79" y="182"/>
                  </a:moveTo>
                  <a:cubicBezTo>
                    <a:pt x="79" y="182"/>
                    <a:pt x="79" y="182"/>
                    <a:pt x="79" y="183"/>
                  </a:cubicBezTo>
                  <a:cubicBezTo>
                    <a:pt x="79" y="182"/>
                    <a:pt x="79" y="182"/>
                    <a:pt x="79" y="182"/>
                  </a:cubicBezTo>
                  <a:close/>
                  <a:moveTo>
                    <a:pt x="158" y="93"/>
                  </a:moveTo>
                  <a:cubicBezTo>
                    <a:pt x="84" y="93"/>
                    <a:pt x="84" y="93"/>
                    <a:pt x="84" y="93"/>
                  </a:cubicBezTo>
                  <a:cubicBezTo>
                    <a:pt x="83" y="93"/>
                    <a:pt x="83" y="93"/>
                    <a:pt x="83" y="93"/>
                  </a:cubicBezTo>
                  <a:cubicBezTo>
                    <a:pt x="83" y="92"/>
                    <a:pt x="83" y="92"/>
                    <a:pt x="83" y="92"/>
                  </a:cubicBezTo>
                  <a:cubicBezTo>
                    <a:pt x="84" y="73"/>
                    <a:pt x="102" y="57"/>
                    <a:pt x="122" y="57"/>
                  </a:cubicBezTo>
                  <a:cubicBezTo>
                    <a:pt x="141" y="57"/>
                    <a:pt x="157" y="72"/>
                    <a:pt x="158" y="92"/>
                  </a:cubicBezTo>
                  <a:cubicBezTo>
                    <a:pt x="158" y="93"/>
                    <a:pt x="158" y="93"/>
                    <a:pt x="158" y="93"/>
                  </a:cubicBezTo>
                  <a:cubicBezTo>
                    <a:pt x="158" y="93"/>
                    <a:pt x="158" y="93"/>
                    <a:pt x="158" y="93"/>
                  </a:cubicBezTo>
                  <a:cubicBezTo>
                    <a:pt x="158" y="93"/>
                    <a:pt x="158" y="93"/>
                    <a:pt x="158" y="93"/>
                  </a:cubicBezTo>
                  <a:close/>
                  <a:moveTo>
                    <a:pt x="180" y="42"/>
                  </a:moveTo>
                  <a:cubicBezTo>
                    <a:pt x="172" y="34"/>
                    <a:pt x="162" y="28"/>
                    <a:pt x="151" y="24"/>
                  </a:cubicBezTo>
                  <a:cubicBezTo>
                    <a:pt x="171" y="15"/>
                    <a:pt x="187" y="14"/>
                    <a:pt x="195" y="22"/>
                  </a:cubicBezTo>
                  <a:cubicBezTo>
                    <a:pt x="202" y="29"/>
                    <a:pt x="202" y="43"/>
                    <a:pt x="194" y="59"/>
                  </a:cubicBezTo>
                  <a:cubicBezTo>
                    <a:pt x="194" y="59"/>
                    <a:pt x="194" y="59"/>
                    <a:pt x="194" y="59"/>
                  </a:cubicBezTo>
                  <a:cubicBezTo>
                    <a:pt x="190" y="53"/>
                    <a:pt x="186" y="47"/>
                    <a:pt x="180" y="42"/>
                  </a:cubicBezTo>
                  <a:close/>
                  <a:moveTo>
                    <a:pt x="196" y="61"/>
                  </a:moveTo>
                  <a:cubicBezTo>
                    <a:pt x="196" y="61"/>
                    <a:pt x="196" y="61"/>
                    <a:pt x="196" y="61"/>
                  </a:cubicBezTo>
                  <a:cubicBezTo>
                    <a:pt x="196" y="61"/>
                    <a:pt x="196" y="61"/>
                    <a:pt x="196"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67"/>
            <p:cNvSpPr>
              <a:spLocks noEditPoints="1"/>
            </p:cNvSpPr>
            <p:nvPr/>
          </p:nvSpPr>
          <p:spPr bwMode="auto">
            <a:xfrm>
              <a:off x="-2280" y="-582"/>
              <a:ext cx="136" cy="115"/>
            </a:xfrm>
            <a:custGeom>
              <a:avLst/>
              <a:gdLst>
                <a:gd name="T0" fmla="*/ 169 w 203"/>
                <a:gd name="T1" fmla="*/ 27 h 173"/>
                <a:gd name="T2" fmla="*/ 145 w 203"/>
                <a:gd name="T3" fmla="*/ 4 h 173"/>
                <a:gd name="T4" fmla="*/ 101 w 203"/>
                <a:gd name="T5" fmla="*/ 22 h 173"/>
                <a:gd name="T6" fmla="*/ 0 w 203"/>
                <a:gd name="T7" fmla="*/ 85 h 173"/>
                <a:gd name="T8" fmla="*/ 78 w 203"/>
                <a:gd name="T9" fmla="*/ 136 h 173"/>
                <a:gd name="T10" fmla="*/ 79 w 203"/>
                <a:gd name="T11" fmla="*/ 136 h 173"/>
                <a:gd name="T12" fmla="*/ 79 w 203"/>
                <a:gd name="T13" fmla="*/ 163 h 173"/>
                <a:gd name="T14" fmla="*/ 65 w 203"/>
                <a:gd name="T15" fmla="*/ 165 h 173"/>
                <a:gd name="T16" fmla="*/ 63 w 203"/>
                <a:gd name="T17" fmla="*/ 170 h 173"/>
                <a:gd name="T18" fmla="*/ 67 w 203"/>
                <a:gd name="T19" fmla="*/ 173 h 173"/>
                <a:gd name="T20" fmla="*/ 67 w 203"/>
                <a:gd name="T21" fmla="*/ 173 h 173"/>
                <a:gd name="T22" fmla="*/ 86 w 203"/>
                <a:gd name="T23" fmla="*/ 170 h 173"/>
                <a:gd name="T24" fmla="*/ 106 w 203"/>
                <a:gd name="T25" fmla="*/ 173 h 173"/>
                <a:gd name="T26" fmla="*/ 107 w 203"/>
                <a:gd name="T27" fmla="*/ 173 h 173"/>
                <a:gd name="T28" fmla="*/ 110 w 203"/>
                <a:gd name="T29" fmla="*/ 170 h 173"/>
                <a:gd name="T30" fmla="*/ 120 w 203"/>
                <a:gd name="T31" fmla="*/ 173 h 173"/>
                <a:gd name="T32" fmla="*/ 122 w 203"/>
                <a:gd name="T33" fmla="*/ 173 h 173"/>
                <a:gd name="T34" fmla="*/ 125 w 203"/>
                <a:gd name="T35" fmla="*/ 170 h 173"/>
                <a:gd name="T36" fmla="*/ 123 w 203"/>
                <a:gd name="T37" fmla="*/ 165 h 173"/>
                <a:gd name="T38" fmla="*/ 102 w 203"/>
                <a:gd name="T39" fmla="*/ 162 h 173"/>
                <a:gd name="T40" fmla="*/ 102 w 203"/>
                <a:gd name="T41" fmla="*/ 133 h 173"/>
                <a:gd name="T42" fmla="*/ 169 w 203"/>
                <a:gd name="T43" fmla="*/ 55 h 173"/>
                <a:gd name="T44" fmla="*/ 203 w 203"/>
                <a:gd name="T45" fmla="*/ 41 h 173"/>
                <a:gd name="T46" fmla="*/ 169 w 203"/>
                <a:gd name="T47" fmla="*/ 27 h 173"/>
                <a:gd name="T48" fmla="*/ 169 w 203"/>
                <a:gd name="T49" fmla="*/ 27 h 173"/>
                <a:gd name="T50" fmla="*/ 94 w 203"/>
                <a:gd name="T51" fmla="*/ 163 h 173"/>
                <a:gd name="T52" fmla="*/ 94 w 203"/>
                <a:gd name="T53" fmla="*/ 163 h 173"/>
                <a:gd name="T54" fmla="*/ 94 w 203"/>
                <a:gd name="T55" fmla="*/ 163 h 173"/>
                <a:gd name="T56" fmla="*/ 86 w 203"/>
                <a:gd name="T57" fmla="*/ 162 h 173"/>
                <a:gd name="T58" fmla="*/ 86 w 203"/>
                <a:gd name="T59" fmla="*/ 162 h 173"/>
                <a:gd name="T60" fmla="*/ 86 w 203"/>
                <a:gd name="T61" fmla="*/ 136 h 173"/>
                <a:gd name="T62" fmla="*/ 94 w 203"/>
                <a:gd name="T63" fmla="*/ 135 h 173"/>
                <a:gd name="T64" fmla="*/ 94 w 203"/>
                <a:gd name="T65" fmla="*/ 163 h 173"/>
                <a:gd name="T66" fmla="*/ 94 w 203"/>
                <a:gd name="T67" fmla="*/ 163 h 173"/>
                <a:gd name="T68" fmla="*/ 141 w 203"/>
                <a:gd name="T69" fmla="*/ 40 h 173"/>
                <a:gd name="T70" fmla="*/ 133 w 203"/>
                <a:gd name="T71" fmla="*/ 33 h 173"/>
                <a:gd name="T72" fmla="*/ 141 w 203"/>
                <a:gd name="T73" fmla="*/ 25 h 173"/>
                <a:gd name="T74" fmla="*/ 148 w 203"/>
                <a:gd name="T75" fmla="*/ 33 h 173"/>
                <a:gd name="T76" fmla="*/ 141 w 203"/>
                <a:gd name="T77"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 h="173">
                  <a:moveTo>
                    <a:pt x="169" y="27"/>
                  </a:moveTo>
                  <a:cubicBezTo>
                    <a:pt x="165" y="16"/>
                    <a:pt x="157" y="8"/>
                    <a:pt x="145" y="4"/>
                  </a:cubicBezTo>
                  <a:cubicBezTo>
                    <a:pt x="129" y="0"/>
                    <a:pt x="112" y="5"/>
                    <a:pt x="101" y="22"/>
                  </a:cubicBezTo>
                  <a:cubicBezTo>
                    <a:pt x="71" y="69"/>
                    <a:pt x="35" y="98"/>
                    <a:pt x="0" y="85"/>
                  </a:cubicBezTo>
                  <a:cubicBezTo>
                    <a:pt x="0" y="85"/>
                    <a:pt x="25" y="136"/>
                    <a:pt x="78" y="136"/>
                  </a:cubicBezTo>
                  <a:cubicBezTo>
                    <a:pt x="78" y="136"/>
                    <a:pt x="79" y="136"/>
                    <a:pt x="79" y="136"/>
                  </a:cubicBezTo>
                  <a:cubicBezTo>
                    <a:pt x="79" y="163"/>
                    <a:pt x="79" y="163"/>
                    <a:pt x="79" y="163"/>
                  </a:cubicBezTo>
                  <a:cubicBezTo>
                    <a:pt x="74" y="163"/>
                    <a:pt x="69" y="164"/>
                    <a:pt x="65" y="165"/>
                  </a:cubicBezTo>
                  <a:cubicBezTo>
                    <a:pt x="63" y="166"/>
                    <a:pt x="62" y="168"/>
                    <a:pt x="63" y="170"/>
                  </a:cubicBezTo>
                  <a:cubicBezTo>
                    <a:pt x="63" y="172"/>
                    <a:pt x="66" y="173"/>
                    <a:pt x="67" y="173"/>
                  </a:cubicBezTo>
                  <a:cubicBezTo>
                    <a:pt x="67" y="173"/>
                    <a:pt x="67" y="173"/>
                    <a:pt x="67" y="173"/>
                  </a:cubicBezTo>
                  <a:cubicBezTo>
                    <a:pt x="72" y="171"/>
                    <a:pt x="79" y="170"/>
                    <a:pt x="86" y="170"/>
                  </a:cubicBezTo>
                  <a:cubicBezTo>
                    <a:pt x="94" y="170"/>
                    <a:pt x="101" y="171"/>
                    <a:pt x="106" y="173"/>
                  </a:cubicBezTo>
                  <a:cubicBezTo>
                    <a:pt x="106" y="173"/>
                    <a:pt x="107" y="173"/>
                    <a:pt x="107" y="173"/>
                  </a:cubicBezTo>
                  <a:cubicBezTo>
                    <a:pt x="109" y="173"/>
                    <a:pt x="110" y="172"/>
                    <a:pt x="110" y="170"/>
                  </a:cubicBezTo>
                  <a:cubicBezTo>
                    <a:pt x="114" y="171"/>
                    <a:pt x="118" y="172"/>
                    <a:pt x="120" y="173"/>
                  </a:cubicBezTo>
                  <a:cubicBezTo>
                    <a:pt x="121" y="173"/>
                    <a:pt x="121" y="173"/>
                    <a:pt x="122" y="173"/>
                  </a:cubicBezTo>
                  <a:cubicBezTo>
                    <a:pt x="123" y="173"/>
                    <a:pt x="125" y="172"/>
                    <a:pt x="125" y="170"/>
                  </a:cubicBezTo>
                  <a:cubicBezTo>
                    <a:pt x="126" y="168"/>
                    <a:pt x="125" y="166"/>
                    <a:pt x="123" y="165"/>
                  </a:cubicBezTo>
                  <a:cubicBezTo>
                    <a:pt x="117" y="164"/>
                    <a:pt x="110" y="162"/>
                    <a:pt x="102" y="162"/>
                  </a:cubicBezTo>
                  <a:cubicBezTo>
                    <a:pt x="102" y="133"/>
                    <a:pt x="102" y="133"/>
                    <a:pt x="102" y="133"/>
                  </a:cubicBezTo>
                  <a:cubicBezTo>
                    <a:pt x="139" y="123"/>
                    <a:pt x="159" y="91"/>
                    <a:pt x="169" y="55"/>
                  </a:cubicBezTo>
                  <a:cubicBezTo>
                    <a:pt x="203" y="41"/>
                    <a:pt x="203" y="41"/>
                    <a:pt x="203" y="41"/>
                  </a:cubicBezTo>
                  <a:cubicBezTo>
                    <a:pt x="169" y="27"/>
                    <a:pt x="169" y="27"/>
                    <a:pt x="169" y="27"/>
                  </a:cubicBezTo>
                  <a:cubicBezTo>
                    <a:pt x="169" y="27"/>
                    <a:pt x="169" y="27"/>
                    <a:pt x="169" y="27"/>
                  </a:cubicBezTo>
                  <a:close/>
                  <a:moveTo>
                    <a:pt x="94" y="163"/>
                  </a:moveTo>
                  <a:cubicBezTo>
                    <a:pt x="94" y="163"/>
                    <a:pt x="94" y="163"/>
                    <a:pt x="94" y="163"/>
                  </a:cubicBezTo>
                  <a:cubicBezTo>
                    <a:pt x="94" y="163"/>
                    <a:pt x="94" y="163"/>
                    <a:pt x="94" y="163"/>
                  </a:cubicBezTo>
                  <a:cubicBezTo>
                    <a:pt x="92" y="162"/>
                    <a:pt x="89" y="162"/>
                    <a:pt x="86" y="162"/>
                  </a:cubicBezTo>
                  <a:cubicBezTo>
                    <a:pt x="86" y="162"/>
                    <a:pt x="86" y="162"/>
                    <a:pt x="86" y="162"/>
                  </a:cubicBezTo>
                  <a:cubicBezTo>
                    <a:pt x="86" y="136"/>
                    <a:pt x="86" y="136"/>
                    <a:pt x="86" y="136"/>
                  </a:cubicBezTo>
                  <a:cubicBezTo>
                    <a:pt x="89" y="135"/>
                    <a:pt x="92" y="135"/>
                    <a:pt x="94" y="135"/>
                  </a:cubicBezTo>
                  <a:cubicBezTo>
                    <a:pt x="94" y="163"/>
                    <a:pt x="94" y="163"/>
                    <a:pt x="94" y="163"/>
                  </a:cubicBezTo>
                  <a:cubicBezTo>
                    <a:pt x="94" y="163"/>
                    <a:pt x="94" y="163"/>
                    <a:pt x="94" y="163"/>
                  </a:cubicBezTo>
                  <a:close/>
                  <a:moveTo>
                    <a:pt x="141" y="40"/>
                  </a:moveTo>
                  <a:cubicBezTo>
                    <a:pt x="137" y="40"/>
                    <a:pt x="133" y="37"/>
                    <a:pt x="133" y="33"/>
                  </a:cubicBezTo>
                  <a:cubicBezTo>
                    <a:pt x="133" y="29"/>
                    <a:pt x="137" y="25"/>
                    <a:pt x="141" y="25"/>
                  </a:cubicBezTo>
                  <a:cubicBezTo>
                    <a:pt x="145" y="25"/>
                    <a:pt x="148" y="29"/>
                    <a:pt x="148" y="33"/>
                  </a:cubicBezTo>
                  <a:cubicBezTo>
                    <a:pt x="148" y="37"/>
                    <a:pt x="145" y="40"/>
                    <a:pt x="14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68"/>
            <p:cNvSpPr>
              <a:spLocks noEditPoints="1"/>
            </p:cNvSpPr>
            <p:nvPr/>
          </p:nvSpPr>
          <p:spPr bwMode="auto">
            <a:xfrm>
              <a:off x="-2142" y="-799"/>
              <a:ext cx="113" cy="125"/>
            </a:xfrm>
            <a:custGeom>
              <a:avLst/>
              <a:gdLst>
                <a:gd name="T0" fmla="*/ 170 w 170"/>
                <a:gd name="T1" fmla="*/ 35 h 187"/>
                <a:gd name="T2" fmla="*/ 169 w 170"/>
                <a:gd name="T3" fmla="*/ 33 h 187"/>
                <a:gd name="T4" fmla="*/ 168 w 170"/>
                <a:gd name="T5" fmla="*/ 32 h 187"/>
                <a:gd name="T6" fmla="*/ 167 w 170"/>
                <a:gd name="T7" fmla="*/ 30 h 187"/>
                <a:gd name="T8" fmla="*/ 166 w 170"/>
                <a:gd name="T9" fmla="*/ 29 h 187"/>
                <a:gd name="T10" fmla="*/ 165 w 170"/>
                <a:gd name="T11" fmla="*/ 28 h 187"/>
                <a:gd name="T12" fmla="*/ 163 w 170"/>
                <a:gd name="T13" fmla="*/ 28 h 187"/>
                <a:gd name="T14" fmla="*/ 162 w 170"/>
                <a:gd name="T15" fmla="*/ 27 h 187"/>
                <a:gd name="T16" fmla="*/ 161 w 170"/>
                <a:gd name="T17" fmla="*/ 27 h 187"/>
                <a:gd name="T18" fmla="*/ 19 w 170"/>
                <a:gd name="T19" fmla="*/ 8 h 187"/>
                <a:gd name="T20" fmla="*/ 1 w 170"/>
                <a:gd name="T21" fmla="*/ 13 h 187"/>
                <a:gd name="T22" fmla="*/ 38 w 170"/>
                <a:gd name="T23" fmla="*/ 157 h 187"/>
                <a:gd name="T24" fmla="*/ 40 w 170"/>
                <a:gd name="T25" fmla="*/ 158 h 187"/>
                <a:gd name="T26" fmla="*/ 40 w 170"/>
                <a:gd name="T27" fmla="*/ 160 h 187"/>
                <a:gd name="T28" fmla="*/ 41 w 170"/>
                <a:gd name="T29" fmla="*/ 161 h 187"/>
                <a:gd name="T30" fmla="*/ 43 w 170"/>
                <a:gd name="T31" fmla="*/ 162 h 187"/>
                <a:gd name="T32" fmla="*/ 44 w 170"/>
                <a:gd name="T33" fmla="*/ 162 h 187"/>
                <a:gd name="T34" fmla="*/ 73 w 170"/>
                <a:gd name="T35" fmla="*/ 163 h 187"/>
                <a:gd name="T36" fmla="*/ 129 w 170"/>
                <a:gd name="T37" fmla="*/ 155 h 187"/>
                <a:gd name="T38" fmla="*/ 151 w 170"/>
                <a:gd name="T39" fmla="*/ 154 h 187"/>
                <a:gd name="T40" fmla="*/ 54 w 170"/>
                <a:gd name="T41" fmla="*/ 144 h 187"/>
                <a:gd name="T42" fmla="*/ 151 w 170"/>
                <a:gd name="T43" fmla="*/ 110 h 187"/>
                <a:gd name="T44" fmla="*/ 153 w 170"/>
                <a:gd name="T45" fmla="*/ 110 h 187"/>
                <a:gd name="T46" fmla="*/ 155 w 170"/>
                <a:gd name="T47" fmla="*/ 109 h 187"/>
                <a:gd name="T48" fmla="*/ 156 w 170"/>
                <a:gd name="T49" fmla="*/ 108 h 187"/>
                <a:gd name="T50" fmla="*/ 157 w 170"/>
                <a:gd name="T51" fmla="*/ 107 h 187"/>
                <a:gd name="T52" fmla="*/ 159 w 170"/>
                <a:gd name="T53" fmla="*/ 106 h 187"/>
                <a:gd name="T54" fmla="*/ 159 w 170"/>
                <a:gd name="T55" fmla="*/ 104 h 187"/>
                <a:gd name="T56" fmla="*/ 160 w 170"/>
                <a:gd name="T57" fmla="*/ 103 h 187"/>
                <a:gd name="T58" fmla="*/ 161 w 170"/>
                <a:gd name="T59" fmla="*/ 102 h 187"/>
                <a:gd name="T60" fmla="*/ 170 w 170"/>
                <a:gd name="T61" fmla="*/ 37 h 187"/>
                <a:gd name="T62" fmla="*/ 170 w 170"/>
                <a:gd name="T63" fmla="*/ 36 h 187"/>
                <a:gd name="T64" fmla="*/ 40 w 170"/>
                <a:gd name="T65" fmla="*/ 91 h 187"/>
                <a:gd name="T66" fmla="*/ 145 w 170"/>
                <a:gd name="T67" fmla="*/ 77 h 187"/>
                <a:gd name="T68" fmla="*/ 143 w 170"/>
                <a:gd name="T69" fmla="*/ 91 h 187"/>
                <a:gd name="T70" fmla="*/ 32 w 170"/>
                <a:gd name="T71" fmla="*/ 59 h 187"/>
                <a:gd name="T72" fmla="*/ 150 w 170"/>
                <a:gd name="T73" fmla="*/ 46 h 187"/>
                <a:gd name="T74" fmla="*/ 148 w 170"/>
                <a:gd name="T75" fmla="*/ 59 h 187"/>
                <a:gd name="T76" fmla="*/ 58 w 170"/>
                <a:gd name="T77" fmla="*/ 187 h 187"/>
                <a:gd name="T78" fmla="*/ 58 w 170"/>
                <a:gd name="T79" fmla="*/ 161 h 187"/>
                <a:gd name="T80" fmla="*/ 142 w 170"/>
                <a:gd name="T81" fmla="*/ 174 h 187"/>
                <a:gd name="T82" fmla="*/ 116 w 170"/>
                <a:gd name="T83" fmla="*/ 174 h 187"/>
                <a:gd name="T84" fmla="*/ 142 w 170"/>
                <a:gd name="T85" fmla="*/ 17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87">
                  <a:moveTo>
                    <a:pt x="170" y="36"/>
                  </a:moveTo>
                  <a:cubicBezTo>
                    <a:pt x="170" y="36"/>
                    <a:pt x="170" y="35"/>
                    <a:pt x="170" y="35"/>
                  </a:cubicBezTo>
                  <a:cubicBezTo>
                    <a:pt x="170" y="35"/>
                    <a:pt x="170" y="35"/>
                    <a:pt x="170" y="35"/>
                  </a:cubicBezTo>
                  <a:cubicBezTo>
                    <a:pt x="169" y="34"/>
                    <a:pt x="169" y="34"/>
                    <a:pt x="169" y="33"/>
                  </a:cubicBezTo>
                  <a:cubicBezTo>
                    <a:pt x="169" y="33"/>
                    <a:pt x="169" y="33"/>
                    <a:pt x="169" y="33"/>
                  </a:cubicBezTo>
                  <a:cubicBezTo>
                    <a:pt x="168" y="32"/>
                    <a:pt x="168" y="32"/>
                    <a:pt x="168" y="32"/>
                  </a:cubicBezTo>
                  <a:cubicBezTo>
                    <a:pt x="168" y="31"/>
                    <a:pt x="168" y="31"/>
                    <a:pt x="168" y="31"/>
                  </a:cubicBezTo>
                  <a:cubicBezTo>
                    <a:pt x="168" y="31"/>
                    <a:pt x="168" y="31"/>
                    <a:pt x="167" y="30"/>
                  </a:cubicBezTo>
                  <a:cubicBezTo>
                    <a:pt x="167" y="30"/>
                    <a:pt x="167" y="30"/>
                    <a:pt x="167" y="30"/>
                  </a:cubicBezTo>
                  <a:cubicBezTo>
                    <a:pt x="167" y="30"/>
                    <a:pt x="167" y="30"/>
                    <a:pt x="166" y="29"/>
                  </a:cubicBezTo>
                  <a:cubicBezTo>
                    <a:pt x="166" y="29"/>
                    <a:pt x="165" y="29"/>
                    <a:pt x="165" y="28"/>
                  </a:cubicBezTo>
                  <a:cubicBezTo>
                    <a:pt x="165" y="28"/>
                    <a:pt x="165" y="28"/>
                    <a:pt x="165" y="28"/>
                  </a:cubicBezTo>
                  <a:cubicBezTo>
                    <a:pt x="164" y="28"/>
                    <a:pt x="164" y="28"/>
                    <a:pt x="164" y="28"/>
                  </a:cubicBezTo>
                  <a:cubicBezTo>
                    <a:pt x="164" y="28"/>
                    <a:pt x="164" y="28"/>
                    <a:pt x="163" y="28"/>
                  </a:cubicBezTo>
                  <a:cubicBezTo>
                    <a:pt x="163" y="27"/>
                    <a:pt x="162" y="27"/>
                    <a:pt x="162" y="27"/>
                  </a:cubicBezTo>
                  <a:cubicBezTo>
                    <a:pt x="162" y="27"/>
                    <a:pt x="162" y="27"/>
                    <a:pt x="162" y="27"/>
                  </a:cubicBezTo>
                  <a:cubicBezTo>
                    <a:pt x="161" y="27"/>
                    <a:pt x="161" y="27"/>
                    <a:pt x="161" y="27"/>
                  </a:cubicBezTo>
                  <a:cubicBezTo>
                    <a:pt x="161" y="27"/>
                    <a:pt x="161" y="27"/>
                    <a:pt x="161" y="27"/>
                  </a:cubicBezTo>
                  <a:cubicBezTo>
                    <a:pt x="24" y="27"/>
                    <a:pt x="24" y="27"/>
                    <a:pt x="24" y="27"/>
                  </a:cubicBezTo>
                  <a:cubicBezTo>
                    <a:pt x="19" y="8"/>
                    <a:pt x="19" y="8"/>
                    <a:pt x="19" y="8"/>
                  </a:cubicBezTo>
                  <a:cubicBezTo>
                    <a:pt x="18" y="3"/>
                    <a:pt x="13" y="0"/>
                    <a:pt x="8" y="2"/>
                  </a:cubicBezTo>
                  <a:cubicBezTo>
                    <a:pt x="3" y="3"/>
                    <a:pt x="0" y="8"/>
                    <a:pt x="1" y="13"/>
                  </a:cubicBezTo>
                  <a:cubicBezTo>
                    <a:pt x="38" y="156"/>
                    <a:pt x="38" y="156"/>
                    <a:pt x="38" y="156"/>
                  </a:cubicBezTo>
                  <a:cubicBezTo>
                    <a:pt x="38" y="156"/>
                    <a:pt x="38" y="157"/>
                    <a:pt x="38" y="157"/>
                  </a:cubicBezTo>
                  <a:cubicBezTo>
                    <a:pt x="38" y="157"/>
                    <a:pt x="38" y="157"/>
                    <a:pt x="38" y="157"/>
                  </a:cubicBezTo>
                  <a:cubicBezTo>
                    <a:pt x="39" y="158"/>
                    <a:pt x="39" y="158"/>
                    <a:pt x="40" y="158"/>
                  </a:cubicBezTo>
                  <a:cubicBezTo>
                    <a:pt x="40" y="158"/>
                    <a:pt x="40" y="158"/>
                    <a:pt x="40" y="158"/>
                  </a:cubicBezTo>
                  <a:cubicBezTo>
                    <a:pt x="40" y="159"/>
                    <a:pt x="40" y="160"/>
                    <a:pt x="40" y="160"/>
                  </a:cubicBezTo>
                  <a:cubicBezTo>
                    <a:pt x="40" y="160"/>
                    <a:pt x="41" y="160"/>
                    <a:pt x="41" y="160"/>
                  </a:cubicBezTo>
                  <a:cubicBezTo>
                    <a:pt x="41" y="161"/>
                    <a:pt x="41" y="161"/>
                    <a:pt x="41" y="161"/>
                  </a:cubicBezTo>
                  <a:cubicBezTo>
                    <a:pt x="42" y="161"/>
                    <a:pt x="42" y="162"/>
                    <a:pt x="42" y="162"/>
                  </a:cubicBezTo>
                  <a:cubicBezTo>
                    <a:pt x="43" y="162"/>
                    <a:pt x="43" y="162"/>
                    <a:pt x="43" y="162"/>
                  </a:cubicBezTo>
                  <a:cubicBezTo>
                    <a:pt x="43" y="162"/>
                    <a:pt x="43" y="162"/>
                    <a:pt x="44" y="162"/>
                  </a:cubicBezTo>
                  <a:cubicBezTo>
                    <a:pt x="44" y="162"/>
                    <a:pt x="44" y="162"/>
                    <a:pt x="44" y="162"/>
                  </a:cubicBezTo>
                  <a:cubicBezTo>
                    <a:pt x="47" y="158"/>
                    <a:pt x="52" y="155"/>
                    <a:pt x="58" y="155"/>
                  </a:cubicBezTo>
                  <a:cubicBezTo>
                    <a:pt x="64" y="155"/>
                    <a:pt x="69" y="158"/>
                    <a:pt x="73" y="163"/>
                  </a:cubicBezTo>
                  <a:cubicBezTo>
                    <a:pt x="114" y="163"/>
                    <a:pt x="114" y="163"/>
                    <a:pt x="114" y="163"/>
                  </a:cubicBezTo>
                  <a:cubicBezTo>
                    <a:pt x="118" y="158"/>
                    <a:pt x="123" y="155"/>
                    <a:pt x="129" y="155"/>
                  </a:cubicBezTo>
                  <a:cubicBezTo>
                    <a:pt x="135" y="155"/>
                    <a:pt x="140" y="158"/>
                    <a:pt x="143" y="163"/>
                  </a:cubicBezTo>
                  <a:cubicBezTo>
                    <a:pt x="148" y="162"/>
                    <a:pt x="151" y="158"/>
                    <a:pt x="151" y="154"/>
                  </a:cubicBezTo>
                  <a:cubicBezTo>
                    <a:pt x="151" y="149"/>
                    <a:pt x="147" y="144"/>
                    <a:pt x="142" y="144"/>
                  </a:cubicBezTo>
                  <a:cubicBezTo>
                    <a:pt x="54" y="144"/>
                    <a:pt x="54" y="144"/>
                    <a:pt x="54" y="144"/>
                  </a:cubicBezTo>
                  <a:cubicBezTo>
                    <a:pt x="45" y="110"/>
                    <a:pt x="45" y="110"/>
                    <a:pt x="45" y="110"/>
                  </a:cubicBezTo>
                  <a:cubicBezTo>
                    <a:pt x="151" y="110"/>
                    <a:pt x="151" y="110"/>
                    <a:pt x="151" y="110"/>
                  </a:cubicBezTo>
                  <a:cubicBezTo>
                    <a:pt x="151" y="110"/>
                    <a:pt x="151" y="110"/>
                    <a:pt x="151" y="110"/>
                  </a:cubicBezTo>
                  <a:cubicBezTo>
                    <a:pt x="152" y="110"/>
                    <a:pt x="153" y="110"/>
                    <a:pt x="153" y="110"/>
                  </a:cubicBezTo>
                  <a:cubicBezTo>
                    <a:pt x="153" y="110"/>
                    <a:pt x="153" y="110"/>
                    <a:pt x="154" y="109"/>
                  </a:cubicBezTo>
                  <a:cubicBezTo>
                    <a:pt x="154" y="109"/>
                    <a:pt x="154" y="109"/>
                    <a:pt x="155" y="109"/>
                  </a:cubicBezTo>
                  <a:cubicBezTo>
                    <a:pt x="155" y="109"/>
                    <a:pt x="155" y="109"/>
                    <a:pt x="156" y="108"/>
                  </a:cubicBezTo>
                  <a:cubicBezTo>
                    <a:pt x="156" y="108"/>
                    <a:pt x="156" y="108"/>
                    <a:pt x="156" y="108"/>
                  </a:cubicBezTo>
                  <a:cubicBezTo>
                    <a:pt x="156" y="108"/>
                    <a:pt x="157" y="108"/>
                    <a:pt x="157" y="108"/>
                  </a:cubicBezTo>
                  <a:cubicBezTo>
                    <a:pt x="157" y="107"/>
                    <a:pt x="157" y="107"/>
                    <a:pt x="157" y="107"/>
                  </a:cubicBezTo>
                  <a:cubicBezTo>
                    <a:pt x="158" y="107"/>
                    <a:pt x="158" y="107"/>
                    <a:pt x="158" y="107"/>
                  </a:cubicBezTo>
                  <a:cubicBezTo>
                    <a:pt x="159" y="106"/>
                    <a:pt x="159" y="106"/>
                    <a:pt x="159" y="106"/>
                  </a:cubicBezTo>
                  <a:cubicBezTo>
                    <a:pt x="159" y="105"/>
                    <a:pt x="159" y="105"/>
                    <a:pt x="159" y="105"/>
                  </a:cubicBezTo>
                  <a:cubicBezTo>
                    <a:pt x="159" y="105"/>
                    <a:pt x="159" y="105"/>
                    <a:pt x="159" y="104"/>
                  </a:cubicBezTo>
                  <a:cubicBezTo>
                    <a:pt x="160" y="104"/>
                    <a:pt x="160" y="104"/>
                    <a:pt x="160" y="104"/>
                  </a:cubicBezTo>
                  <a:cubicBezTo>
                    <a:pt x="160" y="103"/>
                    <a:pt x="160" y="103"/>
                    <a:pt x="160" y="103"/>
                  </a:cubicBezTo>
                  <a:cubicBezTo>
                    <a:pt x="161" y="102"/>
                    <a:pt x="161" y="102"/>
                    <a:pt x="161" y="102"/>
                  </a:cubicBezTo>
                  <a:cubicBezTo>
                    <a:pt x="161" y="102"/>
                    <a:pt x="161" y="102"/>
                    <a:pt x="161" y="102"/>
                  </a:cubicBezTo>
                  <a:cubicBezTo>
                    <a:pt x="170" y="38"/>
                    <a:pt x="170" y="38"/>
                    <a:pt x="170" y="38"/>
                  </a:cubicBezTo>
                  <a:cubicBezTo>
                    <a:pt x="170" y="37"/>
                    <a:pt x="170" y="37"/>
                    <a:pt x="170" y="37"/>
                  </a:cubicBezTo>
                  <a:cubicBezTo>
                    <a:pt x="170" y="36"/>
                    <a:pt x="170" y="36"/>
                    <a:pt x="170" y="36"/>
                  </a:cubicBezTo>
                  <a:cubicBezTo>
                    <a:pt x="170" y="36"/>
                    <a:pt x="170" y="36"/>
                    <a:pt x="170" y="36"/>
                  </a:cubicBezTo>
                  <a:close/>
                  <a:moveTo>
                    <a:pt x="143" y="91"/>
                  </a:moveTo>
                  <a:cubicBezTo>
                    <a:pt x="40" y="91"/>
                    <a:pt x="40" y="91"/>
                    <a:pt x="40" y="91"/>
                  </a:cubicBezTo>
                  <a:cubicBezTo>
                    <a:pt x="37" y="77"/>
                    <a:pt x="37" y="77"/>
                    <a:pt x="37" y="77"/>
                  </a:cubicBezTo>
                  <a:cubicBezTo>
                    <a:pt x="145" y="77"/>
                    <a:pt x="145" y="77"/>
                    <a:pt x="145" y="77"/>
                  </a:cubicBezTo>
                  <a:cubicBezTo>
                    <a:pt x="143" y="91"/>
                    <a:pt x="143" y="91"/>
                    <a:pt x="143" y="91"/>
                  </a:cubicBezTo>
                  <a:cubicBezTo>
                    <a:pt x="143" y="91"/>
                    <a:pt x="143" y="91"/>
                    <a:pt x="143" y="91"/>
                  </a:cubicBezTo>
                  <a:close/>
                  <a:moveTo>
                    <a:pt x="148" y="59"/>
                  </a:moveTo>
                  <a:cubicBezTo>
                    <a:pt x="32" y="59"/>
                    <a:pt x="32" y="59"/>
                    <a:pt x="32" y="59"/>
                  </a:cubicBezTo>
                  <a:cubicBezTo>
                    <a:pt x="29" y="46"/>
                    <a:pt x="29" y="46"/>
                    <a:pt x="29" y="46"/>
                  </a:cubicBezTo>
                  <a:cubicBezTo>
                    <a:pt x="150" y="46"/>
                    <a:pt x="150" y="46"/>
                    <a:pt x="150" y="46"/>
                  </a:cubicBezTo>
                  <a:cubicBezTo>
                    <a:pt x="148" y="59"/>
                    <a:pt x="148" y="59"/>
                    <a:pt x="148" y="59"/>
                  </a:cubicBezTo>
                  <a:cubicBezTo>
                    <a:pt x="148" y="59"/>
                    <a:pt x="148" y="59"/>
                    <a:pt x="148" y="59"/>
                  </a:cubicBezTo>
                  <a:close/>
                  <a:moveTo>
                    <a:pt x="71" y="174"/>
                  </a:moveTo>
                  <a:cubicBezTo>
                    <a:pt x="71" y="181"/>
                    <a:pt x="65" y="187"/>
                    <a:pt x="58" y="187"/>
                  </a:cubicBezTo>
                  <a:cubicBezTo>
                    <a:pt x="51" y="187"/>
                    <a:pt x="45" y="181"/>
                    <a:pt x="45" y="174"/>
                  </a:cubicBezTo>
                  <a:cubicBezTo>
                    <a:pt x="45" y="166"/>
                    <a:pt x="51" y="161"/>
                    <a:pt x="58" y="161"/>
                  </a:cubicBezTo>
                  <a:cubicBezTo>
                    <a:pt x="65" y="161"/>
                    <a:pt x="71" y="166"/>
                    <a:pt x="71" y="174"/>
                  </a:cubicBezTo>
                  <a:close/>
                  <a:moveTo>
                    <a:pt x="142" y="174"/>
                  </a:moveTo>
                  <a:cubicBezTo>
                    <a:pt x="142" y="181"/>
                    <a:pt x="136" y="187"/>
                    <a:pt x="129" y="187"/>
                  </a:cubicBezTo>
                  <a:cubicBezTo>
                    <a:pt x="122" y="187"/>
                    <a:pt x="116" y="181"/>
                    <a:pt x="116" y="174"/>
                  </a:cubicBezTo>
                  <a:cubicBezTo>
                    <a:pt x="116" y="166"/>
                    <a:pt x="122" y="161"/>
                    <a:pt x="129" y="161"/>
                  </a:cubicBezTo>
                  <a:cubicBezTo>
                    <a:pt x="136" y="161"/>
                    <a:pt x="142" y="166"/>
                    <a:pt x="142" y="1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69"/>
            <p:cNvSpPr>
              <a:spLocks noEditPoints="1"/>
            </p:cNvSpPr>
            <p:nvPr/>
          </p:nvSpPr>
          <p:spPr bwMode="auto">
            <a:xfrm>
              <a:off x="-1502" y="626"/>
              <a:ext cx="145" cy="145"/>
            </a:xfrm>
            <a:custGeom>
              <a:avLst/>
              <a:gdLst>
                <a:gd name="T0" fmla="*/ 178 w 217"/>
                <a:gd name="T1" fmla="*/ 0 h 217"/>
                <a:gd name="T2" fmla="*/ 39 w 217"/>
                <a:gd name="T3" fmla="*/ 0 h 217"/>
                <a:gd name="T4" fmla="*/ 0 w 217"/>
                <a:gd name="T5" fmla="*/ 39 h 217"/>
                <a:gd name="T6" fmla="*/ 0 w 217"/>
                <a:gd name="T7" fmla="*/ 178 h 217"/>
                <a:gd name="T8" fmla="*/ 39 w 217"/>
                <a:gd name="T9" fmla="*/ 217 h 217"/>
                <a:gd name="T10" fmla="*/ 178 w 217"/>
                <a:gd name="T11" fmla="*/ 217 h 217"/>
                <a:gd name="T12" fmla="*/ 217 w 217"/>
                <a:gd name="T13" fmla="*/ 178 h 217"/>
                <a:gd name="T14" fmla="*/ 217 w 217"/>
                <a:gd name="T15" fmla="*/ 39 h 217"/>
                <a:gd name="T16" fmla="*/ 178 w 217"/>
                <a:gd name="T17" fmla="*/ 0 h 217"/>
                <a:gd name="T18" fmla="*/ 184 w 217"/>
                <a:gd name="T19" fmla="*/ 57 h 217"/>
                <a:gd name="T20" fmla="*/ 170 w 217"/>
                <a:gd name="T21" fmla="*/ 57 h 217"/>
                <a:gd name="T22" fmla="*/ 157 w 217"/>
                <a:gd name="T23" fmla="*/ 70 h 217"/>
                <a:gd name="T24" fmla="*/ 157 w 217"/>
                <a:gd name="T25" fmla="*/ 79 h 217"/>
                <a:gd name="T26" fmla="*/ 184 w 217"/>
                <a:gd name="T27" fmla="*/ 79 h 217"/>
                <a:gd name="T28" fmla="*/ 184 w 217"/>
                <a:gd name="T29" fmla="*/ 109 h 217"/>
                <a:gd name="T30" fmla="*/ 157 w 217"/>
                <a:gd name="T31" fmla="*/ 109 h 217"/>
                <a:gd name="T32" fmla="*/ 157 w 217"/>
                <a:gd name="T33" fmla="*/ 200 h 217"/>
                <a:gd name="T34" fmla="*/ 118 w 217"/>
                <a:gd name="T35" fmla="*/ 200 h 217"/>
                <a:gd name="T36" fmla="*/ 118 w 217"/>
                <a:gd name="T37" fmla="*/ 109 h 217"/>
                <a:gd name="T38" fmla="*/ 93 w 217"/>
                <a:gd name="T39" fmla="*/ 109 h 217"/>
                <a:gd name="T40" fmla="*/ 93 w 217"/>
                <a:gd name="T41" fmla="*/ 79 h 217"/>
                <a:gd name="T42" fmla="*/ 118 w 217"/>
                <a:gd name="T43" fmla="*/ 79 h 217"/>
                <a:gd name="T44" fmla="*/ 118 w 217"/>
                <a:gd name="T45" fmla="*/ 62 h 217"/>
                <a:gd name="T46" fmla="*/ 152 w 217"/>
                <a:gd name="T47" fmla="*/ 27 h 217"/>
                <a:gd name="T48" fmla="*/ 184 w 217"/>
                <a:gd name="T49" fmla="*/ 27 h 217"/>
                <a:gd name="T50" fmla="*/ 184 w 217"/>
                <a:gd name="T51" fmla="*/ 5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7" h="217">
                  <a:moveTo>
                    <a:pt x="178" y="0"/>
                  </a:moveTo>
                  <a:cubicBezTo>
                    <a:pt x="39" y="0"/>
                    <a:pt x="39" y="0"/>
                    <a:pt x="39" y="0"/>
                  </a:cubicBezTo>
                  <a:cubicBezTo>
                    <a:pt x="18" y="0"/>
                    <a:pt x="0" y="18"/>
                    <a:pt x="0" y="39"/>
                  </a:cubicBezTo>
                  <a:cubicBezTo>
                    <a:pt x="0" y="178"/>
                    <a:pt x="0" y="178"/>
                    <a:pt x="0" y="178"/>
                  </a:cubicBezTo>
                  <a:cubicBezTo>
                    <a:pt x="0" y="200"/>
                    <a:pt x="18" y="217"/>
                    <a:pt x="39" y="217"/>
                  </a:cubicBezTo>
                  <a:cubicBezTo>
                    <a:pt x="178" y="217"/>
                    <a:pt x="178" y="217"/>
                    <a:pt x="178" y="217"/>
                  </a:cubicBezTo>
                  <a:cubicBezTo>
                    <a:pt x="199" y="217"/>
                    <a:pt x="217" y="200"/>
                    <a:pt x="217" y="178"/>
                  </a:cubicBezTo>
                  <a:cubicBezTo>
                    <a:pt x="217" y="39"/>
                    <a:pt x="217" y="39"/>
                    <a:pt x="217" y="39"/>
                  </a:cubicBezTo>
                  <a:cubicBezTo>
                    <a:pt x="217" y="18"/>
                    <a:pt x="199" y="0"/>
                    <a:pt x="178" y="0"/>
                  </a:cubicBezTo>
                  <a:close/>
                  <a:moveTo>
                    <a:pt x="184" y="57"/>
                  </a:moveTo>
                  <a:cubicBezTo>
                    <a:pt x="184" y="57"/>
                    <a:pt x="184" y="57"/>
                    <a:pt x="170" y="57"/>
                  </a:cubicBezTo>
                  <a:cubicBezTo>
                    <a:pt x="162" y="57"/>
                    <a:pt x="157" y="62"/>
                    <a:pt x="157" y="70"/>
                  </a:cubicBezTo>
                  <a:cubicBezTo>
                    <a:pt x="157" y="70"/>
                    <a:pt x="157" y="70"/>
                    <a:pt x="157" y="79"/>
                  </a:cubicBezTo>
                  <a:cubicBezTo>
                    <a:pt x="157" y="79"/>
                    <a:pt x="157" y="79"/>
                    <a:pt x="184" y="79"/>
                  </a:cubicBezTo>
                  <a:cubicBezTo>
                    <a:pt x="184" y="79"/>
                    <a:pt x="184" y="79"/>
                    <a:pt x="184" y="109"/>
                  </a:cubicBezTo>
                  <a:cubicBezTo>
                    <a:pt x="184" y="109"/>
                    <a:pt x="184" y="109"/>
                    <a:pt x="157" y="109"/>
                  </a:cubicBezTo>
                  <a:cubicBezTo>
                    <a:pt x="157" y="109"/>
                    <a:pt x="157" y="109"/>
                    <a:pt x="157" y="200"/>
                  </a:cubicBezTo>
                  <a:cubicBezTo>
                    <a:pt x="157" y="200"/>
                    <a:pt x="157" y="200"/>
                    <a:pt x="118" y="200"/>
                  </a:cubicBezTo>
                  <a:cubicBezTo>
                    <a:pt x="118" y="200"/>
                    <a:pt x="118" y="200"/>
                    <a:pt x="118" y="109"/>
                  </a:cubicBezTo>
                  <a:cubicBezTo>
                    <a:pt x="118" y="109"/>
                    <a:pt x="118" y="109"/>
                    <a:pt x="93" y="109"/>
                  </a:cubicBezTo>
                  <a:cubicBezTo>
                    <a:pt x="93" y="109"/>
                    <a:pt x="93" y="109"/>
                    <a:pt x="93" y="79"/>
                  </a:cubicBezTo>
                  <a:cubicBezTo>
                    <a:pt x="93" y="79"/>
                    <a:pt x="93" y="79"/>
                    <a:pt x="118" y="79"/>
                  </a:cubicBezTo>
                  <a:cubicBezTo>
                    <a:pt x="118" y="79"/>
                    <a:pt x="118" y="79"/>
                    <a:pt x="118" y="62"/>
                  </a:cubicBezTo>
                  <a:cubicBezTo>
                    <a:pt x="118" y="43"/>
                    <a:pt x="133" y="27"/>
                    <a:pt x="152" y="27"/>
                  </a:cubicBezTo>
                  <a:cubicBezTo>
                    <a:pt x="152" y="27"/>
                    <a:pt x="152" y="27"/>
                    <a:pt x="184" y="27"/>
                  </a:cubicBezTo>
                  <a:cubicBezTo>
                    <a:pt x="184" y="27"/>
                    <a:pt x="184" y="27"/>
                    <a:pt x="184"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70"/>
            <p:cNvSpPr>
              <a:spLocks noEditPoints="1"/>
            </p:cNvSpPr>
            <p:nvPr/>
          </p:nvSpPr>
          <p:spPr bwMode="auto">
            <a:xfrm>
              <a:off x="-2384" y="739"/>
              <a:ext cx="109" cy="150"/>
            </a:xfrm>
            <a:custGeom>
              <a:avLst/>
              <a:gdLst>
                <a:gd name="T0" fmla="*/ 148 w 164"/>
                <a:gd name="T1" fmla="*/ 219 h 224"/>
                <a:gd name="T2" fmla="*/ 113 w 164"/>
                <a:gd name="T3" fmla="*/ 212 h 224"/>
                <a:gd name="T4" fmla="*/ 74 w 164"/>
                <a:gd name="T5" fmla="*/ 148 h 224"/>
                <a:gd name="T6" fmla="*/ 73 w 164"/>
                <a:gd name="T7" fmla="*/ 144 h 224"/>
                <a:gd name="T8" fmla="*/ 64 w 164"/>
                <a:gd name="T9" fmla="*/ 109 h 224"/>
                <a:gd name="T10" fmla="*/ 62 w 164"/>
                <a:gd name="T11" fmla="*/ 67 h 224"/>
                <a:gd name="T12" fmla="*/ 73 w 164"/>
                <a:gd name="T13" fmla="*/ 29 h 224"/>
                <a:gd name="T14" fmla="*/ 102 w 164"/>
                <a:gd name="T15" fmla="*/ 4 h 224"/>
                <a:gd name="T16" fmla="*/ 136 w 164"/>
                <a:gd name="T17" fmla="*/ 17 h 224"/>
                <a:gd name="T18" fmla="*/ 148 w 164"/>
                <a:gd name="T19" fmla="*/ 54 h 224"/>
                <a:gd name="T20" fmla="*/ 141 w 164"/>
                <a:gd name="T21" fmla="*/ 97 h 224"/>
                <a:gd name="T22" fmla="*/ 127 w 164"/>
                <a:gd name="T23" fmla="*/ 136 h 224"/>
                <a:gd name="T24" fmla="*/ 143 w 164"/>
                <a:gd name="T25" fmla="*/ 153 h 224"/>
                <a:gd name="T26" fmla="*/ 162 w 164"/>
                <a:gd name="T27" fmla="*/ 188 h 224"/>
                <a:gd name="T28" fmla="*/ 148 w 164"/>
                <a:gd name="T29" fmla="*/ 219 h 224"/>
                <a:gd name="T30" fmla="*/ 83 w 164"/>
                <a:gd name="T31" fmla="*/ 198 h 224"/>
                <a:gd name="T32" fmla="*/ 78 w 164"/>
                <a:gd name="T33" fmla="*/ 178 h 224"/>
                <a:gd name="T34" fmla="*/ 70 w 164"/>
                <a:gd name="T35" fmla="*/ 158 h 224"/>
                <a:gd name="T36" fmla="*/ 66 w 164"/>
                <a:gd name="T37" fmla="*/ 149 h 224"/>
                <a:gd name="T38" fmla="*/ 56 w 164"/>
                <a:gd name="T39" fmla="*/ 123 h 224"/>
                <a:gd name="T40" fmla="*/ 36 w 164"/>
                <a:gd name="T41" fmla="*/ 86 h 224"/>
                <a:gd name="T42" fmla="*/ 22 w 164"/>
                <a:gd name="T43" fmla="*/ 71 h 224"/>
                <a:gd name="T44" fmla="*/ 5 w 164"/>
                <a:gd name="T45" fmla="*/ 66 h 224"/>
                <a:gd name="T46" fmla="*/ 1 w 164"/>
                <a:gd name="T47" fmla="*/ 82 h 224"/>
                <a:gd name="T48" fmla="*/ 7 w 164"/>
                <a:gd name="T49" fmla="*/ 102 h 224"/>
                <a:gd name="T50" fmla="*/ 36 w 164"/>
                <a:gd name="T51" fmla="*/ 147 h 224"/>
                <a:gd name="T52" fmla="*/ 43 w 164"/>
                <a:gd name="T53" fmla="*/ 154 h 224"/>
                <a:gd name="T54" fmla="*/ 44 w 164"/>
                <a:gd name="T55" fmla="*/ 167 h 224"/>
                <a:gd name="T56" fmla="*/ 60 w 164"/>
                <a:gd name="T57" fmla="*/ 205 h 224"/>
                <a:gd name="T58" fmla="*/ 77 w 164"/>
                <a:gd name="T59" fmla="*/ 215 h 224"/>
                <a:gd name="T60" fmla="*/ 83 w 164"/>
                <a:gd name="T61" fmla="*/ 19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4" h="224">
                  <a:moveTo>
                    <a:pt x="148" y="219"/>
                  </a:moveTo>
                  <a:cubicBezTo>
                    <a:pt x="136" y="224"/>
                    <a:pt x="123" y="219"/>
                    <a:pt x="113" y="212"/>
                  </a:cubicBezTo>
                  <a:cubicBezTo>
                    <a:pt x="92" y="198"/>
                    <a:pt x="81" y="172"/>
                    <a:pt x="74" y="148"/>
                  </a:cubicBezTo>
                  <a:cubicBezTo>
                    <a:pt x="74" y="147"/>
                    <a:pt x="74" y="146"/>
                    <a:pt x="73" y="144"/>
                  </a:cubicBezTo>
                  <a:cubicBezTo>
                    <a:pt x="69" y="133"/>
                    <a:pt x="66" y="121"/>
                    <a:pt x="64" y="109"/>
                  </a:cubicBezTo>
                  <a:cubicBezTo>
                    <a:pt x="62" y="95"/>
                    <a:pt x="60" y="81"/>
                    <a:pt x="62" y="67"/>
                  </a:cubicBezTo>
                  <a:cubicBezTo>
                    <a:pt x="63" y="54"/>
                    <a:pt x="66" y="41"/>
                    <a:pt x="73" y="29"/>
                  </a:cubicBezTo>
                  <a:cubicBezTo>
                    <a:pt x="80" y="18"/>
                    <a:pt x="89" y="8"/>
                    <a:pt x="102" y="4"/>
                  </a:cubicBezTo>
                  <a:cubicBezTo>
                    <a:pt x="115" y="0"/>
                    <a:pt x="128" y="6"/>
                    <a:pt x="136" y="17"/>
                  </a:cubicBezTo>
                  <a:cubicBezTo>
                    <a:pt x="144" y="28"/>
                    <a:pt x="147" y="41"/>
                    <a:pt x="148" y="54"/>
                  </a:cubicBezTo>
                  <a:cubicBezTo>
                    <a:pt x="148" y="69"/>
                    <a:pt x="145" y="83"/>
                    <a:pt x="141" y="97"/>
                  </a:cubicBezTo>
                  <a:cubicBezTo>
                    <a:pt x="137" y="110"/>
                    <a:pt x="133" y="123"/>
                    <a:pt x="127" y="136"/>
                  </a:cubicBezTo>
                  <a:cubicBezTo>
                    <a:pt x="133" y="141"/>
                    <a:pt x="138" y="147"/>
                    <a:pt x="143" y="153"/>
                  </a:cubicBezTo>
                  <a:cubicBezTo>
                    <a:pt x="152" y="163"/>
                    <a:pt x="160" y="175"/>
                    <a:pt x="162" y="188"/>
                  </a:cubicBezTo>
                  <a:cubicBezTo>
                    <a:pt x="164" y="201"/>
                    <a:pt x="160" y="215"/>
                    <a:pt x="148" y="219"/>
                  </a:cubicBezTo>
                  <a:close/>
                  <a:moveTo>
                    <a:pt x="83" y="198"/>
                  </a:moveTo>
                  <a:cubicBezTo>
                    <a:pt x="83" y="191"/>
                    <a:pt x="80" y="185"/>
                    <a:pt x="78" y="178"/>
                  </a:cubicBezTo>
                  <a:cubicBezTo>
                    <a:pt x="76" y="171"/>
                    <a:pt x="73" y="165"/>
                    <a:pt x="70" y="158"/>
                  </a:cubicBezTo>
                  <a:cubicBezTo>
                    <a:pt x="69" y="155"/>
                    <a:pt x="67" y="152"/>
                    <a:pt x="66" y="149"/>
                  </a:cubicBezTo>
                  <a:cubicBezTo>
                    <a:pt x="63" y="140"/>
                    <a:pt x="59" y="131"/>
                    <a:pt x="56" y="123"/>
                  </a:cubicBezTo>
                  <a:cubicBezTo>
                    <a:pt x="50" y="110"/>
                    <a:pt x="44" y="98"/>
                    <a:pt x="36" y="86"/>
                  </a:cubicBezTo>
                  <a:cubicBezTo>
                    <a:pt x="32" y="81"/>
                    <a:pt x="28" y="76"/>
                    <a:pt x="22" y="71"/>
                  </a:cubicBezTo>
                  <a:cubicBezTo>
                    <a:pt x="18" y="68"/>
                    <a:pt x="11" y="63"/>
                    <a:pt x="5" y="66"/>
                  </a:cubicBezTo>
                  <a:cubicBezTo>
                    <a:pt x="0" y="68"/>
                    <a:pt x="0" y="77"/>
                    <a:pt x="1" y="82"/>
                  </a:cubicBezTo>
                  <a:cubicBezTo>
                    <a:pt x="2" y="89"/>
                    <a:pt x="4" y="95"/>
                    <a:pt x="7" y="102"/>
                  </a:cubicBezTo>
                  <a:cubicBezTo>
                    <a:pt x="14" y="118"/>
                    <a:pt x="25" y="133"/>
                    <a:pt x="36" y="147"/>
                  </a:cubicBezTo>
                  <a:cubicBezTo>
                    <a:pt x="38" y="149"/>
                    <a:pt x="41" y="152"/>
                    <a:pt x="43" y="154"/>
                  </a:cubicBezTo>
                  <a:cubicBezTo>
                    <a:pt x="43" y="158"/>
                    <a:pt x="43" y="163"/>
                    <a:pt x="44" y="167"/>
                  </a:cubicBezTo>
                  <a:cubicBezTo>
                    <a:pt x="46" y="180"/>
                    <a:pt x="51" y="194"/>
                    <a:pt x="60" y="205"/>
                  </a:cubicBezTo>
                  <a:cubicBezTo>
                    <a:pt x="64" y="209"/>
                    <a:pt x="70" y="216"/>
                    <a:pt x="77" y="215"/>
                  </a:cubicBezTo>
                  <a:cubicBezTo>
                    <a:pt x="84" y="213"/>
                    <a:pt x="84" y="203"/>
                    <a:pt x="83" y="1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71"/>
            <p:cNvSpPr>
              <a:spLocks noEditPoints="1"/>
            </p:cNvSpPr>
            <p:nvPr/>
          </p:nvSpPr>
          <p:spPr bwMode="auto">
            <a:xfrm>
              <a:off x="-2754" y="-368"/>
              <a:ext cx="147" cy="149"/>
            </a:xfrm>
            <a:custGeom>
              <a:avLst/>
              <a:gdLst>
                <a:gd name="T0" fmla="*/ 220 w 220"/>
                <a:gd name="T1" fmla="*/ 112 h 222"/>
                <a:gd name="T2" fmla="*/ 0 w 220"/>
                <a:gd name="T3" fmla="*/ 112 h 222"/>
                <a:gd name="T4" fmla="*/ 199 w 220"/>
                <a:gd name="T5" fmla="*/ 71 h 222"/>
                <a:gd name="T6" fmla="*/ 170 w 220"/>
                <a:gd name="T7" fmla="*/ 105 h 222"/>
                <a:gd name="T8" fmla="*/ 199 w 220"/>
                <a:gd name="T9" fmla="*/ 71 h 222"/>
                <a:gd name="T10" fmla="*/ 118 w 220"/>
                <a:gd name="T11" fmla="*/ 71 h 222"/>
                <a:gd name="T12" fmla="*/ 162 w 220"/>
                <a:gd name="T13" fmla="*/ 105 h 222"/>
                <a:gd name="T14" fmla="*/ 104 w 220"/>
                <a:gd name="T15" fmla="*/ 71 h 222"/>
                <a:gd name="T16" fmla="*/ 55 w 220"/>
                <a:gd name="T17" fmla="*/ 105 h 222"/>
                <a:gd name="T18" fmla="*/ 104 w 220"/>
                <a:gd name="T19" fmla="*/ 71 h 222"/>
                <a:gd name="T20" fmla="*/ 21 w 220"/>
                <a:gd name="T21" fmla="*/ 71 h 222"/>
                <a:gd name="T22" fmla="*/ 49 w 220"/>
                <a:gd name="T23" fmla="*/ 105 h 222"/>
                <a:gd name="T24" fmla="*/ 26 w 220"/>
                <a:gd name="T25" fmla="*/ 55 h 222"/>
                <a:gd name="T26" fmla="*/ 78 w 220"/>
                <a:gd name="T27" fmla="*/ 16 h 222"/>
                <a:gd name="T28" fmla="*/ 65 w 220"/>
                <a:gd name="T29" fmla="*/ 55 h 222"/>
                <a:gd name="T30" fmla="*/ 104 w 220"/>
                <a:gd name="T31" fmla="*/ 10 h 222"/>
                <a:gd name="T32" fmla="*/ 118 w 220"/>
                <a:gd name="T33" fmla="*/ 55 h 222"/>
                <a:gd name="T34" fmla="*/ 118 w 220"/>
                <a:gd name="T35" fmla="*/ 13 h 222"/>
                <a:gd name="T36" fmla="*/ 162 w 220"/>
                <a:gd name="T37" fmla="*/ 55 h 222"/>
                <a:gd name="T38" fmla="*/ 141 w 220"/>
                <a:gd name="T39" fmla="*/ 16 h 222"/>
                <a:gd name="T40" fmla="*/ 209 w 220"/>
                <a:gd name="T41" fmla="*/ 118 h 222"/>
                <a:gd name="T42" fmla="*/ 165 w 220"/>
                <a:gd name="T43" fmla="*/ 154 h 222"/>
                <a:gd name="T44" fmla="*/ 209 w 220"/>
                <a:gd name="T45" fmla="*/ 118 h 222"/>
                <a:gd name="T46" fmla="*/ 118 w 220"/>
                <a:gd name="T47" fmla="*/ 118 h 222"/>
                <a:gd name="T48" fmla="*/ 159 w 220"/>
                <a:gd name="T49" fmla="*/ 154 h 222"/>
                <a:gd name="T50" fmla="*/ 104 w 220"/>
                <a:gd name="T51" fmla="*/ 118 h 222"/>
                <a:gd name="T52" fmla="*/ 60 w 220"/>
                <a:gd name="T53" fmla="*/ 154 h 222"/>
                <a:gd name="T54" fmla="*/ 104 w 220"/>
                <a:gd name="T55" fmla="*/ 118 h 222"/>
                <a:gd name="T56" fmla="*/ 10 w 220"/>
                <a:gd name="T57" fmla="*/ 118 h 222"/>
                <a:gd name="T58" fmla="*/ 55 w 220"/>
                <a:gd name="T59" fmla="*/ 154 h 222"/>
                <a:gd name="T60" fmla="*/ 118 w 220"/>
                <a:gd name="T61" fmla="*/ 167 h 222"/>
                <a:gd name="T62" fmla="*/ 154 w 220"/>
                <a:gd name="T63" fmla="*/ 167 h 222"/>
                <a:gd name="T64" fmla="*/ 104 w 220"/>
                <a:gd name="T65" fmla="*/ 212 h 222"/>
                <a:gd name="T66" fmla="*/ 65 w 220"/>
                <a:gd name="T67" fmla="*/ 167 h 222"/>
                <a:gd name="T68" fmla="*/ 191 w 220"/>
                <a:gd name="T69" fmla="*/ 167 h 222"/>
                <a:gd name="T70" fmla="*/ 141 w 220"/>
                <a:gd name="T71" fmla="*/ 206 h 222"/>
                <a:gd name="T72" fmla="*/ 57 w 220"/>
                <a:gd name="T73" fmla="*/ 167 h 222"/>
                <a:gd name="T74" fmla="*/ 78 w 220"/>
                <a:gd name="T75" fmla="*/ 20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 h="222">
                  <a:moveTo>
                    <a:pt x="110" y="0"/>
                  </a:moveTo>
                  <a:cubicBezTo>
                    <a:pt x="170" y="0"/>
                    <a:pt x="220" y="50"/>
                    <a:pt x="220" y="112"/>
                  </a:cubicBezTo>
                  <a:cubicBezTo>
                    <a:pt x="220" y="173"/>
                    <a:pt x="170" y="222"/>
                    <a:pt x="110" y="222"/>
                  </a:cubicBezTo>
                  <a:cubicBezTo>
                    <a:pt x="49" y="222"/>
                    <a:pt x="0" y="173"/>
                    <a:pt x="0" y="112"/>
                  </a:cubicBezTo>
                  <a:cubicBezTo>
                    <a:pt x="0" y="50"/>
                    <a:pt x="49" y="0"/>
                    <a:pt x="110" y="0"/>
                  </a:cubicBezTo>
                  <a:close/>
                  <a:moveTo>
                    <a:pt x="199" y="71"/>
                  </a:moveTo>
                  <a:cubicBezTo>
                    <a:pt x="165" y="71"/>
                    <a:pt x="165" y="71"/>
                    <a:pt x="165" y="71"/>
                  </a:cubicBezTo>
                  <a:cubicBezTo>
                    <a:pt x="167" y="81"/>
                    <a:pt x="170" y="91"/>
                    <a:pt x="170" y="105"/>
                  </a:cubicBezTo>
                  <a:cubicBezTo>
                    <a:pt x="209" y="105"/>
                    <a:pt x="209" y="105"/>
                    <a:pt x="209" y="105"/>
                  </a:cubicBezTo>
                  <a:cubicBezTo>
                    <a:pt x="206" y="91"/>
                    <a:pt x="204" y="81"/>
                    <a:pt x="199" y="71"/>
                  </a:cubicBezTo>
                  <a:close/>
                  <a:moveTo>
                    <a:pt x="159" y="71"/>
                  </a:moveTo>
                  <a:cubicBezTo>
                    <a:pt x="118" y="71"/>
                    <a:pt x="118" y="71"/>
                    <a:pt x="118" y="71"/>
                  </a:cubicBezTo>
                  <a:cubicBezTo>
                    <a:pt x="118" y="105"/>
                    <a:pt x="118" y="105"/>
                    <a:pt x="118" y="105"/>
                  </a:cubicBezTo>
                  <a:cubicBezTo>
                    <a:pt x="162" y="105"/>
                    <a:pt x="162" y="105"/>
                    <a:pt x="162" y="105"/>
                  </a:cubicBezTo>
                  <a:cubicBezTo>
                    <a:pt x="162" y="91"/>
                    <a:pt x="162" y="81"/>
                    <a:pt x="159" y="71"/>
                  </a:cubicBezTo>
                  <a:close/>
                  <a:moveTo>
                    <a:pt x="104" y="71"/>
                  </a:moveTo>
                  <a:cubicBezTo>
                    <a:pt x="60" y="71"/>
                    <a:pt x="60" y="71"/>
                    <a:pt x="60" y="71"/>
                  </a:cubicBezTo>
                  <a:cubicBezTo>
                    <a:pt x="57" y="81"/>
                    <a:pt x="57" y="91"/>
                    <a:pt x="55" y="105"/>
                  </a:cubicBezTo>
                  <a:cubicBezTo>
                    <a:pt x="104" y="105"/>
                    <a:pt x="104" y="105"/>
                    <a:pt x="104" y="105"/>
                  </a:cubicBezTo>
                  <a:cubicBezTo>
                    <a:pt x="104" y="71"/>
                    <a:pt x="104" y="71"/>
                    <a:pt x="104" y="71"/>
                  </a:cubicBezTo>
                  <a:close/>
                  <a:moveTo>
                    <a:pt x="55" y="71"/>
                  </a:moveTo>
                  <a:cubicBezTo>
                    <a:pt x="21" y="71"/>
                    <a:pt x="21" y="71"/>
                    <a:pt x="21" y="71"/>
                  </a:cubicBezTo>
                  <a:cubicBezTo>
                    <a:pt x="15" y="81"/>
                    <a:pt x="13" y="91"/>
                    <a:pt x="10" y="105"/>
                  </a:cubicBezTo>
                  <a:cubicBezTo>
                    <a:pt x="49" y="105"/>
                    <a:pt x="49" y="105"/>
                    <a:pt x="49" y="105"/>
                  </a:cubicBezTo>
                  <a:cubicBezTo>
                    <a:pt x="49" y="91"/>
                    <a:pt x="52" y="81"/>
                    <a:pt x="55" y="71"/>
                  </a:cubicBezTo>
                  <a:close/>
                  <a:moveTo>
                    <a:pt x="26" y="55"/>
                  </a:moveTo>
                  <a:cubicBezTo>
                    <a:pt x="57" y="55"/>
                    <a:pt x="57" y="55"/>
                    <a:pt x="57" y="55"/>
                  </a:cubicBezTo>
                  <a:cubicBezTo>
                    <a:pt x="63" y="39"/>
                    <a:pt x="70" y="26"/>
                    <a:pt x="78" y="16"/>
                  </a:cubicBezTo>
                  <a:cubicBezTo>
                    <a:pt x="57" y="23"/>
                    <a:pt x="39" y="37"/>
                    <a:pt x="26" y="55"/>
                  </a:cubicBezTo>
                  <a:close/>
                  <a:moveTo>
                    <a:pt x="65" y="55"/>
                  </a:moveTo>
                  <a:cubicBezTo>
                    <a:pt x="104" y="55"/>
                    <a:pt x="104" y="55"/>
                    <a:pt x="104" y="55"/>
                  </a:cubicBezTo>
                  <a:cubicBezTo>
                    <a:pt x="104" y="10"/>
                    <a:pt x="104" y="10"/>
                    <a:pt x="104" y="10"/>
                  </a:cubicBezTo>
                  <a:cubicBezTo>
                    <a:pt x="86" y="16"/>
                    <a:pt x="73" y="31"/>
                    <a:pt x="65" y="55"/>
                  </a:cubicBezTo>
                  <a:close/>
                  <a:moveTo>
                    <a:pt x="118" y="55"/>
                  </a:moveTo>
                  <a:cubicBezTo>
                    <a:pt x="154" y="55"/>
                    <a:pt x="154" y="55"/>
                    <a:pt x="154" y="55"/>
                  </a:cubicBezTo>
                  <a:cubicBezTo>
                    <a:pt x="146" y="31"/>
                    <a:pt x="133" y="16"/>
                    <a:pt x="118" y="13"/>
                  </a:cubicBezTo>
                  <a:cubicBezTo>
                    <a:pt x="118" y="55"/>
                    <a:pt x="118" y="55"/>
                    <a:pt x="118" y="55"/>
                  </a:cubicBezTo>
                  <a:close/>
                  <a:moveTo>
                    <a:pt x="162" y="55"/>
                  </a:moveTo>
                  <a:cubicBezTo>
                    <a:pt x="191" y="55"/>
                    <a:pt x="191" y="55"/>
                    <a:pt x="191" y="55"/>
                  </a:cubicBezTo>
                  <a:cubicBezTo>
                    <a:pt x="180" y="37"/>
                    <a:pt x="162" y="23"/>
                    <a:pt x="141" y="16"/>
                  </a:cubicBezTo>
                  <a:cubicBezTo>
                    <a:pt x="149" y="26"/>
                    <a:pt x="157" y="39"/>
                    <a:pt x="162" y="55"/>
                  </a:cubicBezTo>
                  <a:close/>
                  <a:moveTo>
                    <a:pt x="209" y="118"/>
                  </a:moveTo>
                  <a:cubicBezTo>
                    <a:pt x="170" y="118"/>
                    <a:pt x="170" y="118"/>
                    <a:pt x="170" y="118"/>
                  </a:cubicBezTo>
                  <a:cubicBezTo>
                    <a:pt x="170" y="131"/>
                    <a:pt x="167" y="141"/>
                    <a:pt x="165" y="154"/>
                  </a:cubicBezTo>
                  <a:cubicBezTo>
                    <a:pt x="199" y="154"/>
                    <a:pt x="199" y="154"/>
                    <a:pt x="199" y="154"/>
                  </a:cubicBezTo>
                  <a:cubicBezTo>
                    <a:pt x="204" y="141"/>
                    <a:pt x="206" y="131"/>
                    <a:pt x="209" y="118"/>
                  </a:cubicBezTo>
                  <a:close/>
                  <a:moveTo>
                    <a:pt x="162" y="118"/>
                  </a:moveTo>
                  <a:cubicBezTo>
                    <a:pt x="118" y="118"/>
                    <a:pt x="118" y="118"/>
                    <a:pt x="118" y="118"/>
                  </a:cubicBezTo>
                  <a:cubicBezTo>
                    <a:pt x="118" y="154"/>
                    <a:pt x="118" y="154"/>
                    <a:pt x="118" y="154"/>
                  </a:cubicBezTo>
                  <a:cubicBezTo>
                    <a:pt x="159" y="154"/>
                    <a:pt x="159" y="154"/>
                    <a:pt x="159" y="154"/>
                  </a:cubicBezTo>
                  <a:cubicBezTo>
                    <a:pt x="162" y="141"/>
                    <a:pt x="162" y="131"/>
                    <a:pt x="162" y="118"/>
                  </a:cubicBezTo>
                  <a:close/>
                  <a:moveTo>
                    <a:pt x="104" y="118"/>
                  </a:moveTo>
                  <a:cubicBezTo>
                    <a:pt x="55" y="118"/>
                    <a:pt x="55" y="118"/>
                    <a:pt x="55" y="118"/>
                  </a:cubicBezTo>
                  <a:cubicBezTo>
                    <a:pt x="57" y="131"/>
                    <a:pt x="57" y="141"/>
                    <a:pt x="60" y="154"/>
                  </a:cubicBezTo>
                  <a:cubicBezTo>
                    <a:pt x="104" y="154"/>
                    <a:pt x="104" y="154"/>
                    <a:pt x="104" y="154"/>
                  </a:cubicBezTo>
                  <a:cubicBezTo>
                    <a:pt x="104" y="118"/>
                    <a:pt x="104" y="118"/>
                    <a:pt x="104" y="118"/>
                  </a:cubicBezTo>
                  <a:close/>
                  <a:moveTo>
                    <a:pt x="49" y="118"/>
                  </a:moveTo>
                  <a:cubicBezTo>
                    <a:pt x="10" y="118"/>
                    <a:pt x="10" y="118"/>
                    <a:pt x="10" y="118"/>
                  </a:cubicBezTo>
                  <a:cubicBezTo>
                    <a:pt x="13" y="131"/>
                    <a:pt x="15" y="141"/>
                    <a:pt x="21" y="154"/>
                  </a:cubicBezTo>
                  <a:cubicBezTo>
                    <a:pt x="55" y="154"/>
                    <a:pt x="55" y="154"/>
                    <a:pt x="55" y="154"/>
                  </a:cubicBezTo>
                  <a:cubicBezTo>
                    <a:pt x="52" y="141"/>
                    <a:pt x="49" y="131"/>
                    <a:pt x="49" y="118"/>
                  </a:cubicBezTo>
                  <a:close/>
                  <a:moveTo>
                    <a:pt x="118" y="167"/>
                  </a:moveTo>
                  <a:cubicBezTo>
                    <a:pt x="118" y="212"/>
                    <a:pt x="118" y="212"/>
                    <a:pt x="118" y="212"/>
                  </a:cubicBezTo>
                  <a:cubicBezTo>
                    <a:pt x="133" y="206"/>
                    <a:pt x="146" y="191"/>
                    <a:pt x="154" y="167"/>
                  </a:cubicBezTo>
                  <a:cubicBezTo>
                    <a:pt x="118" y="167"/>
                    <a:pt x="118" y="167"/>
                    <a:pt x="118" y="167"/>
                  </a:cubicBezTo>
                  <a:close/>
                  <a:moveTo>
                    <a:pt x="104" y="212"/>
                  </a:moveTo>
                  <a:cubicBezTo>
                    <a:pt x="104" y="167"/>
                    <a:pt x="104" y="167"/>
                    <a:pt x="104" y="167"/>
                  </a:cubicBezTo>
                  <a:cubicBezTo>
                    <a:pt x="65" y="167"/>
                    <a:pt x="65" y="167"/>
                    <a:pt x="65" y="167"/>
                  </a:cubicBezTo>
                  <a:cubicBezTo>
                    <a:pt x="73" y="191"/>
                    <a:pt x="86" y="206"/>
                    <a:pt x="104" y="212"/>
                  </a:cubicBezTo>
                  <a:close/>
                  <a:moveTo>
                    <a:pt x="191" y="167"/>
                  </a:moveTo>
                  <a:cubicBezTo>
                    <a:pt x="162" y="167"/>
                    <a:pt x="162" y="167"/>
                    <a:pt x="162" y="167"/>
                  </a:cubicBezTo>
                  <a:cubicBezTo>
                    <a:pt x="157" y="183"/>
                    <a:pt x="149" y="196"/>
                    <a:pt x="141" y="206"/>
                  </a:cubicBezTo>
                  <a:cubicBezTo>
                    <a:pt x="162" y="199"/>
                    <a:pt x="180" y="186"/>
                    <a:pt x="191" y="167"/>
                  </a:cubicBezTo>
                  <a:close/>
                  <a:moveTo>
                    <a:pt x="57" y="167"/>
                  </a:moveTo>
                  <a:cubicBezTo>
                    <a:pt x="29" y="167"/>
                    <a:pt x="29" y="167"/>
                    <a:pt x="29" y="167"/>
                  </a:cubicBezTo>
                  <a:cubicBezTo>
                    <a:pt x="39" y="186"/>
                    <a:pt x="57" y="199"/>
                    <a:pt x="78" y="206"/>
                  </a:cubicBezTo>
                  <a:cubicBezTo>
                    <a:pt x="70" y="196"/>
                    <a:pt x="63" y="183"/>
                    <a:pt x="57" y="1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8" name="Rectangle 317"/>
          <p:cNvSpPr/>
          <p:nvPr/>
        </p:nvSpPr>
        <p:spPr bwMode="auto">
          <a:xfrm>
            <a:off x="428626" y="5243861"/>
            <a:ext cx="2838442" cy="72877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lvl="0" algn="ctr" defTabSz="932563">
              <a:lnSpc>
                <a:spcPct val="90000"/>
              </a:lnSpc>
              <a:spcAft>
                <a:spcPts val="600"/>
              </a:spcAft>
              <a:defRPr/>
            </a:pPr>
            <a:r>
              <a:rPr lang="en-US" kern="0" dirty="0">
                <a:gradFill>
                  <a:gsLst>
                    <a:gs pos="2917">
                      <a:srgbClr val="FFFFFF"/>
                    </a:gs>
                    <a:gs pos="100000">
                      <a:srgbClr val="FFFFFF"/>
                    </a:gs>
                  </a:gsLst>
                  <a:lin ang="5400000" scaled="0"/>
                </a:gradFill>
              </a:rPr>
              <a:t>Windows 10 IoT</a:t>
            </a:r>
          </a:p>
        </p:txBody>
      </p:sp>
      <p:sp>
        <p:nvSpPr>
          <p:cNvPr id="319" name="Rectangle 318"/>
          <p:cNvSpPr/>
          <p:nvPr/>
        </p:nvSpPr>
        <p:spPr bwMode="auto">
          <a:xfrm>
            <a:off x="3342749" y="5243861"/>
            <a:ext cx="2838442" cy="72877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lvl="0" algn="ctr" defTabSz="932563">
              <a:lnSpc>
                <a:spcPct val="90000"/>
              </a:lnSpc>
              <a:spcAft>
                <a:spcPts val="600"/>
              </a:spcAft>
              <a:defRPr/>
            </a:pPr>
            <a:r>
              <a:rPr lang="en-US" kern="0" dirty="0">
                <a:gradFill>
                  <a:gsLst>
                    <a:gs pos="2917">
                      <a:srgbClr val="FFFFFF"/>
                    </a:gs>
                    <a:gs pos="100000">
                      <a:srgbClr val="FFFFFF"/>
                    </a:gs>
                  </a:gsLst>
                  <a:lin ang="5400000" scaled="0"/>
                </a:gradFill>
              </a:rPr>
              <a:t>Azure IoT Suite</a:t>
            </a:r>
          </a:p>
        </p:txBody>
      </p:sp>
      <p:sp>
        <p:nvSpPr>
          <p:cNvPr id="320" name="Rectangle 319"/>
          <p:cNvSpPr/>
          <p:nvPr/>
        </p:nvSpPr>
        <p:spPr bwMode="auto">
          <a:xfrm>
            <a:off x="6256872" y="5243861"/>
            <a:ext cx="2838442" cy="728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lvl="0" algn="ctr" defTabSz="932563">
              <a:lnSpc>
                <a:spcPct val="90000"/>
              </a:lnSpc>
              <a:spcAft>
                <a:spcPts val="600"/>
              </a:spcAft>
              <a:defRPr/>
            </a:pPr>
            <a:r>
              <a:rPr lang="en-US" kern="0" dirty="0">
                <a:gradFill>
                  <a:gsLst>
                    <a:gs pos="2917">
                      <a:srgbClr val="FFFFFF"/>
                    </a:gs>
                    <a:gs pos="100000">
                      <a:srgbClr val="FFFFFF"/>
                    </a:gs>
                  </a:gsLst>
                  <a:lin ang="5400000" scaled="0"/>
                </a:gradFill>
              </a:rPr>
              <a:t>Cortana Intelligence Suite</a:t>
            </a:r>
          </a:p>
        </p:txBody>
      </p:sp>
      <p:sp>
        <p:nvSpPr>
          <p:cNvPr id="321" name="Rectangle 320"/>
          <p:cNvSpPr/>
          <p:nvPr/>
        </p:nvSpPr>
        <p:spPr bwMode="auto">
          <a:xfrm>
            <a:off x="9170996" y="5243861"/>
            <a:ext cx="2838442" cy="72877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lvl="0" algn="ctr" defTabSz="932563">
              <a:lnSpc>
                <a:spcPct val="90000"/>
              </a:lnSpc>
              <a:spcAft>
                <a:spcPts val="600"/>
              </a:spcAft>
              <a:defRPr/>
            </a:pPr>
            <a:r>
              <a:rPr lang="en-US" kern="0" dirty="0">
                <a:gradFill>
                  <a:gsLst>
                    <a:gs pos="2917">
                      <a:srgbClr val="FFFFFF"/>
                    </a:gs>
                    <a:gs pos="100000">
                      <a:srgbClr val="FFFFFF"/>
                    </a:gs>
                  </a:gsLst>
                  <a:lin ang="5400000" scaled="0"/>
                </a:gradFill>
              </a:rPr>
              <a:t>Dynamics 365</a:t>
            </a:r>
          </a:p>
        </p:txBody>
      </p:sp>
      <p:sp>
        <p:nvSpPr>
          <p:cNvPr id="323" name="Freeform 55"/>
          <p:cNvSpPr>
            <a:spLocks/>
          </p:cNvSpPr>
          <p:nvPr/>
        </p:nvSpPr>
        <p:spPr bwMode="auto">
          <a:xfrm>
            <a:off x="1348033" y="4565361"/>
            <a:ext cx="1631164" cy="663893"/>
          </a:xfrm>
          <a:custGeom>
            <a:avLst/>
            <a:gdLst>
              <a:gd name="T0" fmla="*/ 910 w 910"/>
              <a:gd name="T1" fmla="*/ 239 h 479"/>
              <a:gd name="T2" fmla="*/ 762 w 910"/>
              <a:gd name="T3" fmla="*/ 173 h 479"/>
              <a:gd name="T4" fmla="*/ 706 w 910"/>
              <a:gd name="T5" fmla="*/ 181 h 479"/>
              <a:gd name="T6" fmla="*/ 437 w 910"/>
              <a:gd name="T7" fmla="*/ 0 h 479"/>
              <a:gd name="T8" fmla="*/ 147 w 910"/>
              <a:gd name="T9" fmla="*/ 274 h 479"/>
              <a:gd name="T10" fmla="*/ 0 w 910"/>
              <a:gd name="T11" fmla="*/ 424 h 479"/>
              <a:gd name="T12" fmla="*/ 10 w 910"/>
              <a:gd name="T13" fmla="*/ 479 h 479"/>
              <a:gd name="T14" fmla="*/ 910 w 910"/>
              <a:gd name="T15" fmla="*/ 479 h 479"/>
              <a:gd name="T16" fmla="*/ 910 w 910"/>
              <a:gd name="T17" fmla="*/ 239 h 479"/>
              <a:gd name="connsiteX0" fmla="*/ 10000 w 10000"/>
              <a:gd name="connsiteY0" fmla="*/ 10000 h 10000"/>
              <a:gd name="connsiteX1" fmla="*/ 8374 w 10000"/>
              <a:gd name="connsiteY1" fmla="*/ 3612 h 10000"/>
              <a:gd name="connsiteX2" fmla="*/ 7758 w 10000"/>
              <a:gd name="connsiteY2" fmla="*/ 3779 h 10000"/>
              <a:gd name="connsiteX3" fmla="*/ 4802 w 10000"/>
              <a:gd name="connsiteY3" fmla="*/ 0 h 10000"/>
              <a:gd name="connsiteX4" fmla="*/ 1615 w 10000"/>
              <a:gd name="connsiteY4" fmla="*/ 5720 h 10000"/>
              <a:gd name="connsiteX5" fmla="*/ 0 w 10000"/>
              <a:gd name="connsiteY5" fmla="*/ 8852 h 10000"/>
              <a:gd name="connsiteX6" fmla="*/ 110 w 10000"/>
              <a:gd name="connsiteY6" fmla="*/ 10000 h 10000"/>
              <a:gd name="connsiteX7" fmla="*/ 10000 w 10000"/>
              <a:gd name="connsiteY7" fmla="*/ 10000 h 10000"/>
              <a:gd name="connsiteX0" fmla="*/ 12848 w 12848"/>
              <a:gd name="connsiteY0" fmla="*/ 9885 h 10000"/>
              <a:gd name="connsiteX1" fmla="*/ 8374 w 12848"/>
              <a:gd name="connsiteY1" fmla="*/ 3612 h 10000"/>
              <a:gd name="connsiteX2" fmla="*/ 7758 w 12848"/>
              <a:gd name="connsiteY2" fmla="*/ 3779 h 10000"/>
              <a:gd name="connsiteX3" fmla="*/ 4802 w 12848"/>
              <a:gd name="connsiteY3" fmla="*/ 0 h 10000"/>
              <a:gd name="connsiteX4" fmla="*/ 1615 w 12848"/>
              <a:gd name="connsiteY4" fmla="*/ 5720 h 10000"/>
              <a:gd name="connsiteX5" fmla="*/ 0 w 12848"/>
              <a:gd name="connsiteY5" fmla="*/ 8852 h 10000"/>
              <a:gd name="connsiteX6" fmla="*/ 110 w 12848"/>
              <a:gd name="connsiteY6" fmla="*/ 10000 h 10000"/>
              <a:gd name="connsiteX7" fmla="*/ 12848 w 12848"/>
              <a:gd name="connsiteY7" fmla="*/ 9885 h 10000"/>
              <a:gd name="connsiteX0" fmla="*/ 12848 w 12848"/>
              <a:gd name="connsiteY0" fmla="*/ 9885 h 10000"/>
              <a:gd name="connsiteX1" fmla="*/ 11161 w 12848"/>
              <a:gd name="connsiteY1" fmla="*/ 4997 h 10000"/>
              <a:gd name="connsiteX2" fmla="*/ 7758 w 12848"/>
              <a:gd name="connsiteY2" fmla="*/ 3779 h 10000"/>
              <a:gd name="connsiteX3" fmla="*/ 4802 w 12848"/>
              <a:gd name="connsiteY3" fmla="*/ 0 h 10000"/>
              <a:gd name="connsiteX4" fmla="*/ 1615 w 12848"/>
              <a:gd name="connsiteY4" fmla="*/ 5720 h 10000"/>
              <a:gd name="connsiteX5" fmla="*/ 0 w 12848"/>
              <a:gd name="connsiteY5" fmla="*/ 8852 h 10000"/>
              <a:gd name="connsiteX6" fmla="*/ 110 w 12848"/>
              <a:gd name="connsiteY6" fmla="*/ 10000 h 10000"/>
              <a:gd name="connsiteX7" fmla="*/ 12848 w 12848"/>
              <a:gd name="connsiteY7" fmla="*/ 9885 h 10000"/>
              <a:gd name="connsiteX0" fmla="*/ 12848 w 12848"/>
              <a:gd name="connsiteY0" fmla="*/ 9885 h 10000"/>
              <a:gd name="connsiteX1" fmla="*/ 11161 w 12848"/>
              <a:gd name="connsiteY1" fmla="*/ 4997 h 10000"/>
              <a:gd name="connsiteX2" fmla="*/ 7758 w 12848"/>
              <a:gd name="connsiteY2" fmla="*/ 3779 h 10000"/>
              <a:gd name="connsiteX3" fmla="*/ 4802 w 12848"/>
              <a:gd name="connsiteY3" fmla="*/ 0 h 10000"/>
              <a:gd name="connsiteX4" fmla="*/ 1615 w 12848"/>
              <a:gd name="connsiteY4" fmla="*/ 5720 h 10000"/>
              <a:gd name="connsiteX5" fmla="*/ 0 w 12848"/>
              <a:gd name="connsiteY5" fmla="*/ 8852 h 10000"/>
              <a:gd name="connsiteX6" fmla="*/ 110 w 12848"/>
              <a:gd name="connsiteY6" fmla="*/ 10000 h 10000"/>
              <a:gd name="connsiteX7" fmla="*/ 12848 w 12848"/>
              <a:gd name="connsiteY7" fmla="*/ 9885 h 10000"/>
              <a:gd name="connsiteX0" fmla="*/ 12848 w 12848"/>
              <a:gd name="connsiteY0" fmla="*/ 9885 h 10000"/>
              <a:gd name="connsiteX1" fmla="*/ 11161 w 12848"/>
              <a:gd name="connsiteY1" fmla="*/ 4997 h 10000"/>
              <a:gd name="connsiteX2" fmla="*/ 7758 w 12848"/>
              <a:gd name="connsiteY2" fmla="*/ 3779 h 10000"/>
              <a:gd name="connsiteX3" fmla="*/ 4802 w 12848"/>
              <a:gd name="connsiteY3" fmla="*/ 0 h 10000"/>
              <a:gd name="connsiteX4" fmla="*/ 1615 w 12848"/>
              <a:gd name="connsiteY4" fmla="*/ 5720 h 10000"/>
              <a:gd name="connsiteX5" fmla="*/ 0 w 12848"/>
              <a:gd name="connsiteY5" fmla="*/ 8852 h 10000"/>
              <a:gd name="connsiteX6" fmla="*/ 110 w 12848"/>
              <a:gd name="connsiteY6" fmla="*/ 10000 h 10000"/>
              <a:gd name="connsiteX7" fmla="*/ 12848 w 12848"/>
              <a:gd name="connsiteY7" fmla="*/ 9885 h 10000"/>
              <a:gd name="connsiteX0" fmla="*/ 12891 w 12891"/>
              <a:gd name="connsiteY0" fmla="*/ 9994 h 10000"/>
              <a:gd name="connsiteX1" fmla="*/ 11161 w 12891"/>
              <a:gd name="connsiteY1" fmla="*/ 4997 h 10000"/>
              <a:gd name="connsiteX2" fmla="*/ 7758 w 12891"/>
              <a:gd name="connsiteY2" fmla="*/ 3779 h 10000"/>
              <a:gd name="connsiteX3" fmla="*/ 4802 w 12891"/>
              <a:gd name="connsiteY3" fmla="*/ 0 h 10000"/>
              <a:gd name="connsiteX4" fmla="*/ 1615 w 12891"/>
              <a:gd name="connsiteY4" fmla="*/ 5720 h 10000"/>
              <a:gd name="connsiteX5" fmla="*/ 0 w 12891"/>
              <a:gd name="connsiteY5" fmla="*/ 8852 h 10000"/>
              <a:gd name="connsiteX6" fmla="*/ 110 w 12891"/>
              <a:gd name="connsiteY6" fmla="*/ 10000 h 10000"/>
              <a:gd name="connsiteX7" fmla="*/ 12891 w 12891"/>
              <a:gd name="connsiteY7" fmla="*/ 9994 h 10000"/>
              <a:gd name="connsiteX0" fmla="*/ 12891 w 12891"/>
              <a:gd name="connsiteY0" fmla="*/ 9994 h 10000"/>
              <a:gd name="connsiteX1" fmla="*/ 11161 w 12891"/>
              <a:gd name="connsiteY1" fmla="*/ 4997 h 10000"/>
              <a:gd name="connsiteX2" fmla="*/ 7758 w 12891"/>
              <a:gd name="connsiteY2" fmla="*/ 3779 h 10000"/>
              <a:gd name="connsiteX3" fmla="*/ 4802 w 12891"/>
              <a:gd name="connsiteY3" fmla="*/ 0 h 10000"/>
              <a:gd name="connsiteX4" fmla="*/ 1615 w 12891"/>
              <a:gd name="connsiteY4" fmla="*/ 5720 h 10000"/>
              <a:gd name="connsiteX5" fmla="*/ 0 w 12891"/>
              <a:gd name="connsiteY5" fmla="*/ 8852 h 10000"/>
              <a:gd name="connsiteX6" fmla="*/ 110 w 12891"/>
              <a:gd name="connsiteY6" fmla="*/ 10000 h 10000"/>
              <a:gd name="connsiteX7" fmla="*/ 12891 w 12891"/>
              <a:gd name="connsiteY7" fmla="*/ 9994 h 10000"/>
              <a:gd name="connsiteX0" fmla="*/ 12891 w 12891"/>
              <a:gd name="connsiteY0" fmla="*/ 9994 h 10000"/>
              <a:gd name="connsiteX1" fmla="*/ 11161 w 12891"/>
              <a:gd name="connsiteY1" fmla="*/ 4997 h 10000"/>
              <a:gd name="connsiteX2" fmla="*/ 7758 w 12891"/>
              <a:gd name="connsiteY2" fmla="*/ 3779 h 10000"/>
              <a:gd name="connsiteX3" fmla="*/ 4802 w 12891"/>
              <a:gd name="connsiteY3" fmla="*/ 0 h 10000"/>
              <a:gd name="connsiteX4" fmla="*/ 1615 w 12891"/>
              <a:gd name="connsiteY4" fmla="*/ 5720 h 10000"/>
              <a:gd name="connsiteX5" fmla="*/ 0 w 12891"/>
              <a:gd name="connsiteY5" fmla="*/ 8852 h 10000"/>
              <a:gd name="connsiteX6" fmla="*/ 110 w 12891"/>
              <a:gd name="connsiteY6" fmla="*/ 10000 h 10000"/>
              <a:gd name="connsiteX7" fmla="*/ 12891 w 12891"/>
              <a:gd name="connsiteY7" fmla="*/ 9994 h 10000"/>
              <a:gd name="connsiteX0" fmla="*/ 12891 w 12891"/>
              <a:gd name="connsiteY0" fmla="*/ 9994 h 10000"/>
              <a:gd name="connsiteX1" fmla="*/ 11294 w 12891"/>
              <a:gd name="connsiteY1" fmla="*/ 4453 h 10000"/>
              <a:gd name="connsiteX2" fmla="*/ 7758 w 12891"/>
              <a:gd name="connsiteY2" fmla="*/ 3779 h 10000"/>
              <a:gd name="connsiteX3" fmla="*/ 4802 w 12891"/>
              <a:gd name="connsiteY3" fmla="*/ 0 h 10000"/>
              <a:gd name="connsiteX4" fmla="*/ 1615 w 12891"/>
              <a:gd name="connsiteY4" fmla="*/ 5720 h 10000"/>
              <a:gd name="connsiteX5" fmla="*/ 0 w 12891"/>
              <a:gd name="connsiteY5" fmla="*/ 8852 h 10000"/>
              <a:gd name="connsiteX6" fmla="*/ 110 w 12891"/>
              <a:gd name="connsiteY6" fmla="*/ 10000 h 10000"/>
              <a:gd name="connsiteX7" fmla="*/ 12891 w 12891"/>
              <a:gd name="connsiteY7" fmla="*/ 9994 h 10000"/>
              <a:gd name="connsiteX0" fmla="*/ 12891 w 12897"/>
              <a:gd name="connsiteY0" fmla="*/ 9994 h 10000"/>
              <a:gd name="connsiteX1" fmla="*/ 11294 w 12897"/>
              <a:gd name="connsiteY1" fmla="*/ 4453 h 10000"/>
              <a:gd name="connsiteX2" fmla="*/ 7758 w 12897"/>
              <a:gd name="connsiteY2" fmla="*/ 3779 h 10000"/>
              <a:gd name="connsiteX3" fmla="*/ 4802 w 12897"/>
              <a:gd name="connsiteY3" fmla="*/ 0 h 10000"/>
              <a:gd name="connsiteX4" fmla="*/ 1615 w 12897"/>
              <a:gd name="connsiteY4" fmla="*/ 5720 h 10000"/>
              <a:gd name="connsiteX5" fmla="*/ 0 w 12897"/>
              <a:gd name="connsiteY5" fmla="*/ 8852 h 10000"/>
              <a:gd name="connsiteX6" fmla="*/ 110 w 12897"/>
              <a:gd name="connsiteY6" fmla="*/ 10000 h 10000"/>
              <a:gd name="connsiteX7" fmla="*/ 12891 w 12897"/>
              <a:gd name="connsiteY7" fmla="*/ 9994 h 10000"/>
              <a:gd name="connsiteX0" fmla="*/ 12891 w 12905"/>
              <a:gd name="connsiteY0" fmla="*/ 9994 h 10000"/>
              <a:gd name="connsiteX1" fmla="*/ 11351 w 12905"/>
              <a:gd name="connsiteY1" fmla="*/ 4199 h 10000"/>
              <a:gd name="connsiteX2" fmla="*/ 7758 w 12905"/>
              <a:gd name="connsiteY2" fmla="*/ 3779 h 10000"/>
              <a:gd name="connsiteX3" fmla="*/ 4802 w 12905"/>
              <a:gd name="connsiteY3" fmla="*/ 0 h 10000"/>
              <a:gd name="connsiteX4" fmla="*/ 1615 w 12905"/>
              <a:gd name="connsiteY4" fmla="*/ 5720 h 10000"/>
              <a:gd name="connsiteX5" fmla="*/ 0 w 12905"/>
              <a:gd name="connsiteY5" fmla="*/ 8852 h 10000"/>
              <a:gd name="connsiteX6" fmla="*/ 110 w 12905"/>
              <a:gd name="connsiteY6" fmla="*/ 10000 h 10000"/>
              <a:gd name="connsiteX7" fmla="*/ 12891 w 12905"/>
              <a:gd name="connsiteY7" fmla="*/ 9994 h 10000"/>
              <a:gd name="connsiteX0" fmla="*/ 12891 w 12894"/>
              <a:gd name="connsiteY0" fmla="*/ 9994 h 10000"/>
              <a:gd name="connsiteX1" fmla="*/ 11351 w 12894"/>
              <a:gd name="connsiteY1" fmla="*/ 4199 h 10000"/>
              <a:gd name="connsiteX2" fmla="*/ 7758 w 12894"/>
              <a:gd name="connsiteY2" fmla="*/ 3779 h 10000"/>
              <a:gd name="connsiteX3" fmla="*/ 4802 w 12894"/>
              <a:gd name="connsiteY3" fmla="*/ 0 h 10000"/>
              <a:gd name="connsiteX4" fmla="*/ 1615 w 12894"/>
              <a:gd name="connsiteY4" fmla="*/ 5720 h 10000"/>
              <a:gd name="connsiteX5" fmla="*/ 0 w 12894"/>
              <a:gd name="connsiteY5" fmla="*/ 8852 h 10000"/>
              <a:gd name="connsiteX6" fmla="*/ 110 w 12894"/>
              <a:gd name="connsiteY6" fmla="*/ 10000 h 10000"/>
              <a:gd name="connsiteX7" fmla="*/ 12891 w 12894"/>
              <a:gd name="connsiteY7" fmla="*/ 999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94" h="10000">
                <a:moveTo>
                  <a:pt x="12891" y="9994"/>
                </a:moveTo>
                <a:cubicBezTo>
                  <a:pt x="12880" y="9104"/>
                  <a:pt x="13101" y="6287"/>
                  <a:pt x="11351" y="4199"/>
                </a:cubicBezTo>
                <a:cubicBezTo>
                  <a:pt x="9601" y="2111"/>
                  <a:pt x="7956" y="3674"/>
                  <a:pt x="7758" y="3779"/>
                </a:cubicBezTo>
                <a:cubicBezTo>
                  <a:pt x="7286" y="1566"/>
                  <a:pt x="6132" y="0"/>
                  <a:pt x="4802" y="0"/>
                </a:cubicBezTo>
                <a:cubicBezTo>
                  <a:pt x="3099" y="0"/>
                  <a:pt x="1714" y="2526"/>
                  <a:pt x="1615" y="5720"/>
                </a:cubicBezTo>
                <a:cubicBezTo>
                  <a:pt x="714" y="5762"/>
                  <a:pt x="0" y="7140"/>
                  <a:pt x="0" y="8852"/>
                </a:cubicBezTo>
                <a:cubicBezTo>
                  <a:pt x="0" y="9269"/>
                  <a:pt x="44" y="9645"/>
                  <a:pt x="110" y="10000"/>
                </a:cubicBezTo>
                <a:lnTo>
                  <a:pt x="12891" y="999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25" name="Freeform 18"/>
          <p:cNvSpPr>
            <a:spLocks noEditPoints="1"/>
          </p:cNvSpPr>
          <p:nvPr/>
        </p:nvSpPr>
        <p:spPr bwMode="auto">
          <a:xfrm rot="1415412" flipH="1">
            <a:off x="1586436" y="3617896"/>
            <a:ext cx="125624" cy="238138"/>
          </a:xfrm>
          <a:custGeom>
            <a:avLst/>
            <a:gdLst>
              <a:gd name="T0" fmla="*/ 50 w 246"/>
              <a:gd name="T1" fmla="*/ 338 h 465"/>
              <a:gd name="T2" fmla="*/ 0 w 246"/>
              <a:gd name="T3" fmla="*/ 451 h 465"/>
              <a:gd name="T4" fmla="*/ 82 w 246"/>
              <a:gd name="T5" fmla="*/ 420 h 465"/>
              <a:gd name="T6" fmla="*/ 50 w 246"/>
              <a:gd name="T7" fmla="*/ 338 h 465"/>
              <a:gd name="T8" fmla="*/ 101 w 246"/>
              <a:gd name="T9" fmla="*/ 226 h 465"/>
              <a:gd name="T10" fmla="*/ 50 w 246"/>
              <a:gd name="T11" fmla="*/ 338 h 465"/>
              <a:gd name="T12" fmla="*/ 132 w 246"/>
              <a:gd name="T13" fmla="*/ 307 h 465"/>
              <a:gd name="T14" fmla="*/ 101 w 246"/>
              <a:gd name="T15" fmla="*/ 226 h 465"/>
              <a:gd name="T16" fmla="*/ 151 w 246"/>
              <a:gd name="T17" fmla="*/ 113 h 465"/>
              <a:gd name="T18" fmla="*/ 101 w 246"/>
              <a:gd name="T19" fmla="*/ 226 h 465"/>
              <a:gd name="T20" fmla="*/ 182 w 246"/>
              <a:gd name="T21" fmla="*/ 194 h 465"/>
              <a:gd name="T22" fmla="*/ 151 w 246"/>
              <a:gd name="T23" fmla="*/ 113 h 465"/>
              <a:gd name="T24" fmla="*/ 201 w 246"/>
              <a:gd name="T25" fmla="*/ 0 h 465"/>
              <a:gd name="T26" fmla="*/ 151 w 246"/>
              <a:gd name="T27" fmla="*/ 113 h 465"/>
              <a:gd name="T28" fmla="*/ 232 w 246"/>
              <a:gd name="T29" fmla="*/ 82 h 465"/>
              <a:gd name="T30" fmla="*/ 201 w 246"/>
              <a:gd name="T31"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465">
                <a:moveTo>
                  <a:pt x="50" y="338"/>
                </a:moveTo>
                <a:cubicBezTo>
                  <a:pt x="0" y="451"/>
                  <a:pt x="0" y="451"/>
                  <a:pt x="0" y="451"/>
                </a:cubicBezTo>
                <a:cubicBezTo>
                  <a:pt x="31" y="465"/>
                  <a:pt x="68" y="451"/>
                  <a:pt x="82" y="420"/>
                </a:cubicBezTo>
                <a:cubicBezTo>
                  <a:pt x="95" y="389"/>
                  <a:pt x="81" y="352"/>
                  <a:pt x="50" y="338"/>
                </a:cubicBezTo>
                <a:moveTo>
                  <a:pt x="101" y="226"/>
                </a:moveTo>
                <a:cubicBezTo>
                  <a:pt x="50" y="338"/>
                  <a:pt x="50" y="338"/>
                  <a:pt x="50" y="338"/>
                </a:cubicBezTo>
                <a:cubicBezTo>
                  <a:pt x="81" y="352"/>
                  <a:pt x="118" y="338"/>
                  <a:pt x="132" y="307"/>
                </a:cubicBezTo>
                <a:cubicBezTo>
                  <a:pt x="146" y="276"/>
                  <a:pt x="132" y="239"/>
                  <a:pt x="101" y="226"/>
                </a:cubicBezTo>
                <a:moveTo>
                  <a:pt x="151" y="113"/>
                </a:moveTo>
                <a:cubicBezTo>
                  <a:pt x="101" y="226"/>
                  <a:pt x="101" y="226"/>
                  <a:pt x="101" y="226"/>
                </a:cubicBezTo>
                <a:cubicBezTo>
                  <a:pt x="132" y="239"/>
                  <a:pt x="168" y="225"/>
                  <a:pt x="182" y="194"/>
                </a:cubicBezTo>
                <a:cubicBezTo>
                  <a:pt x="196" y="163"/>
                  <a:pt x="182" y="127"/>
                  <a:pt x="151" y="113"/>
                </a:cubicBezTo>
                <a:moveTo>
                  <a:pt x="201" y="0"/>
                </a:moveTo>
                <a:cubicBezTo>
                  <a:pt x="151" y="113"/>
                  <a:pt x="151" y="113"/>
                  <a:pt x="151" y="113"/>
                </a:cubicBezTo>
                <a:cubicBezTo>
                  <a:pt x="182" y="127"/>
                  <a:pt x="218" y="113"/>
                  <a:pt x="232" y="82"/>
                </a:cubicBezTo>
                <a:cubicBezTo>
                  <a:pt x="246" y="50"/>
                  <a:pt x="232" y="14"/>
                  <a:pt x="201" y="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26" name="Freeform 19"/>
          <p:cNvSpPr>
            <a:spLocks/>
          </p:cNvSpPr>
          <p:nvPr/>
        </p:nvSpPr>
        <p:spPr bwMode="auto">
          <a:xfrm rot="1415412" flipH="1">
            <a:off x="1565369" y="3377312"/>
            <a:ext cx="455521" cy="589883"/>
          </a:xfrm>
          <a:custGeom>
            <a:avLst/>
            <a:gdLst>
              <a:gd name="T0" fmla="*/ 440 w 887"/>
              <a:gd name="T1" fmla="*/ 9 h 1148"/>
              <a:gd name="T2" fmla="*/ 409 w 887"/>
              <a:gd name="T3" fmla="*/ 21 h 1148"/>
              <a:gd name="T4" fmla="*/ 9 w 887"/>
              <a:gd name="T5" fmla="*/ 918 h 1148"/>
              <a:gd name="T6" fmla="*/ 21 w 887"/>
              <a:gd name="T7" fmla="*/ 949 h 1148"/>
              <a:gd name="T8" fmla="*/ 448 w 887"/>
              <a:gd name="T9" fmla="*/ 1139 h 1148"/>
              <a:gd name="T10" fmla="*/ 478 w 887"/>
              <a:gd name="T11" fmla="*/ 1127 h 1148"/>
              <a:gd name="T12" fmla="*/ 878 w 887"/>
              <a:gd name="T13" fmla="*/ 230 h 1148"/>
              <a:gd name="T14" fmla="*/ 866 w 887"/>
              <a:gd name="T15" fmla="*/ 199 h 1148"/>
              <a:gd name="T16" fmla="*/ 476 w 887"/>
              <a:gd name="T17" fmla="*/ 25 h 1148"/>
              <a:gd name="T18" fmla="*/ 440 w 887"/>
              <a:gd name="T19" fmla="*/ 9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7" h="1148">
                <a:moveTo>
                  <a:pt x="440" y="9"/>
                </a:moveTo>
                <a:cubicBezTo>
                  <a:pt x="440" y="9"/>
                  <a:pt x="418" y="0"/>
                  <a:pt x="409" y="21"/>
                </a:cubicBezTo>
                <a:cubicBezTo>
                  <a:pt x="9" y="918"/>
                  <a:pt x="9" y="918"/>
                  <a:pt x="9" y="918"/>
                </a:cubicBezTo>
                <a:cubicBezTo>
                  <a:pt x="9" y="918"/>
                  <a:pt x="0" y="940"/>
                  <a:pt x="21" y="949"/>
                </a:cubicBezTo>
                <a:cubicBezTo>
                  <a:pt x="448" y="1139"/>
                  <a:pt x="448" y="1139"/>
                  <a:pt x="448" y="1139"/>
                </a:cubicBezTo>
                <a:cubicBezTo>
                  <a:pt x="448" y="1139"/>
                  <a:pt x="469" y="1148"/>
                  <a:pt x="478" y="1127"/>
                </a:cubicBezTo>
                <a:cubicBezTo>
                  <a:pt x="878" y="230"/>
                  <a:pt x="878" y="230"/>
                  <a:pt x="878" y="230"/>
                </a:cubicBezTo>
                <a:cubicBezTo>
                  <a:pt x="878" y="230"/>
                  <a:pt x="887" y="208"/>
                  <a:pt x="866" y="199"/>
                </a:cubicBezTo>
                <a:cubicBezTo>
                  <a:pt x="476" y="25"/>
                  <a:pt x="476" y="25"/>
                  <a:pt x="476" y="25"/>
                </a:cubicBezTo>
                <a:lnTo>
                  <a:pt x="440" y="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27" name="Freeform 20"/>
          <p:cNvSpPr>
            <a:spLocks/>
          </p:cNvSpPr>
          <p:nvPr/>
        </p:nvSpPr>
        <p:spPr bwMode="auto">
          <a:xfrm rot="1415412" flipH="1">
            <a:off x="1630671" y="3495286"/>
            <a:ext cx="324436" cy="382332"/>
          </a:xfrm>
          <a:custGeom>
            <a:avLst/>
            <a:gdLst>
              <a:gd name="T0" fmla="*/ 120 w 297"/>
              <a:gd name="T1" fmla="*/ 0 h 350"/>
              <a:gd name="T2" fmla="*/ 0 w 297"/>
              <a:gd name="T3" fmla="*/ 271 h 350"/>
              <a:gd name="T4" fmla="*/ 177 w 297"/>
              <a:gd name="T5" fmla="*/ 350 h 350"/>
              <a:gd name="T6" fmla="*/ 297 w 297"/>
              <a:gd name="T7" fmla="*/ 79 h 350"/>
              <a:gd name="T8" fmla="*/ 120 w 297"/>
              <a:gd name="T9" fmla="*/ 0 h 350"/>
            </a:gdLst>
            <a:ahLst/>
            <a:cxnLst>
              <a:cxn ang="0">
                <a:pos x="T0" y="T1"/>
              </a:cxn>
              <a:cxn ang="0">
                <a:pos x="T2" y="T3"/>
              </a:cxn>
              <a:cxn ang="0">
                <a:pos x="T4" y="T5"/>
              </a:cxn>
              <a:cxn ang="0">
                <a:pos x="T6" y="T7"/>
              </a:cxn>
              <a:cxn ang="0">
                <a:pos x="T8" y="T9"/>
              </a:cxn>
            </a:cxnLst>
            <a:rect l="0" t="0" r="r" b="b"/>
            <a:pathLst>
              <a:path w="297" h="350">
                <a:moveTo>
                  <a:pt x="120" y="0"/>
                </a:moveTo>
                <a:lnTo>
                  <a:pt x="0" y="271"/>
                </a:lnTo>
                <a:lnTo>
                  <a:pt x="177" y="350"/>
                </a:lnTo>
                <a:lnTo>
                  <a:pt x="297" y="79"/>
                </a:lnTo>
                <a:lnTo>
                  <a:pt x="12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28" name="Freeform 21"/>
          <p:cNvSpPr>
            <a:spLocks/>
          </p:cNvSpPr>
          <p:nvPr/>
        </p:nvSpPr>
        <p:spPr bwMode="auto">
          <a:xfrm rot="1415412" flipH="1">
            <a:off x="1704128" y="3667803"/>
            <a:ext cx="78651" cy="64450"/>
          </a:xfrm>
          <a:custGeom>
            <a:avLst/>
            <a:gdLst>
              <a:gd name="T0" fmla="*/ 0 w 154"/>
              <a:gd name="T1" fmla="*/ 0 h 126"/>
              <a:gd name="T2" fmla="*/ 126 w 154"/>
              <a:gd name="T3" fmla="*/ 126 h 126"/>
              <a:gd name="T4" fmla="*/ 154 w 154"/>
              <a:gd name="T5" fmla="*/ 89 h 126"/>
              <a:gd name="T6" fmla="*/ 0 w 154"/>
              <a:gd name="T7" fmla="*/ 0 h 126"/>
            </a:gdLst>
            <a:ahLst/>
            <a:cxnLst>
              <a:cxn ang="0">
                <a:pos x="T0" y="T1"/>
              </a:cxn>
              <a:cxn ang="0">
                <a:pos x="T2" y="T3"/>
              </a:cxn>
              <a:cxn ang="0">
                <a:pos x="T4" y="T5"/>
              </a:cxn>
              <a:cxn ang="0">
                <a:pos x="T6" y="T7"/>
              </a:cxn>
            </a:cxnLst>
            <a:rect l="0" t="0" r="r" b="b"/>
            <a:pathLst>
              <a:path w="154" h="126">
                <a:moveTo>
                  <a:pt x="0" y="0"/>
                </a:moveTo>
                <a:cubicBezTo>
                  <a:pt x="126" y="126"/>
                  <a:pt x="126" y="126"/>
                  <a:pt x="126" y="126"/>
                </a:cubicBezTo>
                <a:cubicBezTo>
                  <a:pt x="137" y="115"/>
                  <a:pt x="146" y="103"/>
                  <a:pt x="154" y="89"/>
                </a:cubicBez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29" name="Freeform 22"/>
          <p:cNvSpPr>
            <a:spLocks/>
          </p:cNvSpPr>
          <p:nvPr/>
        </p:nvSpPr>
        <p:spPr bwMode="auto">
          <a:xfrm rot="1415412" flipH="1">
            <a:off x="1712708" y="3669595"/>
            <a:ext cx="64450" cy="89575"/>
          </a:xfrm>
          <a:custGeom>
            <a:avLst/>
            <a:gdLst>
              <a:gd name="T0" fmla="*/ 0 w 126"/>
              <a:gd name="T1" fmla="*/ 0 h 174"/>
              <a:gd name="T2" fmla="*/ 40 w 126"/>
              <a:gd name="T3" fmla="*/ 174 h 174"/>
              <a:gd name="T4" fmla="*/ 126 w 126"/>
              <a:gd name="T5" fmla="*/ 126 h 174"/>
              <a:gd name="T6" fmla="*/ 0 w 126"/>
              <a:gd name="T7" fmla="*/ 0 h 174"/>
            </a:gdLst>
            <a:ahLst/>
            <a:cxnLst>
              <a:cxn ang="0">
                <a:pos x="T0" y="T1"/>
              </a:cxn>
              <a:cxn ang="0">
                <a:pos x="T2" y="T3"/>
              </a:cxn>
              <a:cxn ang="0">
                <a:pos x="T4" y="T5"/>
              </a:cxn>
              <a:cxn ang="0">
                <a:pos x="T6" y="T7"/>
              </a:cxn>
            </a:cxnLst>
            <a:rect l="0" t="0" r="r" b="b"/>
            <a:pathLst>
              <a:path w="126" h="174">
                <a:moveTo>
                  <a:pt x="0" y="0"/>
                </a:moveTo>
                <a:cubicBezTo>
                  <a:pt x="40" y="174"/>
                  <a:pt x="40" y="174"/>
                  <a:pt x="40" y="174"/>
                </a:cubicBezTo>
                <a:cubicBezTo>
                  <a:pt x="74" y="166"/>
                  <a:pt x="101" y="151"/>
                  <a:pt x="126" y="126"/>
                </a:cubicBezTo>
                <a:lnTo>
                  <a:pt x="0"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0" name="Freeform 23"/>
          <p:cNvSpPr>
            <a:spLocks/>
          </p:cNvSpPr>
          <p:nvPr/>
        </p:nvSpPr>
        <p:spPr bwMode="auto">
          <a:xfrm rot="1415412" flipH="1">
            <a:off x="1755268" y="3671751"/>
            <a:ext cx="124531" cy="121253"/>
          </a:xfrm>
          <a:custGeom>
            <a:avLst/>
            <a:gdLst>
              <a:gd name="T0" fmla="*/ 201 w 241"/>
              <a:gd name="T1" fmla="*/ 55 h 237"/>
              <a:gd name="T2" fmla="*/ 31 w 241"/>
              <a:gd name="T3" fmla="*/ 0 h 237"/>
              <a:gd name="T4" fmla="*/ 145 w 241"/>
              <a:gd name="T5" fmla="*/ 225 h 237"/>
              <a:gd name="T6" fmla="*/ 241 w 241"/>
              <a:gd name="T7" fmla="*/ 229 h 237"/>
              <a:gd name="T8" fmla="*/ 201 w 241"/>
              <a:gd name="T9" fmla="*/ 55 h 237"/>
            </a:gdLst>
            <a:ahLst/>
            <a:cxnLst>
              <a:cxn ang="0">
                <a:pos x="T0" y="T1"/>
              </a:cxn>
              <a:cxn ang="0">
                <a:pos x="T2" y="T3"/>
              </a:cxn>
              <a:cxn ang="0">
                <a:pos x="T4" y="T5"/>
              </a:cxn>
              <a:cxn ang="0">
                <a:pos x="T6" y="T7"/>
              </a:cxn>
              <a:cxn ang="0">
                <a:pos x="T8" y="T9"/>
              </a:cxn>
            </a:cxnLst>
            <a:rect l="0" t="0" r="r" b="b"/>
            <a:pathLst>
              <a:path w="241" h="237">
                <a:moveTo>
                  <a:pt x="201" y="55"/>
                </a:moveTo>
                <a:cubicBezTo>
                  <a:pt x="31" y="0"/>
                  <a:pt x="31" y="0"/>
                  <a:pt x="31" y="0"/>
                </a:cubicBezTo>
                <a:cubicBezTo>
                  <a:pt x="0" y="94"/>
                  <a:pt x="51" y="194"/>
                  <a:pt x="145" y="225"/>
                </a:cubicBezTo>
                <a:cubicBezTo>
                  <a:pt x="178" y="235"/>
                  <a:pt x="207" y="237"/>
                  <a:pt x="241" y="229"/>
                </a:cubicBezTo>
                <a:lnTo>
                  <a:pt x="201" y="5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1" name="Freeform 24"/>
          <p:cNvSpPr>
            <a:spLocks/>
          </p:cNvSpPr>
          <p:nvPr/>
        </p:nvSpPr>
        <p:spPr bwMode="auto">
          <a:xfrm rot="1415412" flipH="1">
            <a:off x="1803819" y="3631496"/>
            <a:ext cx="87390" cy="75374"/>
          </a:xfrm>
          <a:custGeom>
            <a:avLst/>
            <a:gdLst>
              <a:gd name="T0" fmla="*/ 170 w 170"/>
              <a:gd name="T1" fmla="*/ 145 h 145"/>
              <a:gd name="T2" fmla="*/ 65 w 170"/>
              <a:gd name="T3" fmla="*/ 0 h 145"/>
              <a:gd name="T4" fmla="*/ 0 w 170"/>
              <a:gd name="T5" fmla="*/ 90 h 145"/>
              <a:gd name="T6" fmla="*/ 170 w 170"/>
              <a:gd name="T7" fmla="*/ 145 h 145"/>
            </a:gdLst>
            <a:ahLst/>
            <a:cxnLst>
              <a:cxn ang="0">
                <a:pos x="T0" y="T1"/>
              </a:cxn>
              <a:cxn ang="0">
                <a:pos x="T2" y="T3"/>
              </a:cxn>
              <a:cxn ang="0">
                <a:pos x="T4" y="T5"/>
              </a:cxn>
              <a:cxn ang="0">
                <a:pos x="T6" y="T7"/>
              </a:cxn>
            </a:cxnLst>
            <a:rect l="0" t="0" r="r" b="b"/>
            <a:pathLst>
              <a:path w="170" h="145">
                <a:moveTo>
                  <a:pt x="170" y="145"/>
                </a:moveTo>
                <a:cubicBezTo>
                  <a:pt x="65" y="0"/>
                  <a:pt x="65" y="0"/>
                  <a:pt x="65" y="0"/>
                </a:cubicBezTo>
                <a:cubicBezTo>
                  <a:pt x="33" y="23"/>
                  <a:pt x="12" y="53"/>
                  <a:pt x="0" y="90"/>
                </a:cubicBezTo>
                <a:lnTo>
                  <a:pt x="170" y="145"/>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2" name="Freeform 25"/>
          <p:cNvSpPr>
            <a:spLocks/>
          </p:cNvSpPr>
          <p:nvPr/>
        </p:nvSpPr>
        <p:spPr bwMode="auto">
          <a:xfrm rot="1415412" flipH="1">
            <a:off x="1735725" y="3580939"/>
            <a:ext cx="133270" cy="104868"/>
          </a:xfrm>
          <a:custGeom>
            <a:avLst/>
            <a:gdLst>
              <a:gd name="T0" fmla="*/ 105 w 259"/>
              <a:gd name="T1" fmla="*/ 204 h 204"/>
              <a:gd name="T2" fmla="*/ 259 w 259"/>
              <a:gd name="T3" fmla="*/ 115 h 204"/>
              <a:gd name="T4" fmla="*/ 15 w 259"/>
              <a:gd name="T5" fmla="*/ 49 h 204"/>
              <a:gd name="T6" fmla="*/ 0 w 259"/>
              <a:gd name="T7" fmla="*/ 59 h 204"/>
              <a:gd name="T8" fmla="*/ 105 w 259"/>
              <a:gd name="T9" fmla="*/ 204 h 204"/>
            </a:gdLst>
            <a:ahLst/>
            <a:cxnLst>
              <a:cxn ang="0">
                <a:pos x="T0" y="T1"/>
              </a:cxn>
              <a:cxn ang="0">
                <a:pos x="T2" y="T3"/>
              </a:cxn>
              <a:cxn ang="0">
                <a:pos x="T4" y="T5"/>
              </a:cxn>
              <a:cxn ang="0">
                <a:pos x="T6" y="T7"/>
              </a:cxn>
              <a:cxn ang="0">
                <a:pos x="T8" y="T9"/>
              </a:cxn>
            </a:cxnLst>
            <a:rect l="0" t="0" r="r" b="b"/>
            <a:pathLst>
              <a:path w="259" h="204">
                <a:moveTo>
                  <a:pt x="105" y="204"/>
                </a:moveTo>
                <a:cubicBezTo>
                  <a:pt x="259" y="115"/>
                  <a:pt x="259" y="115"/>
                  <a:pt x="259" y="115"/>
                </a:cubicBezTo>
                <a:cubicBezTo>
                  <a:pt x="210" y="29"/>
                  <a:pt x="101" y="0"/>
                  <a:pt x="15" y="49"/>
                </a:cubicBezTo>
                <a:cubicBezTo>
                  <a:pt x="9" y="53"/>
                  <a:pt x="5" y="55"/>
                  <a:pt x="0" y="59"/>
                </a:cubicBezTo>
                <a:lnTo>
                  <a:pt x="105" y="20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3" name="Freeform 26"/>
          <p:cNvSpPr>
            <a:spLocks/>
          </p:cNvSpPr>
          <p:nvPr/>
        </p:nvSpPr>
        <p:spPr bwMode="auto">
          <a:xfrm rot="1415412" flipH="1">
            <a:off x="1700276" y="3621119"/>
            <a:ext cx="96129" cy="91760"/>
          </a:xfrm>
          <a:custGeom>
            <a:avLst/>
            <a:gdLst>
              <a:gd name="T0" fmla="*/ 0 w 187"/>
              <a:gd name="T1" fmla="*/ 89 h 178"/>
              <a:gd name="T2" fmla="*/ 154 w 187"/>
              <a:gd name="T3" fmla="*/ 178 h 178"/>
              <a:gd name="T4" fmla="*/ 154 w 187"/>
              <a:gd name="T5" fmla="*/ 0 h 178"/>
              <a:gd name="T6" fmla="*/ 0 w 187"/>
              <a:gd name="T7" fmla="*/ 89 h 178"/>
            </a:gdLst>
            <a:ahLst/>
            <a:cxnLst>
              <a:cxn ang="0">
                <a:pos x="T0" y="T1"/>
              </a:cxn>
              <a:cxn ang="0">
                <a:pos x="T2" y="T3"/>
              </a:cxn>
              <a:cxn ang="0">
                <a:pos x="T4" y="T5"/>
              </a:cxn>
              <a:cxn ang="0">
                <a:pos x="T6" y="T7"/>
              </a:cxn>
            </a:cxnLst>
            <a:rect l="0" t="0" r="r" b="b"/>
            <a:pathLst>
              <a:path w="187" h="178">
                <a:moveTo>
                  <a:pt x="0" y="89"/>
                </a:moveTo>
                <a:cubicBezTo>
                  <a:pt x="154" y="178"/>
                  <a:pt x="154" y="178"/>
                  <a:pt x="154" y="178"/>
                </a:cubicBezTo>
                <a:cubicBezTo>
                  <a:pt x="187" y="121"/>
                  <a:pt x="187" y="57"/>
                  <a:pt x="154" y="0"/>
                </a:cubicBezTo>
                <a:lnTo>
                  <a:pt x="0" y="89"/>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4" name="Freeform 27"/>
          <p:cNvSpPr>
            <a:spLocks/>
          </p:cNvSpPr>
          <p:nvPr/>
        </p:nvSpPr>
        <p:spPr bwMode="auto">
          <a:xfrm rot="1415412" flipH="1">
            <a:off x="1761255" y="3512042"/>
            <a:ext cx="264355" cy="518879"/>
          </a:xfrm>
          <a:custGeom>
            <a:avLst/>
            <a:gdLst>
              <a:gd name="T0" fmla="*/ 91 w 514"/>
              <a:gd name="T1" fmla="*/ 780 h 1009"/>
              <a:gd name="T2" fmla="*/ 79 w 514"/>
              <a:gd name="T3" fmla="*/ 749 h 1009"/>
              <a:gd name="T4" fmla="*/ 342 w 514"/>
              <a:gd name="T5" fmla="*/ 159 h 1009"/>
              <a:gd name="T6" fmla="*/ 281 w 514"/>
              <a:gd name="T7" fmla="*/ 0 h 1009"/>
              <a:gd name="T8" fmla="*/ 0 w 514"/>
              <a:gd name="T9" fmla="*/ 630 h 1009"/>
              <a:gd name="T10" fmla="*/ 0 w 514"/>
              <a:gd name="T11" fmla="*/ 630 h 1009"/>
              <a:gd name="T12" fmla="*/ 0 w 514"/>
              <a:gd name="T13" fmla="*/ 631 h 1009"/>
              <a:gd name="T14" fmla="*/ 0 w 514"/>
              <a:gd name="T15" fmla="*/ 631 h 1009"/>
              <a:gd name="T16" fmla="*/ 0 w 514"/>
              <a:gd name="T17" fmla="*/ 631 h 1009"/>
              <a:gd name="T18" fmla="*/ 5 w 514"/>
              <a:gd name="T19" fmla="*/ 802 h 1009"/>
              <a:gd name="T20" fmla="*/ 472 w 514"/>
              <a:gd name="T21" fmla="*/ 1009 h 1009"/>
              <a:gd name="T22" fmla="*/ 514 w 514"/>
              <a:gd name="T23" fmla="*/ 968 h 1009"/>
              <a:gd name="T24" fmla="*/ 91 w 514"/>
              <a:gd name="T25" fmla="*/ 780 h 1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4" h="1009">
                <a:moveTo>
                  <a:pt x="91" y="780"/>
                </a:moveTo>
                <a:cubicBezTo>
                  <a:pt x="70" y="771"/>
                  <a:pt x="79" y="749"/>
                  <a:pt x="79" y="749"/>
                </a:cubicBezTo>
                <a:cubicBezTo>
                  <a:pt x="342" y="159"/>
                  <a:pt x="342" y="159"/>
                  <a:pt x="342" y="159"/>
                </a:cubicBezTo>
                <a:cubicBezTo>
                  <a:pt x="369" y="98"/>
                  <a:pt x="342" y="27"/>
                  <a:pt x="281" y="0"/>
                </a:cubicBezTo>
                <a:cubicBezTo>
                  <a:pt x="0" y="630"/>
                  <a:pt x="0" y="630"/>
                  <a:pt x="0" y="630"/>
                </a:cubicBezTo>
                <a:cubicBezTo>
                  <a:pt x="0" y="630"/>
                  <a:pt x="0" y="630"/>
                  <a:pt x="0" y="630"/>
                </a:cubicBezTo>
                <a:cubicBezTo>
                  <a:pt x="0" y="631"/>
                  <a:pt x="0" y="631"/>
                  <a:pt x="0" y="631"/>
                </a:cubicBezTo>
                <a:cubicBezTo>
                  <a:pt x="0" y="631"/>
                  <a:pt x="0" y="631"/>
                  <a:pt x="0" y="631"/>
                </a:cubicBezTo>
                <a:cubicBezTo>
                  <a:pt x="0" y="631"/>
                  <a:pt x="0" y="631"/>
                  <a:pt x="0" y="631"/>
                </a:cubicBezTo>
                <a:cubicBezTo>
                  <a:pt x="5" y="802"/>
                  <a:pt x="5" y="802"/>
                  <a:pt x="5" y="802"/>
                </a:cubicBezTo>
                <a:cubicBezTo>
                  <a:pt x="472" y="1009"/>
                  <a:pt x="472" y="1009"/>
                  <a:pt x="472" y="1009"/>
                </a:cubicBezTo>
                <a:cubicBezTo>
                  <a:pt x="514" y="968"/>
                  <a:pt x="514" y="968"/>
                  <a:pt x="514" y="968"/>
                </a:cubicBezTo>
                <a:lnTo>
                  <a:pt x="91" y="78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36" name="Freeform 29"/>
          <p:cNvSpPr>
            <a:spLocks/>
          </p:cNvSpPr>
          <p:nvPr/>
        </p:nvSpPr>
        <p:spPr bwMode="auto">
          <a:xfrm rot="1415412" flipH="1">
            <a:off x="1683586" y="3907434"/>
            <a:ext cx="276371" cy="151840"/>
          </a:xfrm>
          <a:custGeom>
            <a:avLst/>
            <a:gdLst>
              <a:gd name="T0" fmla="*/ 14 w 253"/>
              <a:gd name="T1" fmla="*/ 0 h 139"/>
              <a:gd name="T2" fmla="*/ 0 w 253"/>
              <a:gd name="T3" fmla="*/ 32 h 139"/>
              <a:gd name="T4" fmla="*/ 238 w 253"/>
              <a:gd name="T5" fmla="*/ 139 h 139"/>
              <a:gd name="T6" fmla="*/ 253 w 253"/>
              <a:gd name="T7" fmla="*/ 106 h 139"/>
              <a:gd name="T8" fmla="*/ 14 w 253"/>
              <a:gd name="T9" fmla="*/ 0 h 139"/>
            </a:gdLst>
            <a:ahLst/>
            <a:cxnLst>
              <a:cxn ang="0">
                <a:pos x="T0" y="T1"/>
              </a:cxn>
              <a:cxn ang="0">
                <a:pos x="T2" y="T3"/>
              </a:cxn>
              <a:cxn ang="0">
                <a:pos x="T4" y="T5"/>
              </a:cxn>
              <a:cxn ang="0">
                <a:pos x="T6" y="T7"/>
              </a:cxn>
              <a:cxn ang="0">
                <a:pos x="T8" y="T9"/>
              </a:cxn>
            </a:cxnLst>
            <a:rect l="0" t="0" r="r" b="b"/>
            <a:pathLst>
              <a:path w="253" h="139">
                <a:moveTo>
                  <a:pt x="14" y="0"/>
                </a:moveTo>
                <a:lnTo>
                  <a:pt x="0" y="32"/>
                </a:lnTo>
                <a:lnTo>
                  <a:pt x="238" y="139"/>
                </a:lnTo>
                <a:lnTo>
                  <a:pt x="253" y="106"/>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0" name="Freeform 469"/>
          <p:cNvSpPr>
            <a:spLocks/>
          </p:cNvSpPr>
          <p:nvPr/>
        </p:nvSpPr>
        <p:spPr bwMode="auto">
          <a:xfrm rot="1415412" flipH="1">
            <a:off x="1515147" y="3995444"/>
            <a:ext cx="691012" cy="869458"/>
          </a:xfrm>
          <a:custGeom>
            <a:avLst/>
            <a:gdLst>
              <a:gd name="connsiteX0" fmla="*/ 691012 w 691012"/>
              <a:gd name="connsiteY0" fmla="*/ 124673 h 869458"/>
              <a:gd name="connsiteX1" fmla="*/ 405513 w 691012"/>
              <a:gd name="connsiteY1" fmla="*/ 0 h 869458"/>
              <a:gd name="connsiteX2" fmla="*/ 171043 w 691012"/>
              <a:gd name="connsiteY2" fmla="*/ 532994 h 869458"/>
              <a:gd name="connsiteX3" fmla="*/ 0 w 691012"/>
              <a:gd name="connsiteY3" fmla="*/ 561857 h 869458"/>
              <a:gd name="connsiteX4" fmla="*/ 2896 w 691012"/>
              <a:gd name="connsiteY4" fmla="*/ 564359 h 869458"/>
              <a:gd name="connsiteX5" fmla="*/ 55998 w 691012"/>
              <a:gd name="connsiteY5" fmla="*/ 867126 h 869458"/>
              <a:gd name="connsiteX6" fmla="*/ 54686 w 691012"/>
              <a:gd name="connsiteY6" fmla="*/ 869458 h 869458"/>
              <a:gd name="connsiteX7" fmla="*/ 386242 w 691012"/>
              <a:gd name="connsiteY7" fmla="*/ 813734 h 86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012" h="869458">
                <a:moveTo>
                  <a:pt x="691012" y="124673"/>
                </a:moveTo>
                <a:lnTo>
                  <a:pt x="405513" y="0"/>
                </a:lnTo>
                <a:lnTo>
                  <a:pt x="171043" y="532994"/>
                </a:lnTo>
                <a:lnTo>
                  <a:pt x="0" y="561857"/>
                </a:lnTo>
                <a:lnTo>
                  <a:pt x="2896" y="564359"/>
                </a:lnTo>
                <a:cubicBezTo>
                  <a:pt x="77464" y="642984"/>
                  <a:pt x="102091" y="761573"/>
                  <a:pt x="55998" y="867126"/>
                </a:cubicBezTo>
                <a:lnTo>
                  <a:pt x="54686" y="869458"/>
                </a:lnTo>
                <a:lnTo>
                  <a:pt x="386242" y="813734"/>
                </a:lnTo>
                <a:close/>
              </a:path>
            </a:pathLst>
          </a:custGeom>
          <a:solidFill>
            <a:srgbClr val="002050"/>
          </a:solidFill>
          <a:ln>
            <a:noFill/>
          </a:ln>
        </p:spPr>
        <p:txBody>
          <a:bodyPr vert="horz" wrap="square" lIns="91440" tIns="45720" rIns="91440" bIns="45720" numCol="1" anchor="t" anchorCtr="0" compatLnSpc="1">
            <a:prstTxWarp prst="textNoShape">
              <a:avLst/>
            </a:prstTxWarp>
            <a:noAutofit/>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nvGrpSpPr>
          <p:cNvPr id="387" name="Group 386"/>
          <p:cNvGrpSpPr/>
          <p:nvPr/>
        </p:nvGrpSpPr>
        <p:grpSpPr>
          <a:xfrm>
            <a:off x="1725489" y="2740522"/>
            <a:ext cx="568007" cy="305597"/>
            <a:chOff x="-3194050" y="1004888"/>
            <a:chExt cx="1920875" cy="1033463"/>
          </a:xfrm>
        </p:grpSpPr>
        <p:sp>
          <p:nvSpPr>
            <p:cNvPr id="344" name="Freeform 275"/>
            <p:cNvSpPr>
              <a:spLocks/>
            </p:cNvSpPr>
            <p:nvPr/>
          </p:nvSpPr>
          <p:spPr bwMode="auto">
            <a:xfrm>
              <a:off x="-2949575" y="1004888"/>
              <a:ext cx="1436687" cy="9223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A0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76"/>
            <p:cNvSpPr>
              <a:spLocks/>
            </p:cNvSpPr>
            <p:nvPr/>
          </p:nvSpPr>
          <p:spPr bwMode="auto">
            <a:xfrm>
              <a:off x="-2887663" y="1057275"/>
              <a:ext cx="1311275" cy="812800"/>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77"/>
            <p:cNvSpPr>
              <a:spLocks/>
            </p:cNvSpPr>
            <p:nvPr/>
          </p:nvSpPr>
          <p:spPr bwMode="auto">
            <a:xfrm>
              <a:off x="-3194050" y="1960563"/>
              <a:ext cx="1920875" cy="77788"/>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278"/>
            <p:cNvSpPr>
              <a:spLocks noChangeArrowheads="1"/>
            </p:cNvSpPr>
            <p:nvPr/>
          </p:nvSpPr>
          <p:spPr bwMode="auto">
            <a:xfrm>
              <a:off x="-2887663" y="1057275"/>
              <a:ext cx="1311275" cy="812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279"/>
            <p:cNvSpPr>
              <a:spLocks noChangeArrowheads="1"/>
            </p:cNvSpPr>
            <p:nvPr/>
          </p:nvSpPr>
          <p:spPr bwMode="auto">
            <a:xfrm>
              <a:off x="-2887663" y="1057275"/>
              <a:ext cx="131127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280"/>
            <p:cNvSpPr>
              <a:spLocks noChangeArrowheads="1"/>
            </p:cNvSpPr>
            <p:nvPr/>
          </p:nvSpPr>
          <p:spPr bwMode="auto">
            <a:xfrm>
              <a:off x="-2820988" y="1133475"/>
              <a:ext cx="1174750" cy="1492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281"/>
            <p:cNvSpPr>
              <a:spLocks noChangeArrowheads="1"/>
            </p:cNvSpPr>
            <p:nvPr/>
          </p:nvSpPr>
          <p:spPr bwMode="auto">
            <a:xfrm>
              <a:off x="-2778125" y="1171575"/>
              <a:ext cx="584200" cy="7302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282"/>
            <p:cNvSpPr>
              <a:spLocks noChangeArrowheads="1"/>
            </p:cNvSpPr>
            <p:nvPr/>
          </p:nvSpPr>
          <p:spPr bwMode="auto">
            <a:xfrm>
              <a:off x="-1878013" y="1189038"/>
              <a:ext cx="187325" cy="38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283"/>
            <p:cNvSpPr>
              <a:spLocks noChangeArrowheads="1"/>
            </p:cNvSpPr>
            <p:nvPr/>
          </p:nvSpPr>
          <p:spPr bwMode="auto">
            <a:xfrm>
              <a:off x="-2820988" y="1362075"/>
              <a:ext cx="1174750" cy="47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284"/>
            <p:cNvSpPr>
              <a:spLocks noChangeArrowheads="1"/>
            </p:cNvSpPr>
            <p:nvPr/>
          </p:nvSpPr>
          <p:spPr bwMode="auto">
            <a:xfrm>
              <a:off x="-2820988" y="1362075"/>
              <a:ext cx="11747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285"/>
            <p:cNvSpPr>
              <a:spLocks noChangeArrowheads="1"/>
            </p:cNvSpPr>
            <p:nvPr/>
          </p:nvSpPr>
          <p:spPr bwMode="auto">
            <a:xfrm>
              <a:off x="-2820988" y="1470025"/>
              <a:ext cx="11747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286"/>
            <p:cNvSpPr>
              <a:spLocks noChangeArrowheads="1"/>
            </p:cNvSpPr>
            <p:nvPr/>
          </p:nvSpPr>
          <p:spPr bwMode="auto">
            <a:xfrm>
              <a:off x="-2820988" y="1470025"/>
              <a:ext cx="11747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287"/>
            <p:cNvSpPr>
              <a:spLocks noChangeArrowheads="1"/>
            </p:cNvSpPr>
            <p:nvPr/>
          </p:nvSpPr>
          <p:spPr bwMode="auto">
            <a:xfrm>
              <a:off x="-2820988" y="1576388"/>
              <a:ext cx="11747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288"/>
            <p:cNvSpPr>
              <a:spLocks noChangeArrowheads="1"/>
            </p:cNvSpPr>
            <p:nvPr/>
          </p:nvSpPr>
          <p:spPr bwMode="auto">
            <a:xfrm>
              <a:off x="-2820988" y="1576388"/>
              <a:ext cx="117475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289"/>
            <p:cNvSpPr>
              <a:spLocks noChangeArrowheads="1"/>
            </p:cNvSpPr>
            <p:nvPr/>
          </p:nvSpPr>
          <p:spPr bwMode="auto">
            <a:xfrm>
              <a:off x="-2820988" y="1684338"/>
              <a:ext cx="11747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290"/>
            <p:cNvSpPr>
              <a:spLocks noChangeArrowheads="1"/>
            </p:cNvSpPr>
            <p:nvPr/>
          </p:nvSpPr>
          <p:spPr bwMode="auto">
            <a:xfrm>
              <a:off x="-2820988" y="1684338"/>
              <a:ext cx="1174750"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291"/>
            <p:cNvSpPr>
              <a:spLocks noChangeArrowheads="1"/>
            </p:cNvSpPr>
            <p:nvPr/>
          </p:nvSpPr>
          <p:spPr bwMode="auto">
            <a:xfrm>
              <a:off x="-2820988" y="1784350"/>
              <a:ext cx="1174750" cy="206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92"/>
            <p:cNvSpPr>
              <a:spLocks noEditPoints="1"/>
            </p:cNvSpPr>
            <p:nvPr/>
          </p:nvSpPr>
          <p:spPr bwMode="auto">
            <a:xfrm>
              <a:off x="-2455863" y="1344613"/>
              <a:ext cx="228600" cy="125413"/>
            </a:xfrm>
            <a:custGeom>
              <a:avLst/>
              <a:gdLst>
                <a:gd name="T0" fmla="*/ 72 w 103"/>
                <a:gd name="T1" fmla="*/ 10 h 56"/>
                <a:gd name="T2" fmla="*/ 0 w 103"/>
                <a:gd name="T3" fmla="*/ 10 h 56"/>
                <a:gd name="T4" fmla="*/ 12 w 103"/>
                <a:gd name="T5" fmla="*/ 38 h 56"/>
                <a:gd name="T6" fmla="*/ 7 w 103"/>
                <a:gd name="T7" fmla="*/ 56 h 56"/>
                <a:gd name="T8" fmla="*/ 103 w 103"/>
                <a:gd name="T9" fmla="*/ 56 h 56"/>
                <a:gd name="T10" fmla="*/ 72 w 103"/>
                <a:gd name="T11" fmla="*/ 10 h 56"/>
                <a:gd name="T12" fmla="*/ 36 w 103"/>
                <a:gd name="T13" fmla="*/ 0 h 56"/>
                <a:gd name="T14" fmla="*/ 4 w 103"/>
                <a:gd name="T15" fmla="*/ 8 h 56"/>
                <a:gd name="T16" fmla="*/ 67 w 103"/>
                <a:gd name="T17" fmla="*/ 8 h 56"/>
                <a:gd name="T18" fmla="*/ 36 w 103"/>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56">
                  <a:moveTo>
                    <a:pt x="72" y="10"/>
                  </a:moveTo>
                  <a:cubicBezTo>
                    <a:pt x="0" y="10"/>
                    <a:pt x="0" y="10"/>
                    <a:pt x="0" y="10"/>
                  </a:cubicBezTo>
                  <a:cubicBezTo>
                    <a:pt x="8" y="17"/>
                    <a:pt x="12" y="27"/>
                    <a:pt x="12" y="38"/>
                  </a:cubicBezTo>
                  <a:cubicBezTo>
                    <a:pt x="12" y="44"/>
                    <a:pt x="10" y="51"/>
                    <a:pt x="7" y="56"/>
                  </a:cubicBezTo>
                  <a:cubicBezTo>
                    <a:pt x="103" y="56"/>
                    <a:pt x="103" y="56"/>
                    <a:pt x="103" y="56"/>
                  </a:cubicBezTo>
                  <a:cubicBezTo>
                    <a:pt x="100" y="37"/>
                    <a:pt x="88" y="21"/>
                    <a:pt x="72" y="10"/>
                  </a:cubicBezTo>
                  <a:moveTo>
                    <a:pt x="36" y="0"/>
                  </a:moveTo>
                  <a:cubicBezTo>
                    <a:pt x="24" y="0"/>
                    <a:pt x="13" y="3"/>
                    <a:pt x="4" y="8"/>
                  </a:cubicBezTo>
                  <a:cubicBezTo>
                    <a:pt x="67" y="8"/>
                    <a:pt x="67" y="8"/>
                    <a:pt x="67" y="8"/>
                  </a:cubicBezTo>
                  <a:cubicBezTo>
                    <a:pt x="58" y="3"/>
                    <a:pt x="47" y="0"/>
                    <a:pt x="36"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93"/>
            <p:cNvSpPr>
              <a:spLocks/>
            </p:cNvSpPr>
            <p:nvPr/>
          </p:nvSpPr>
          <p:spPr bwMode="auto">
            <a:xfrm>
              <a:off x="-2455863" y="1362075"/>
              <a:ext cx="160337" cy="4763"/>
            </a:xfrm>
            <a:custGeom>
              <a:avLst/>
              <a:gdLst>
                <a:gd name="T0" fmla="*/ 67 w 72"/>
                <a:gd name="T1" fmla="*/ 0 h 2"/>
                <a:gd name="T2" fmla="*/ 4 w 72"/>
                <a:gd name="T3" fmla="*/ 0 h 2"/>
                <a:gd name="T4" fmla="*/ 0 w 72"/>
                <a:gd name="T5" fmla="*/ 2 h 2"/>
                <a:gd name="T6" fmla="*/ 0 w 72"/>
                <a:gd name="T7" fmla="*/ 2 h 2"/>
                <a:gd name="T8" fmla="*/ 72 w 72"/>
                <a:gd name="T9" fmla="*/ 2 h 2"/>
                <a:gd name="T10" fmla="*/ 67 w 72"/>
                <a:gd name="T11" fmla="*/ 0 h 2"/>
              </a:gdLst>
              <a:ahLst/>
              <a:cxnLst>
                <a:cxn ang="0">
                  <a:pos x="T0" y="T1"/>
                </a:cxn>
                <a:cxn ang="0">
                  <a:pos x="T2" y="T3"/>
                </a:cxn>
                <a:cxn ang="0">
                  <a:pos x="T4" y="T5"/>
                </a:cxn>
                <a:cxn ang="0">
                  <a:pos x="T6" y="T7"/>
                </a:cxn>
                <a:cxn ang="0">
                  <a:pos x="T8" y="T9"/>
                </a:cxn>
                <a:cxn ang="0">
                  <a:pos x="T10" y="T11"/>
                </a:cxn>
              </a:cxnLst>
              <a:rect l="0" t="0" r="r" b="b"/>
              <a:pathLst>
                <a:path w="72" h="2">
                  <a:moveTo>
                    <a:pt x="67" y="0"/>
                  </a:moveTo>
                  <a:cubicBezTo>
                    <a:pt x="4" y="0"/>
                    <a:pt x="4" y="0"/>
                    <a:pt x="4" y="0"/>
                  </a:cubicBezTo>
                  <a:cubicBezTo>
                    <a:pt x="2" y="0"/>
                    <a:pt x="1" y="1"/>
                    <a:pt x="0" y="2"/>
                  </a:cubicBezTo>
                  <a:cubicBezTo>
                    <a:pt x="0" y="2"/>
                    <a:pt x="0" y="2"/>
                    <a:pt x="0" y="2"/>
                  </a:cubicBezTo>
                  <a:cubicBezTo>
                    <a:pt x="72" y="2"/>
                    <a:pt x="72" y="2"/>
                    <a:pt x="72" y="2"/>
                  </a:cubicBezTo>
                  <a:cubicBezTo>
                    <a:pt x="71" y="1"/>
                    <a:pt x="69" y="0"/>
                    <a:pt x="6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94"/>
            <p:cNvSpPr>
              <a:spLocks noEditPoints="1"/>
            </p:cNvSpPr>
            <p:nvPr/>
          </p:nvSpPr>
          <p:spPr bwMode="auto">
            <a:xfrm>
              <a:off x="-2528888" y="1476375"/>
              <a:ext cx="304800" cy="174625"/>
            </a:xfrm>
            <a:custGeom>
              <a:avLst/>
              <a:gdLst>
                <a:gd name="T0" fmla="*/ 100 w 137"/>
                <a:gd name="T1" fmla="*/ 48 h 79"/>
                <a:gd name="T2" fmla="*/ 11 w 137"/>
                <a:gd name="T3" fmla="*/ 48 h 79"/>
                <a:gd name="T4" fmla="*/ 69 w 137"/>
                <a:gd name="T5" fmla="*/ 79 h 79"/>
                <a:gd name="T6" fmla="*/ 109 w 137"/>
                <a:gd name="T7" fmla="*/ 66 h 79"/>
                <a:gd name="T8" fmla="*/ 100 w 137"/>
                <a:gd name="T9" fmla="*/ 48 h 79"/>
                <a:gd name="T10" fmla="*/ 137 w 137"/>
                <a:gd name="T11" fmla="*/ 0 h 79"/>
                <a:gd name="T12" fmla="*/ 39 w 137"/>
                <a:gd name="T13" fmla="*/ 0 h 79"/>
                <a:gd name="T14" fmla="*/ 7 w 137"/>
                <a:gd name="T15" fmla="*/ 17 h 79"/>
                <a:gd name="T16" fmla="*/ 0 w 137"/>
                <a:gd name="T17" fmla="*/ 16 h 79"/>
                <a:gd name="T18" fmla="*/ 9 w 137"/>
                <a:gd name="T19" fmla="*/ 45 h 79"/>
                <a:gd name="T20" fmla="*/ 100 w 137"/>
                <a:gd name="T21" fmla="*/ 45 h 79"/>
                <a:gd name="T22" fmla="*/ 99 w 137"/>
                <a:gd name="T23" fmla="*/ 41 h 79"/>
                <a:gd name="T24" fmla="*/ 137 w 137"/>
                <a:gd name="T25" fmla="*/ 3 h 79"/>
                <a:gd name="T26" fmla="*/ 137 w 137"/>
                <a:gd name="T2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79">
                  <a:moveTo>
                    <a:pt x="100" y="48"/>
                  </a:moveTo>
                  <a:cubicBezTo>
                    <a:pt x="11" y="48"/>
                    <a:pt x="11" y="48"/>
                    <a:pt x="11" y="48"/>
                  </a:cubicBezTo>
                  <a:cubicBezTo>
                    <a:pt x="24" y="67"/>
                    <a:pt x="45" y="79"/>
                    <a:pt x="69" y="79"/>
                  </a:cubicBezTo>
                  <a:cubicBezTo>
                    <a:pt x="83" y="79"/>
                    <a:pt x="97" y="74"/>
                    <a:pt x="109" y="66"/>
                  </a:cubicBezTo>
                  <a:cubicBezTo>
                    <a:pt x="104" y="61"/>
                    <a:pt x="101" y="55"/>
                    <a:pt x="100" y="48"/>
                  </a:cubicBezTo>
                  <a:moveTo>
                    <a:pt x="137" y="0"/>
                  </a:moveTo>
                  <a:cubicBezTo>
                    <a:pt x="39" y="0"/>
                    <a:pt x="39" y="0"/>
                    <a:pt x="39" y="0"/>
                  </a:cubicBezTo>
                  <a:cubicBezTo>
                    <a:pt x="32" y="10"/>
                    <a:pt x="20" y="17"/>
                    <a:pt x="7" y="17"/>
                  </a:cubicBezTo>
                  <a:cubicBezTo>
                    <a:pt x="5" y="17"/>
                    <a:pt x="2" y="17"/>
                    <a:pt x="0" y="16"/>
                  </a:cubicBezTo>
                  <a:cubicBezTo>
                    <a:pt x="1" y="27"/>
                    <a:pt x="4" y="37"/>
                    <a:pt x="9" y="45"/>
                  </a:cubicBezTo>
                  <a:cubicBezTo>
                    <a:pt x="100" y="45"/>
                    <a:pt x="100" y="45"/>
                    <a:pt x="100" y="45"/>
                  </a:cubicBezTo>
                  <a:cubicBezTo>
                    <a:pt x="99" y="44"/>
                    <a:pt x="99" y="43"/>
                    <a:pt x="99" y="41"/>
                  </a:cubicBezTo>
                  <a:cubicBezTo>
                    <a:pt x="99" y="20"/>
                    <a:pt x="116" y="3"/>
                    <a:pt x="137" y="3"/>
                  </a:cubicBezTo>
                  <a:cubicBezTo>
                    <a:pt x="137" y="2"/>
                    <a:pt x="137" y="1"/>
                    <a:pt x="137"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295"/>
            <p:cNvSpPr>
              <a:spLocks/>
            </p:cNvSpPr>
            <p:nvPr/>
          </p:nvSpPr>
          <p:spPr bwMode="auto">
            <a:xfrm>
              <a:off x="-2443163" y="1470025"/>
              <a:ext cx="219075" cy="6350"/>
            </a:xfrm>
            <a:custGeom>
              <a:avLst/>
              <a:gdLst>
                <a:gd name="T0" fmla="*/ 97 w 98"/>
                <a:gd name="T1" fmla="*/ 0 h 3"/>
                <a:gd name="T2" fmla="*/ 1 w 98"/>
                <a:gd name="T3" fmla="*/ 0 h 3"/>
                <a:gd name="T4" fmla="*/ 0 w 98"/>
                <a:gd name="T5" fmla="*/ 3 h 3"/>
                <a:gd name="T6" fmla="*/ 98 w 98"/>
                <a:gd name="T7" fmla="*/ 3 h 3"/>
                <a:gd name="T8" fmla="*/ 97 w 98"/>
                <a:gd name="T9" fmla="*/ 0 h 3"/>
              </a:gdLst>
              <a:ahLst/>
              <a:cxnLst>
                <a:cxn ang="0">
                  <a:pos x="T0" y="T1"/>
                </a:cxn>
                <a:cxn ang="0">
                  <a:pos x="T2" y="T3"/>
                </a:cxn>
                <a:cxn ang="0">
                  <a:pos x="T4" y="T5"/>
                </a:cxn>
                <a:cxn ang="0">
                  <a:pos x="T6" y="T7"/>
                </a:cxn>
                <a:cxn ang="0">
                  <a:pos x="T8" y="T9"/>
                </a:cxn>
              </a:cxnLst>
              <a:rect l="0" t="0" r="r" b="b"/>
              <a:pathLst>
                <a:path w="98" h="3">
                  <a:moveTo>
                    <a:pt x="97" y="0"/>
                  </a:moveTo>
                  <a:cubicBezTo>
                    <a:pt x="1" y="0"/>
                    <a:pt x="1" y="0"/>
                    <a:pt x="1" y="0"/>
                  </a:cubicBezTo>
                  <a:cubicBezTo>
                    <a:pt x="1" y="1"/>
                    <a:pt x="0" y="2"/>
                    <a:pt x="0" y="3"/>
                  </a:cubicBezTo>
                  <a:cubicBezTo>
                    <a:pt x="98" y="3"/>
                    <a:pt x="98" y="3"/>
                    <a:pt x="98" y="3"/>
                  </a:cubicBezTo>
                  <a:cubicBezTo>
                    <a:pt x="98" y="2"/>
                    <a:pt x="97" y="1"/>
                    <a:pt x="97"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296"/>
            <p:cNvSpPr>
              <a:spLocks/>
            </p:cNvSpPr>
            <p:nvPr/>
          </p:nvSpPr>
          <p:spPr bwMode="auto">
            <a:xfrm>
              <a:off x="-2509838" y="1576388"/>
              <a:ext cx="203200" cy="6350"/>
            </a:xfrm>
            <a:custGeom>
              <a:avLst/>
              <a:gdLst>
                <a:gd name="T0" fmla="*/ 91 w 91"/>
                <a:gd name="T1" fmla="*/ 0 h 3"/>
                <a:gd name="T2" fmla="*/ 0 w 91"/>
                <a:gd name="T3" fmla="*/ 0 h 3"/>
                <a:gd name="T4" fmla="*/ 2 w 91"/>
                <a:gd name="T5" fmla="*/ 3 h 3"/>
                <a:gd name="T6" fmla="*/ 91 w 91"/>
                <a:gd name="T7" fmla="*/ 3 h 3"/>
                <a:gd name="T8" fmla="*/ 91 w 91"/>
                <a:gd name="T9" fmla="*/ 0 h 3"/>
              </a:gdLst>
              <a:ahLst/>
              <a:cxnLst>
                <a:cxn ang="0">
                  <a:pos x="T0" y="T1"/>
                </a:cxn>
                <a:cxn ang="0">
                  <a:pos x="T2" y="T3"/>
                </a:cxn>
                <a:cxn ang="0">
                  <a:pos x="T4" y="T5"/>
                </a:cxn>
                <a:cxn ang="0">
                  <a:pos x="T6" y="T7"/>
                </a:cxn>
                <a:cxn ang="0">
                  <a:pos x="T8" y="T9"/>
                </a:cxn>
              </a:cxnLst>
              <a:rect l="0" t="0" r="r" b="b"/>
              <a:pathLst>
                <a:path w="91" h="3">
                  <a:moveTo>
                    <a:pt x="91" y="0"/>
                  </a:moveTo>
                  <a:cubicBezTo>
                    <a:pt x="0" y="0"/>
                    <a:pt x="0" y="0"/>
                    <a:pt x="0" y="0"/>
                  </a:cubicBezTo>
                  <a:cubicBezTo>
                    <a:pt x="1" y="1"/>
                    <a:pt x="2" y="2"/>
                    <a:pt x="2" y="3"/>
                  </a:cubicBezTo>
                  <a:cubicBezTo>
                    <a:pt x="91" y="3"/>
                    <a:pt x="91" y="3"/>
                    <a:pt x="91" y="3"/>
                  </a:cubicBezTo>
                  <a:cubicBezTo>
                    <a:pt x="91" y="2"/>
                    <a:pt x="91" y="1"/>
                    <a:pt x="9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297"/>
            <p:cNvSpPr>
              <a:spLocks noEditPoints="1"/>
            </p:cNvSpPr>
            <p:nvPr/>
          </p:nvSpPr>
          <p:spPr bwMode="auto">
            <a:xfrm>
              <a:off x="-2287588" y="1482725"/>
              <a:ext cx="149225" cy="168275"/>
            </a:xfrm>
            <a:custGeom>
              <a:avLst/>
              <a:gdLst>
                <a:gd name="T0" fmla="*/ 66 w 67"/>
                <a:gd name="T1" fmla="*/ 45 h 76"/>
                <a:gd name="T2" fmla="*/ 17 w 67"/>
                <a:gd name="T3" fmla="*/ 45 h 76"/>
                <a:gd name="T4" fmla="*/ 0 w 67"/>
                <a:gd name="T5" fmla="*/ 63 h 76"/>
                <a:gd name="T6" fmla="*/ 28 w 67"/>
                <a:gd name="T7" fmla="*/ 76 h 76"/>
                <a:gd name="T8" fmla="*/ 66 w 67"/>
                <a:gd name="T9" fmla="*/ 45 h 76"/>
                <a:gd name="T10" fmla="*/ 28 w 67"/>
                <a:gd name="T11" fmla="*/ 0 h 76"/>
                <a:gd name="T12" fmla="*/ 28 w 67"/>
                <a:gd name="T13" fmla="*/ 0 h 76"/>
                <a:gd name="T14" fmla="*/ 28 w 67"/>
                <a:gd name="T15" fmla="*/ 7 h 76"/>
                <a:gd name="T16" fmla="*/ 19 w 67"/>
                <a:gd name="T17" fmla="*/ 42 h 76"/>
                <a:gd name="T18" fmla="*/ 66 w 67"/>
                <a:gd name="T19" fmla="*/ 42 h 76"/>
                <a:gd name="T20" fmla="*/ 67 w 67"/>
                <a:gd name="T21" fmla="*/ 38 h 76"/>
                <a:gd name="T22" fmla="*/ 28 w 67"/>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76">
                  <a:moveTo>
                    <a:pt x="66" y="45"/>
                  </a:moveTo>
                  <a:cubicBezTo>
                    <a:pt x="17" y="45"/>
                    <a:pt x="17" y="45"/>
                    <a:pt x="17" y="45"/>
                  </a:cubicBezTo>
                  <a:cubicBezTo>
                    <a:pt x="12" y="52"/>
                    <a:pt x="6" y="58"/>
                    <a:pt x="0" y="63"/>
                  </a:cubicBezTo>
                  <a:cubicBezTo>
                    <a:pt x="7" y="71"/>
                    <a:pt x="17" y="76"/>
                    <a:pt x="28" y="76"/>
                  </a:cubicBezTo>
                  <a:cubicBezTo>
                    <a:pt x="47" y="76"/>
                    <a:pt x="62" y="63"/>
                    <a:pt x="66" y="45"/>
                  </a:cubicBezTo>
                  <a:moveTo>
                    <a:pt x="28" y="0"/>
                  </a:moveTo>
                  <a:cubicBezTo>
                    <a:pt x="28" y="0"/>
                    <a:pt x="28" y="0"/>
                    <a:pt x="28" y="0"/>
                  </a:cubicBezTo>
                  <a:cubicBezTo>
                    <a:pt x="28" y="2"/>
                    <a:pt x="28" y="4"/>
                    <a:pt x="28" y="7"/>
                  </a:cubicBezTo>
                  <a:cubicBezTo>
                    <a:pt x="28" y="20"/>
                    <a:pt x="25" y="32"/>
                    <a:pt x="19" y="42"/>
                  </a:cubicBezTo>
                  <a:cubicBezTo>
                    <a:pt x="66" y="42"/>
                    <a:pt x="66" y="42"/>
                    <a:pt x="66" y="42"/>
                  </a:cubicBezTo>
                  <a:cubicBezTo>
                    <a:pt x="67" y="41"/>
                    <a:pt x="67" y="40"/>
                    <a:pt x="67" y="38"/>
                  </a:cubicBezTo>
                  <a:cubicBezTo>
                    <a:pt x="67" y="17"/>
                    <a:pt x="50" y="0"/>
                    <a:pt x="2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298"/>
            <p:cNvSpPr>
              <a:spLocks/>
            </p:cNvSpPr>
            <p:nvPr/>
          </p:nvSpPr>
          <p:spPr bwMode="auto">
            <a:xfrm>
              <a:off x="-2249488" y="1576388"/>
              <a:ext cx="109537" cy="6350"/>
            </a:xfrm>
            <a:custGeom>
              <a:avLst/>
              <a:gdLst>
                <a:gd name="T0" fmla="*/ 49 w 49"/>
                <a:gd name="T1" fmla="*/ 0 h 3"/>
                <a:gd name="T2" fmla="*/ 2 w 49"/>
                <a:gd name="T3" fmla="*/ 0 h 3"/>
                <a:gd name="T4" fmla="*/ 0 w 49"/>
                <a:gd name="T5" fmla="*/ 3 h 3"/>
                <a:gd name="T6" fmla="*/ 49 w 49"/>
                <a:gd name="T7" fmla="*/ 3 h 3"/>
                <a:gd name="T8" fmla="*/ 49 w 49"/>
                <a:gd name="T9" fmla="*/ 0 h 3"/>
              </a:gdLst>
              <a:ahLst/>
              <a:cxnLst>
                <a:cxn ang="0">
                  <a:pos x="T0" y="T1"/>
                </a:cxn>
                <a:cxn ang="0">
                  <a:pos x="T2" y="T3"/>
                </a:cxn>
                <a:cxn ang="0">
                  <a:pos x="T4" y="T5"/>
                </a:cxn>
                <a:cxn ang="0">
                  <a:pos x="T6" y="T7"/>
                </a:cxn>
                <a:cxn ang="0">
                  <a:pos x="T8" y="T9"/>
                </a:cxn>
              </a:cxnLst>
              <a:rect l="0" t="0" r="r" b="b"/>
              <a:pathLst>
                <a:path w="49" h="3">
                  <a:moveTo>
                    <a:pt x="49" y="0"/>
                  </a:moveTo>
                  <a:cubicBezTo>
                    <a:pt x="2" y="0"/>
                    <a:pt x="2" y="0"/>
                    <a:pt x="2" y="0"/>
                  </a:cubicBezTo>
                  <a:cubicBezTo>
                    <a:pt x="1" y="1"/>
                    <a:pt x="0" y="2"/>
                    <a:pt x="0" y="3"/>
                  </a:cubicBezTo>
                  <a:cubicBezTo>
                    <a:pt x="49" y="3"/>
                    <a:pt x="49" y="3"/>
                    <a:pt x="49" y="3"/>
                  </a:cubicBezTo>
                  <a:cubicBezTo>
                    <a:pt x="49" y="2"/>
                    <a:pt x="49" y="1"/>
                    <a:pt x="49"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299"/>
            <p:cNvSpPr>
              <a:spLocks noEditPoints="1"/>
            </p:cNvSpPr>
            <p:nvPr/>
          </p:nvSpPr>
          <p:spPr bwMode="auto">
            <a:xfrm>
              <a:off x="-2309813" y="1482725"/>
              <a:ext cx="85725" cy="139700"/>
            </a:xfrm>
            <a:custGeom>
              <a:avLst/>
              <a:gdLst>
                <a:gd name="T0" fmla="*/ 27 w 38"/>
                <a:gd name="T1" fmla="*/ 45 h 63"/>
                <a:gd name="T2" fmla="*/ 1 w 38"/>
                <a:gd name="T3" fmla="*/ 45 h 63"/>
                <a:gd name="T4" fmla="*/ 10 w 38"/>
                <a:gd name="T5" fmla="*/ 63 h 63"/>
                <a:gd name="T6" fmla="*/ 27 w 38"/>
                <a:gd name="T7" fmla="*/ 45 h 63"/>
                <a:gd name="T8" fmla="*/ 38 w 38"/>
                <a:gd name="T9" fmla="*/ 0 h 63"/>
                <a:gd name="T10" fmla="*/ 0 w 38"/>
                <a:gd name="T11" fmla="*/ 38 h 63"/>
                <a:gd name="T12" fmla="*/ 1 w 38"/>
                <a:gd name="T13" fmla="*/ 42 h 63"/>
                <a:gd name="T14" fmla="*/ 29 w 38"/>
                <a:gd name="T15" fmla="*/ 42 h 63"/>
                <a:gd name="T16" fmla="*/ 38 w 38"/>
                <a:gd name="T17" fmla="*/ 7 h 63"/>
                <a:gd name="T18" fmla="*/ 38 w 38"/>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63">
                  <a:moveTo>
                    <a:pt x="27" y="45"/>
                  </a:moveTo>
                  <a:cubicBezTo>
                    <a:pt x="1" y="45"/>
                    <a:pt x="1" y="45"/>
                    <a:pt x="1" y="45"/>
                  </a:cubicBezTo>
                  <a:cubicBezTo>
                    <a:pt x="2" y="52"/>
                    <a:pt x="5" y="58"/>
                    <a:pt x="10" y="63"/>
                  </a:cubicBezTo>
                  <a:cubicBezTo>
                    <a:pt x="16" y="58"/>
                    <a:pt x="22" y="52"/>
                    <a:pt x="27" y="45"/>
                  </a:cubicBezTo>
                  <a:moveTo>
                    <a:pt x="38" y="0"/>
                  </a:moveTo>
                  <a:cubicBezTo>
                    <a:pt x="17" y="0"/>
                    <a:pt x="0" y="17"/>
                    <a:pt x="0" y="38"/>
                  </a:cubicBezTo>
                  <a:cubicBezTo>
                    <a:pt x="0" y="40"/>
                    <a:pt x="0" y="41"/>
                    <a:pt x="1" y="42"/>
                  </a:cubicBezTo>
                  <a:cubicBezTo>
                    <a:pt x="29" y="42"/>
                    <a:pt x="29" y="42"/>
                    <a:pt x="29" y="42"/>
                  </a:cubicBezTo>
                  <a:cubicBezTo>
                    <a:pt x="35" y="32"/>
                    <a:pt x="38" y="20"/>
                    <a:pt x="38" y="7"/>
                  </a:cubicBezTo>
                  <a:cubicBezTo>
                    <a:pt x="38" y="4"/>
                    <a:pt x="38" y="2"/>
                    <a:pt x="38"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00"/>
            <p:cNvSpPr>
              <a:spLocks/>
            </p:cNvSpPr>
            <p:nvPr/>
          </p:nvSpPr>
          <p:spPr bwMode="auto">
            <a:xfrm>
              <a:off x="-2306638" y="1576388"/>
              <a:ext cx="61912" cy="6350"/>
            </a:xfrm>
            <a:custGeom>
              <a:avLst/>
              <a:gdLst>
                <a:gd name="T0" fmla="*/ 28 w 28"/>
                <a:gd name="T1" fmla="*/ 0 h 3"/>
                <a:gd name="T2" fmla="*/ 0 w 28"/>
                <a:gd name="T3" fmla="*/ 0 h 3"/>
                <a:gd name="T4" fmla="*/ 0 w 28"/>
                <a:gd name="T5" fmla="*/ 3 h 3"/>
                <a:gd name="T6" fmla="*/ 26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0" y="1"/>
                    <a:pt x="0" y="2"/>
                    <a:pt x="0" y="3"/>
                  </a:cubicBezTo>
                  <a:cubicBezTo>
                    <a:pt x="26" y="3"/>
                    <a:pt x="26" y="3"/>
                    <a:pt x="26" y="3"/>
                  </a:cubicBezTo>
                  <a:cubicBezTo>
                    <a:pt x="26" y="2"/>
                    <a:pt x="27" y="1"/>
                    <a:pt x="28"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01"/>
            <p:cNvSpPr>
              <a:spLocks noEditPoints="1"/>
            </p:cNvSpPr>
            <p:nvPr/>
          </p:nvSpPr>
          <p:spPr bwMode="auto">
            <a:xfrm>
              <a:off x="-1939925" y="1482725"/>
              <a:ext cx="168275" cy="168275"/>
            </a:xfrm>
            <a:custGeom>
              <a:avLst/>
              <a:gdLst>
                <a:gd name="T0" fmla="*/ 75 w 76"/>
                <a:gd name="T1" fmla="*/ 45 h 76"/>
                <a:gd name="T2" fmla="*/ 8 w 76"/>
                <a:gd name="T3" fmla="*/ 45 h 76"/>
                <a:gd name="T4" fmla="*/ 23 w 76"/>
                <a:gd name="T5" fmla="*/ 73 h 76"/>
                <a:gd name="T6" fmla="*/ 38 w 76"/>
                <a:gd name="T7" fmla="*/ 76 h 76"/>
                <a:gd name="T8" fmla="*/ 75 w 76"/>
                <a:gd name="T9" fmla="*/ 45 h 76"/>
                <a:gd name="T10" fmla="*/ 38 w 76"/>
                <a:gd name="T11" fmla="*/ 0 h 76"/>
                <a:gd name="T12" fmla="*/ 0 w 76"/>
                <a:gd name="T13" fmla="*/ 38 h 76"/>
                <a:gd name="T14" fmla="*/ 0 w 76"/>
                <a:gd name="T15" fmla="*/ 41 h 76"/>
                <a:gd name="T16" fmla="*/ 4 w 76"/>
                <a:gd name="T17" fmla="*/ 42 h 76"/>
                <a:gd name="T18" fmla="*/ 76 w 76"/>
                <a:gd name="T19" fmla="*/ 42 h 76"/>
                <a:gd name="T20" fmla="*/ 76 w 76"/>
                <a:gd name="T21" fmla="*/ 38 h 76"/>
                <a:gd name="T22" fmla="*/ 38 w 76"/>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6">
                  <a:moveTo>
                    <a:pt x="75" y="45"/>
                  </a:moveTo>
                  <a:cubicBezTo>
                    <a:pt x="8" y="45"/>
                    <a:pt x="8" y="45"/>
                    <a:pt x="8" y="45"/>
                  </a:cubicBezTo>
                  <a:cubicBezTo>
                    <a:pt x="17" y="52"/>
                    <a:pt x="22" y="62"/>
                    <a:pt x="23" y="73"/>
                  </a:cubicBezTo>
                  <a:cubicBezTo>
                    <a:pt x="28" y="75"/>
                    <a:pt x="33" y="76"/>
                    <a:pt x="38" y="76"/>
                  </a:cubicBezTo>
                  <a:cubicBezTo>
                    <a:pt x="57" y="76"/>
                    <a:pt x="72" y="63"/>
                    <a:pt x="75" y="45"/>
                  </a:cubicBezTo>
                  <a:moveTo>
                    <a:pt x="38" y="0"/>
                  </a:moveTo>
                  <a:cubicBezTo>
                    <a:pt x="17" y="0"/>
                    <a:pt x="0" y="17"/>
                    <a:pt x="0" y="38"/>
                  </a:cubicBezTo>
                  <a:cubicBezTo>
                    <a:pt x="0" y="39"/>
                    <a:pt x="0" y="40"/>
                    <a:pt x="0" y="41"/>
                  </a:cubicBezTo>
                  <a:cubicBezTo>
                    <a:pt x="1" y="41"/>
                    <a:pt x="2" y="42"/>
                    <a:pt x="4" y="42"/>
                  </a:cubicBezTo>
                  <a:cubicBezTo>
                    <a:pt x="76" y="42"/>
                    <a:pt x="76" y="42"/>
                    <a:pt x="76" y="42"/>
                  </a:cubicBezTo>
                  <a:cubicBezTo>
                    <a:pt x="76" y="41"/>
                    <a:pt x="76" y="40"/>
                    <a:pt x="76" y="38"/>
                  </a:cubicBezTo>
                  <a:cubicBezTo>
                    <a:pt x="76" y="17"/>
                    <a:pt x="59"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02"/>
            <p:cNvSpPr>
              <a:spLocks/>
            </p:cNvSpPr>
            <p:nvPr/>
          </p:nvSpPr>
          <p:spPr bwMode="auto">
            <a:xfrm>
              <a:off x="-1931988" y="1576388"/>
              <a:ext cx="160337" cy="6350"/>
            </a:xfrm>
            <a:custGeom>
              <a:avLst/>
              <a:gdLst>
                <a:gd name="T0" fmla="*/ 72 w 72"/>
                <a:gd name="T1" fmla="*/ 0 h 3"/>
                <a:gd name="T2" fmla="*/ 0 w 72"/>
                <a:gd name="T3" fmla="*/ 0 h 3"/>
                <a:gd name="T4" fmla="*/ 4 w 72"/>
                <a:gd name="T5" fmla="*/ 3 h 3"/>
                <a:gd name="T6" fmla="*/ 71 w 72"/>
                <a:gd name="T7" fmla="*/ 3 h 3"/>
                <a:gd name="T8" fmla="*/ 72 w 72"/>
                <a:gd name="T9" fmla="*/ 0 h 3"/>
              </a:gdLst>
              <a:ahLst/>
              <a:cxnLst>
                <a:cxn ang="0">
                  <a:pos x="T0" y="T1"/>
                </a:cxn>
                <a:cxn ang="0">
                  <a:pos x="T2" y="T3"/>
                </a:cxn>
                <a:cxn ang="0">
                  <a:pos x="T4" y="T5"/>
                </a:cxn>
                <a:cxn ang="0">
                  <a:pos x="T6" y="T7"/>
                </a:cxn>
                <a:cxn ang="0">
                  <a:pos x="T8" y="T9"/>
                </a:cxn>
              </a:cxnLst>
              <a:rect l="0" t="0" r="r" b="b"/>
              <a:pathLst>
                <a:path w="72" h="3">
                  <a:moveTo>
                    <a:pt x="72" y="0"/>
                  </a:moveTo>
                  <a:cubicBezTo>
                    <a:pt x="0" y="0"/>
                    <a:pt x="0" y="0"/>
                    <a:pt x="0" y="0"/>
                  </a:cubicBezTo>
                  <a:cubicBezTo>
                    <a:pt x="1" y="1"/>
                    <a:pt x="3" y="2"/>
                    <a:pt x="4" y="3"/>
                  </a:cubicBezTo>
                  <a:cubicBezTo>
                    <a:pt x="71" y="3"/>
                    <a:pt x="71" y="3"/>
                    <a:pt x="71" y="3"/>
                  </a:cubicBezTo>
                  <a:cubicBezTo>
                    <a:pt x="72" y="2"/>
                    <a:pt x="72" y="1"/>
                    <a:pt x="72"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03"/>
            <p:cNvSpPr>
              <a:spLocks noEditPoints="1"/>
            </p:cNvSpPr>
            <p:nvPr/>
          </p:nvSpPr>
          <p:spPr bwMode="auto">
            <a:xfrm>
              <a:off x="-2598738" y="1344613"/>
              <a:ext cx="141287" cy="166688"/>
            </a:xfrm>
            <a:custGeom>
              <a:avLst/>
              <a:gdLst>
                <a:gd name="T0" fmla="*/ 31 w 63"/>
                <a:gd name="T1" fmla="*/ 59 h 75"/>
                <a:gd name="T2" fmla="*/ 6 w 63"/>
                <a:gd name="T3" fmla="*/ 59 h 75"/>
                <a:gd name="T4" fmla="*/ 31 w 63"/>
                <a:gd name="T5" fmla="*/ 75 h 75"/>
                <a:gd name="T6" fmla="*/ 31 w 63"/>
                <a:gd name="T7" fmla="*/ 69 h 75"/>
                <a:gd name="T8" fmla="*/ 31 w 63"/>
                <a:gd name="T9" fmla="*/ 59 h 75"/>
                <a:gd name="T10" fmla="*/ 63 w 63"/>
                <a:gd name="T11" fmla="*/ 10 h 75"/>
                <a:gd name="T12" fmla="*/ 11 w 63"/>
                <a:gd name="T13" fmla="*/ 10 h 75"/>
                <a:gd name="T14" fmla="*/ 0 w 63"/>
                <a:gd name="T15" fmla="*/ 38 h 75"/>
                <a:gd name="T16" fmla="*/ 4 w 63"/>
                <a:gd name="T17" fmla="*/ 56 h 75"/>
                <a:gd name="T18" fmla="*/ 32 w 63"/>
                <a:gd name="T19" fmla="*/ 56 h 75"/>
                <a:gd name="T20" fmla="*/ 63 w 63"/>
                <a:gd name="T21" fmla="*/ 10 h 75"/>
                <a:gd name="T22" fmla="*/ 38 w 63"/>
                <a:gd name="T23" fmla="*/ 0 h 75"/>
                <a:gd name="T24" fmla="*/ 15 w 63"/>
                <a:gd name="T25" fmla="*/ 8 h 75"/>
                <a:gd name="T26" fmla="*/ 61 w 63"/>
                <a:gd name="T27" fmla="*/ 8 h 75"/>
                <a:gd name="T28" fmla="*/ 38 w 63"/>
                <a:gd name="T2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75">
                  <a:moveTo>
                    <a:pt x="31" y="59"/>
                  </a:moveTo>
                  <a:cubicBezTo>
                    <a:pt x="6" y="59"/>
                    <a:pt x="6" y="59"/>
                    <a:pt x="6" y="59"/>
                  </a:cubicBezTo>
                  <a:cubicBezTo>
                    <a:pt x="12" y="67"/>
                    <a:pt x="21" y="73"/>
                    <a:pt x="31" y="75"/>
                  </a:cubicBezTo>
                  <a:cubicBezTo>
                    <a:pt x="31" y="73"/>
                    <a:pt x="31" y="71"/>
                    <a:pt x="31" y="69"/>
                  </a:cubicBezTo>
                  <a:cubicBezTo>
                    <a:pt x="31" y="65"/>
                    <a:pt x="31" y="62"/>
                    <a:pt x="31" y="59"/>
                  </a:cubicBezTo>
                  <a:moveTo>
                    <a:pt x="63" y="10"/>
                  </a:moveTo>
                  <a:cubicBezTo>
                    <a:pt x="11" y="10"/>
                    <a:pt x="11" y="10"/>
                    <a:pt x="11" y="10"/>
                  </a:cubicBezTo>
                  <a:cubicBezTo>
                    <a:pt x="4" y="17"/>
                    <a:pt x="0" y="27"/>
                    <a:pt x="0" y="38"/>
                  </a:cubicBezTo>
                  <a:cubicBezTo>
                    <a:pt x="0" y="44"/>
                    <a:pt x="1" y="51"/>
                    <a:pt x="4" y="56"/>
                  </a:cubicBezTo>
                  <a:cubicBezTo>
                    <a:pt x="32" y="56"/>
                    <a:pt x="32" y="56"/>
                    <a:pt x="32" y="56"/>
                  </a:cubicBezTo>
                  <a:cubicBezTo>
                    <a:pt x="35" y="37"/>
                    <a:pt x="47" y="21"/>
                    <a:pt x="63" y="10"/>
                  </a:cubicBezTo>
                  <a:moveTo>
                    <a:pt x="38" y="0"/>
                  </a:moveTo>
                  <a:cubicBezTo>
                    <a:pt x="29" y="0"/>
                    <a:pt x="21" y="3"/>
                    <a:pt x="15" y="8"/>
                  </a:cubicBezTo>
                  <a:cubicBezTo>
                    <a:pt x="61" y="8"/>
                    <a:pt x="61" y="8"/>
                    <a:pt x="61" y="8"/>
                  </a:cubicBezTo>
                  <a:cubicBezTo>
                    <a:pt x="54" y="3"/>
                    <a:pt x="47"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04"/>
            <p:cNvSpPr>
              <a:spLocks/>
            </p:cNvSpPr>
            <p:nvPr/>
          </p:nvSpPr>
          <p:spPr bwMode="auto">
            <a:xfrm>
              <a:off x="-2573338" y="1362075"/>
              <a:ext cx="117475" cy="4763"/>
            </a:xfrm>
            <a:custGeom>
              <a:avLst/>
              <a:gdLst>
                <a:gd name="T0" fmla="*/ 50 w 53"/>
                <a:gd name="T1" fmla="*/ 0 h 2"/>
                <a:gd name="T2" fmla="*/ 4 w 53"/>
                <a:gd name="T3" fmla="*/ 0 h 2"/>
                <a:gd name="T4" fmla="*/ 0 w 53"/>
                <a:gd name="T5" fmla="*/ 2 h 2"/>
                <a:gd name="T6" fmla="*/ 52 w 53"/>
                <a:gd name="T7" fmla="*/ 2 h 2"/>
                <a:gd name="T8" fmla="*/ 53 w 53"/>
                <a:gd name="T9" fmla="*/ 2 h 2"/>
                <a:gd name="T10" fmla="*/ 50 w 53"/>
                <a:gd name="T11" fmla="*/ 0 h 2"/>
              </a:gdLst>
              <a:ahLst/>
              <a:cxnLst>
                <a:cxn ang="0">
                  <a:pos x="T0" y="T1"/>
                </a:cxn>
                <a:cxn ang="0">
                  <a:pos x="T2" y="T3"/>
                </a:cxn>
                <a:cxn ang="0">
                  <a:pos x="T4" y="T5"/>
                </a:cxn>
                <a:cxn ang="0">
                  <a:pos x="T6" y="T7"/>
                </a:cxn>
                <a:cxn ang="0">
                  <a:pos x="T8" y="T9"/>
                </a:cxn>
                <a:cxn ang="0">
                  <a:pos x="T10" y="T11"/>
                </a:cxn>
              </a:cxnLst>
              <a:rect l="0" t="0" r="r" b="b"/>
              <a:pathLst>
                <a:path w="53" h="2">
                  <a:moveTo>
                    <a:pt x="50" y="0"/>
                  </a:moveTo>
                  <a:cubicBezTo>
                    <a:pt x="4" y="0"/>
                    <a:pt x="4" y="0"/>
                    <a:pt x="4" y="0"/>
                  </a:cubicBezTo>
                  <a:cubicBezTo>
                    <a:pt x="3" y="0"/>
                    <a:pt x="2" y="1"/>
                    <a:pt x="0" y="2"/>
                  </a:cubicBezTo>
                  <a:cubicBezTo>
                    <a:pt x="52" y="2"/>
                    <a:pt x="52" y="2"/>
                    <a:pt x="52" y="2"/>
                  </a:cubicBezTo>
                  <a:cubicBezTo>
                    <a:pt x="52" y="2"/>
                    <a:pt x="52" y="2"/>
                    <a:pt x="53" y="2"/>
                  </a:cubicBezTo>
                  <a:cubicBezTo>
                    <a:pt x="52" y="1"/>
                    <a:pt x="51" y="0"/>
                    <a:pt x="5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05"/>
            <p:cNvSpPr>
              <a:spLocks/>
            </p:cNvSpPr>
            <p:nvPr/>
          </p:nvSpPr>
          <p:spPr bwMode="auto">
            <a:xfrm>
              <a:off x="-2589213" y="1470025"/>
              <a:ext cx="61912" cy="6350"/>
            </a:xfrm>
            <a:custGeom>
              <a:avLst/>
              <a:gdLst>
                <a:gd name="T0" fmla="*/ 28 w 28"/>
                <a:gd name="T1" fmla="*/ 0 h 3"/>
                <a:gd name="T2" fmla="*/ 0 w 28"/>
                <a:gd name="T3" fmla="*/ 0 h 3"/>
                <a:gd name="T4" fmla="*/ 2 w 28"/>
                <a:gd name="T5" fmla="*/ 3 h 3"/>
                <a:gd name="T6" fmla="*/ 27 w 28"/>
                <a:gd name="T7" fmla="*/ 3 h 3"/>
                <a:gd name="T8" fmla="*/ 28 w 28"/>
                <a:gd name="T9" fmla="*/ 0 h 3"/>
              </a:gdLst>
              <a:ahLst/>
              <a:cxnLst>
                <a:cxn ang="0">
                  <a:pos x="T0" y="T1"/>
                </a:cxn>
                <a:cxn ang="0">
                  <a:pos x="T2" y="T3"/>
                </a:cxn>
                <a:cxn ang="0">
                  <a:pos x="T4" y="T5"/>
                </a:cxn>
                <a:cxn ang="0">
                  <a:pos x="T6" y="T7"/>
                </a:cxn>
                <a:cxn ang="0">
                  <a:pos x="T8" y="T9"/>
                </a:cxn>
              </a:cxnLst>
              <a:rect l="0" t="0" r="r" b="b"/>
              <a:pathLst>
                <a:path w="28" h="3">
                  <a:moveTo>
                    <a:pt x="28" y="0"/>
                  </a:moveTo>
                  <a:cubicBezTo>
                    <a:pt x="0" y="0"/>
                    <a:pt x="0" y="0"/>
                    <a:pt x="0" y="0"/>
                  </a:cubicBezTo>
                  <a:cubicBezTo>
                    <a:pt x="1" y="1"/>
                    <a:pt x="1" y="2"/>
                    <a:pt x="2" y="3"/>
                  </a:cubicBezTo>
                  <a:cubicBezTo>
                    <a:pt x="27" y="3"/>
                    <a:pt x="27" y="3"/>
                    <a:pt x="27" y="3"/>
                  </a:cubicBezTo>
                  <a:cubicBezTo>
                    <a:pt x="27" y="2"/>
                    <a:pt x="28" y="1"/>
                    <a:pt x="2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06"/>
            <p:cNvSpPr>
              <a:spLocks/>
            </p:cNvSpPr>
            <p:nvPr/>
          </p:nvSpPr>
          <p:spPr bwMode="auto">
            <a:xfrm>
              <a:off x="-2527300" y="1366838"/>
              <a:ext cx="98425" cy="103188"/>
            </a:xfrm>
            <a:custGeom>
              <a:avLst/>
              <a:gdLst>
                <a:gd name="T0" fmla="*/ 32 w 44"/>
                <a:gd name="T1" fmla="*/ 0 h 46"/>
                <a:gd name="T2" fmla="*/ 31 w 44"/>
                <a:gd name="T3" fmla="*/ 0 h 46"/>
                <a:gd name="T4" fmla="*/ 0 w 44"/>
                <a:gd name="T5" fmla="*/ 46 h 46"/>
                <a:gd name="T6" fmla="*/ 39 w 44"/>
                <a:gd name="T7" fmla="*/ 46 h 46"/>
                <a:gd name="T8" fmla="*/ 44 w 44"/>
                <a:gd name="T9" fmla="*/ 28 h 46"/>
                <a:gd name="T10" fmla="*/ 32 w 44"/>
                <a:gd name="T11" fmla="*/ 0 h 46"/>
              </a:gdLst>
              <a:ahLst/>
              <a:cxnLst>
                <a:cxn ang="0">
                  <a:pos x="T0" y="T1"/>
                </a:cxn>
                <a:cxn ang="0">
                  <a:pos x="T2" y="T3"/>
                </a:cxn>
                <a:cxn ang="0">
                  <a:pos x="T4" y="T5"/>
                </a:cxn>
                <a:cxn ang="0">
                  <a:pos x="T6" y="T7"/>
                </a:cxn>
                <a:cxn ang="0">
                  <a:pos x="T8" y="T9"/>
                </a:cxn>
                <a:cxn ang="0">
                  <a:pos x="T10" y="T11"/>
                </a:cxn>
              </a:cxnLst>
              <a:rect l="0" t="0" r="r" b="b"/>
              <a:pathLst>
                <a:path w="44" h="46">
                  <a:moveTo>
                    <a:pt x="32" y="0"/>
                  </a:moveTo>
                  <a:cubicBezTo>
                    <a:pt x="31" y="0"/>
                    <a:pt x="31" y="0"/>
                    <a:pt x="31" y="0"/>
                  </a:cubicBezTo>
                  <a:cubicBezTo>
                    <a:pt x="15" y="11"/>
                    <a:pt x="3" y="27"/>
                    <a:pt x="0" y="46"/>
                  </a:cubicBezTo>
                  <a:cubicBezTo>
                    <a:pt x="39" y="46"/>
                    <a:pt x="39" y="46"/>
                    <a:pt x="39" y="46"/>
                  </a:cubicBezTo>
                  <a:cubicBezTo>
                    <a:pt x="42" y="41"/>
                    <a:pt x="44" y="34"/>
                    <a:pt x="44" y="28"/>
                  </a:cubicBezTo>
                  <a:cubicBezTo>
                    <a:pt x="44" y="17"/>
                    <a:pt x="40" y="7"/>
                    <a:pt x="32"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07"/>
            <p:cNvSpPr>
              <a:spLocks/>
            </p:cNvSpPr>
            <p:nvPr/>
          </p:nvSpPr>
          <p:spPr bwMode="auto">
            <a:xfrm>
              <a:off x="-2457450" y="1366838"/>
              <a:ext cx="1587"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08"/>
            <p:cNvSpPr>
              <a:spLocks/>
            </p:cNvSpPr>
            <p:nvPr/>
          </p:nvSpPr>
          <p:spPr bwMode="auto">
            <a:xfrm>
              <a:off x="-2528888" y="1476375"/>
              <a:ext cx="85725" cy="38100"/>
            </a:xfrm>
            <a:custGeom>
              <a:avLst/>
              <a:gdLst>
                <a:gd name="T0" fmla="*/ 39 w 39"/>
                <a:gd name="T1" fmla="*/ 0 h 17"/>
                <a:gd name="T2" fmla="*/ 0 w 39"/>
                <a:gd name="T3" fmla="*/ 0 h 17"/>
                <a:gd name="T4" fmla="*/ 0 w 39"/>
                <a:gd name="T5" fmla="*/ 10 h 17"/>
                <a:gd name="T6" fmla="*/ 0 w 39"/>
                <a:gd name="T7" fmla="*/ 16 h 17"/>
                <a:gd name="T8" fmla="*/ 7 w 39"/>
                <a:gd name="T9" fmla="*/ 17 h 17"/>
                <a:gd name="T10" fmla="*/ 39 w 39"/>
                <a:gd name="T11" fmla="*/ 0 h 17"/>
              </a:gdLst>
              <a:ahLst/>
              <a:cxnLst>
                <a:cxn ang="0">
                  <a:pos x="T0" y="T1"/>
                </a:cxn>
                <a:cxn ang="0">
                  <a:pos x="T2" y="T3"/>
                </a:cxn>
                <a:cxn ang="0">
                  <a:pos x="T4" y="T5"/>
                </a:cxn>
                <a:cxn ang="0">
                  <a:pos x="T6" y="T7"/>
                </a:cxn>
                <a:cxn ang="0">
                  <a:pos x="T8" y="T9"/>
                </a:cxn>
                <a:cxn ang="0">
                  <a:pos x="T10" y="T11"/>
                </a:cxn>
              </a:cxnLst>
              <a:rect l="0" t="0" r="r" b="b"/>
              <a:pathLst>
                <a:path w="39" h="17">
                  <a:moveTo>
                    <a:pt x="39" y="0"/>
                  </a:moveTo>
                  <a:cubicBezTo>
                    <a:pt x="0" y="0"/>
                    <a:pt x="0" y="0"/>
                    <a:pt x="0" y="0"/>
                  </a:cubicBezTo>
                  <a:cubicBezTo>
                    <a:pt x="0" y="3"/>
                    <a:pt x="0" y="6"/>
                    <a:pt x="0" y="10"/>
                  </a:cubicBezTo>
                  <a:cubicBezTo>
                    <a:pt x="0" y="12"/>
                    <a:pt x="0" y="14"/>
                    <a:pt x="0" y="16"/>
                  </a:cubicBezTo>
                  <a:cubicBezTo>
                    <a:pt x="2" y="17"/>
                    <a:pt x="5" y="17"/>
                    <a:pt x="7" y="17"/>
                  </a:cubicBezTo>
                  <a:cubicBezTo>
                    <a:pt x="20" y="17"/>
                    <a:pt x="32" y="10"/>
                    <a:pt x="39"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09"/>
            <p:cNvSpPr>
              <a:spLocks/>
            </p:cNvSpPr>
            <p:nvPr/>
          </p:nvSpPr>
          <p:spPr bwMode="auto">
            <a:xfrm>
              <a:off x="-2528888" y="1470025"/>
              <a:ext cx="88900" cy="6350"/>
            </a:xfrm>
            <a:custGeom>
              <a:avLst/>
              <a:gdLst>
                <a:gd name="T0" fmla="*/ 40 w 40"/>
                <a:gd name="T1" fmla="*/ 0 h 3"/>
                <a:gd name="T2" fmla="*/ 1 w 40"/>
                <a:gd name="T3" fmla="*/ 0 h 3"/>
                <a:gd name="T4" fmla="*/ 0 w 40"/>
                <a:gd name="T5" fmla="*/ 3 h 3"/>
                <a:gd name="T6" fmla="*/ 39 w 40"/>
                <a:gd name="T7" fmla="*/ 3 h 3"/>
                <a:gd name="T8" fmla="*/ 40 w 40"/>
                <a:gd name="T9" fmla="*/ 0 h 3"/>
              </a:gdLst>
              <a:ahLst/>
              <a:cxnLst>
                <a:cxn ang="0">
                  <a:pos x="T0" y="T1"/>
                </a:cxn>
                <a:cxn ang="0">
                  <a:pos x="T2" y="T3"/>
                </a:cxn>
                <a:cxn ang="0">
                  <a:pos x="T4" y="T5"/>
                </a:cxn>
                <a:cxn ang="0">
                  <a:pos x="T6" y="T7"/>
                </a:cxn>
                <a:cxn ang="0">
                  <a:pos x="T8" y="T9"/>
                </a:cxn>
              </a:cxnLst>
              <a:rect l="0" t="0" r="r" b="b"/>
              <a:pathLst>
                <a:path w="40" h="3">
                  <a:moveTo>
                    <a:pt x="40" y="0"/>
                  </a:moveTo>
                  <a:cubicBezTo>
                    <a:pt x="1" y="0"/>
                    <a:pt x="1" y="0"/>
                    <a:pt x="1" y="0"/>
                  </a:cubicBezTo>
                  <a:cubicBezTo>
                    <a:pt x="1" y="1"/>
                    <a:pt x="0" y="2"/>
                    <a:pt x="0" y="3"/>
                  </a:cubicBezTo>
                  <a:cubicBezTo>
                    <a:pt x="39" y="3"/>
                    <a:pt x="39" y="3"/>
                    <a:pt x="39" y="3"/>
                  </a:cubicBezTo>
                  <a:cubicBezTo>
                    <a:pt x="39" y="2"/>
                    <a:pt x="40" y="1"/>
                    <a:pt x="40"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10"/>
            <p:cNvSpPr>
              <a:spLocks noEditPoints="1"/>
            </p:cNvSpPr>
            <p:nvPr/>
          </p:nvSpPr>
          <p:spPr bwMode="auto">
            <a:xfrm>
              <a:off x="-2679700" y="1566863"/>
              <a:ext cx="169862" cy="169863"/>
            </a:xfrm>
            <a:custGeom>
              <a:avLst/>
              <a:gdLst>
                <a:gd name="T0" fmla="*/ 72 w 77"/>
                <a:gd name="T1" fmla="*/ 56 h 76"/>
                <a:gd name="T2" fmla="*/ 5 w 77"/>
                <a:gd name="T3" fmla="*/ 56 h 76"/>
                <a:gd name="T4" fmla="*/ 38 w 77"/>
                <a:gd name="T5" fmla="*/ 76 h 76"/>
                <a:gd name="T6" fmla="*/ 72 w 77"/>
                <a:gd name="T7" fmla="*/ 56 h 76"/>
                <a:gd name="T8" fmla="*/ 61 w 77"/>
                <a:gd name="T9" fmla="*/ 7 h 76"/>
                <a:gd name="T10" fmla="*/ 16 w 77"/>
                <a:gd name="T11" fmla="*/ 7 h 76"/>
                <a:gd name="T12" fmla="*/ 0 w 77"/>
                <a:gd name="T13" fmla="*/ 38 h 76"/>
                <a:gd name="T14" fmla="*/ 3 w 77"/>
                <a:gd name="T15" fmla="*/ 53 h 76"/>
                <a:gd name="T16" fmla="*/ 74 w 77"/>
                <a:gd name="T17" fmla="*/ 53 h 76"/>
                <a:gd name="T18" fmla="*/ 77 w 77"/>
                <a:gd name="T19" fmla="*/ 38 h 76"/>
                <a:gd name="T20" fmla="*/ 61 w 77"/>
                <a:gd name="T21" fmla="*/ 7 h 76"/>
                <a:gd name="T22" fmla="*/ 38 w 77"/>
                <a:gd name="T23" fmla="*/ 0 h 76"/>
                <a:gd name="T24" fmla="*/ 21 w 77"/>
                <a:gd name="T25" fmla="*/ 4 h 76"/>
                <a:gd name="T26" fmla="*/ 56 w 77"/>
                <a:gd name="T27" fmla="*/ 4 h 76"/>
                <a:gd name="T28" fmla="*/ 38 w 77"/>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76">
                  <a:moveTo>
                    <a:pt x="72" y="56"/>
                  </a:moveTo>
                  <a:cubicBezTo>
                    <a:pt x="5" y="56"/>
                    <a:pt x="5" y="56"/>
                    <a:pt x="5" y="56"/>
                  </a:cubicBezTo>
                  <a:cubicBezTo>
                    <a:pt x="11" y="68"/>
                    <a:pt x="24" y="76"/>
                    <a:pt x="38" y="76"/>
                  </a:cubicBezTo>
                  <a:cubicBezTo>
                    <a:pt x="53" y="76"/>
                    <a:pt x="66" y="68"/>
                    <a:pt x="72" y="56"/>
                  </a:cubicBezTo>
                  <a:moveTo>
                    <a:pt x="61" y="7"/>
                  </a:moveTo>
                  <a:cubicBezTo>
                    <a:pt x="16" y="7"/>
                    <a:pt x="16" y="7"/>
                    <a:pt x="16" y="7"/>
                  </a:cubicBezTo>
                  <a:cubicBezTo>
                    <a:pt x="6" y="14"/>
                    <a:pt x="0" y="26"/>
                    <a:pt x="0" y="38"/>
                  </a:cubicBezTo>
                  <a:cubicBezTo>
                    <a:pt x="0" y="43"/>
                    <a:pt x="1" y="48"/>
                    <a:pt x="3" y="53"/>
                  </a:cubicBezTo>
                  <a:cubicBezTo>
                    <a:pt x="74" y="53"/>
                    <a:pt x="74" y="53"/>
                    <a:pt x="74" y="53"/>
                  </a:cubicBezTo>
                  <a:cubicBezTo>
                    <a:pt x="76" y="48"/>
                    <a:pt x="77" y="43"/>
                    <a:pt x="77" y="38"/>
                  </a:cubicBezTo>
                  <a:cubicBezTo>
                    <a:pt x="77" y="26"/>
                    <a:pt x="70" y="14"/>
                    <a:pt x="61" y="7"/>
                  </a:cubicBezTo>
                  <a:moveTo>
                    <a:pt x="38" y="0"/>
                  </a:moveTo>
                  <a:cubicBezTo>
                    <a:pt x="32" y="0"/>
                    <a:pt x="26" y="2"/>
                    <a:pt x="21" y="4"/>
                  </a:cubicBezTo>
                  <a:cubicBezTo>
                    <a:pt x="56" y="4"/>
                    <a:pt x="56" y="4"/>
                    <a:pt x="56" y="4"/>
                  </a:cubicBezTo>
                  <a:cubicBezTo>
                    <a:pt x="51" y="2"/>
                    <a:pt x="45"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11"/>
            <p:cNvSpPr>
              <a:spLocks/>
            </p:cNvSpPr>
            <p:nvPr/>
          </p:nvSpPr>
          <p:spPr bwMode="auto">
            <a:xfrm>
              <a:off x="-2644775" y="1576388"/>
              <a:ext cx="100012" cy="6350"/>
            </a:xfrm>
            <a:custGeom>
              <a:avLst/>
              <a:gdLst>
                <a:gd name="T0" fmla="*/ 40 w 45"/>
                <a:gd name="T1" fmla="*/ 0 h 3"/>
                <a:gd name="T2" fmla="*/ 5 w 45"/>
                <a:gd name="T3" fmla="*/ 0 h 3"/>
                <a:gd name="T4" fmla="*/ 0 w 45"/>
                <a:gd name="T5" fmla="*/ 3 h 3"/>
                <a:gd name="T6" fmla="*/ 45 w 45"/>
                <a:gd name="T7" fmla="*/ 3 h 3"/>
                <a:gd name="T8" fmla="*/ 40 w 45"/>
                <a:gd name="T9" fmla="*/ 0 h 3"/>
              </a:gdLst>
              <a:ahLst/>
              <a:cxnLst>
                <a:cxn ang="0">
                  <a:pos x="T0" y="T1"/>
                </a:cxn>
                <a:cxn ang="0">
                  <a:pos x="T2" y="T3"/>
                </a:cxn>
                <a:cxn ang="0">
                  <a:pos x="T4" y="T5"/>
                </a:cxn>
                <a:cxn ang="0">
                  <a:pos x="T6" y="T7"/>
                </a:cxn>
                <a:cxn ang="0">
                  <a:pos x="T8" y="T9"/>
                </a:cxn>
              </a:cxnLst>
              <a:rect l="0" t="0" r="r" b="b"/>
              <a:pathLst>
                <a:path w="45" h="3">
                  <a:moveTo>
                    <a:pt x="40" y="0"/>
                  </a:moveTo>
                  <a:cubicBezTo>
                    <a:pt x="5" y="0"/>
                    <a:pt x="5" y="0"/>
                    <a:pt x="5" y="0"/>
                  </a:cubicBezTo>
                  <a:cubicBezTo>
                    <a:pt x="3" y="1"/>
                    <a:pt x="1" y="2"/>
                    <a:pt x="0" y="3"/>
                  </a:cubicBezTo>
                  <a:cubicBezTo>
                    <a:pt x="45" y="3"/>
                    <a:pt x="45" y="3"/>
                    <a:pt x="45" y="3"/>
                  </a:cubicBezTo>
                  <a:cubicBezTo>
                    <a:pt x="43" y="2"/>
                    <a:pt x="42" y="1"/>
                    <a:pt x="4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12"/>
            <p:cNvSpPr>
              <a:spLocks/>
            </p:cNvSpPr>
            <p:nvPr/>
          </p:nvSpPr>
          <p:spPr bwMode="auto">
            <a:xfrm>
              <a:off x="-2673350" y="1684338"/>
              <a:ext cx="157162" cy="7938"/>
            </a:xfrm>
            <a:custGeom>
              <a:avLst/>
              <a:gdLst>
                <a:gd name="T0" fmla="*/ 71 w 71"/>
                <a:gd name="T1" fmla="*/ 0 h 3"/>
                <a:gd name="T2" fmla="*/ 0 w 71"/>
                <a:gd name="T3" fmla="*/ 0 h 3"/>
                <a:gd name="T4" fmla="*/ 2 w 71"/>
                <a:gd name="T5" fmla="*/ 3 h 3"/>
                <a:gd name="T6" fmla="*/ 69 w 71"/>
                <a:gd name="T7" fmla="*/ 3 h 3"/>
                <a:gd name="T8" fmla="*/ 71 w 71"/>
                <a:gd name="T9" fmla="*/ 0 h 3"/>
              </a:gdLst>
              <a:ahLst/>
              <a:cxnLst>
                <a:cxn ang="0">
                  <a:pos x="T0" y="T1"/>
                </a:cxn>
                <a:cxn ang="0">
                  <a:pos x="T2" y="T3"/>
                </a:cxn>
                <a:cxn ang="0">
                  <a:pos x="T4" y="T5"/>
                </a:cxn>
                <a:cxn ang="0">
                  <a:pos x="T6" y="T7"/>
                </a:cxn>
                <a:cxn ang="0">
                  <a:pos x="T8" y="T9"/>
                </a:cxn>
              </a:cxnLst>
              <a:rect l="0" t="0" r="r" b="b"/>
              <a:pathLst>
                <a:path w="71" h="3">
                  <a:moveTo>
                    <a:pt x="71" y="0"/>
                  </a:moveTo>
                  <a:cubicBezTo>
                    <a:pt x="0" y="0"/>
                    <a:pt x="0" y="0"/>
                    <a:pt x="0" y="0"/>
                  </a:cubicBezTo>
                  <a:cubicBezTo>
                    <a:pt x="1" y="1"/>
                    <a:pt x="1" y="2"/>
                    <a:pt x="2" y="3"/>
                  </a:cubicBezTo>
                  <a:cubicBezTo>
                    <a:pt x="69" y="3"/>
                    <a:pt x="69" y="3"/>
                    <a:pt x="69" y="3"/>
                  </a:cubicBezTo>
                  <a:cubicBezTo>
                    <a:pt x="70" y="2"/>
                    <a:pt x="70" y="1"/>
                    <a:pt x="71"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13"/>
            <p:cNvSpPr>
              <a:spLocks noEditPoints="1"/>
            </p:cNvSpPr>
            <p:nvPr/>
          </p:nvSpPr>
          <p:spPr bwMode="auto">
            <a:xfrm>
              <a:off x="-2057400" y="1566863"/>
              <a:ext cx="168275" cy="169863"/>
            </a:xfrm>
            <a:custGeom>
              <a:avLst/>
              <a:gdLst>
                <a:gd name="T0" fmla="*/ 72 w 76"/>
                <a:gd name="T1" fmla="*/ 56 h 76"/>
                <a:gd name="T2" fmla="*/ 4 w 76"/>
                <a:gd name="T3" fmla="*/ 56 h 76"/>
                <a:gd name="T4" fmla="*/ 38 w 76"/>
                <a:gd name="T5" fmla="*/ 76 h 76"/>
                <a:gd name="T6" fmla="*/ 72 w 76"/>
                <a:gd name="T7" fmla="*/ 56 h 76"/>
                <a:gd name="T8" fmla="*/ 54 w 76"/>
                <a:gd name="T9" fmla="*/ 7 h 76"/>
                <a:gd name="T10" fmla="*/ 15 w 76"/>
                <a:gd name="T11" fmla="*/ 7 h 76"/>
                <a:gd name="T12" fmla="*/ 0 w 76"/>
                <a:gd name="T13" fmla="*/ 38 h 76"/>
                <a:gd name="T14" fmla="*/ 3 w 76"/>
                <a:gd name="T15" fmla="*/ 53 h 76"/>
                <a:gd name="T16" fmla="*/ 73 w 76"/>
                <a:gd name="T17" fmla="*/ 53 h 76"/>
                <a:gd name="T18" fmla="*/ 76 w 76"/>
                <a:gd name="T19" fmla="*/ 38 h 76"/>
                <a:gd name="T20" fmla="*/ 76 w 76"/>
                <a:gd name="T21" fmla="*/ 35 h 76"/>
                <a:gd name="T22" fmla="*/ 54 w 76"/>
                <a:gd name="T23" fmla="*/ 7 h 76"/>
                <a:gd name="T24" fmla="*/ 38 w 76"/>
                <a:gd name="T25" fmla="*/ 0 h 76"/>
                <a:gd name="T26" fmla="*/ 19 w 76"/>
                <a:gd name="T27" fmla="*/ 4 h 76"/>
                <a:gd name="T28" fmla="*/ 53 w 76"/>
                <a:gd name="T29" fmla="*/ 4 h 76"/>
                <a:gd name="T30" fmla="*/ 53 w 76"/>
                <a:gd name="T31" fmla="*/ 3 h 76"/>
                <a:gd name="T32" fmla="*/ 38 w 76"/>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2" y="56"/>
                  </a:moveTo>
                  <a:cubicBezTo>
                    <a:pt x="4" y="56"/>
                    <a:pt x="4" y="56"/>
                    <a:pt x="4" y="56"/>
                  </a:cubicBezTo>
                  <a:cubicBezTo>
                    <a:pt x="11" y="68"/>
                    <a:pt x="23" y="76"/>
                    <a:pt x="38" y="76"/>
                  </a:cubicBezTo>
                  <a:cubicBezTo>
                    <a:pt x="52" y="76"/>
                    <a:pt x="65" y="68"/>
                    <a:pt x="72" y="56"/>
                  </a:cubicBezTo>
                  <a:moveTo>
                    <a:pt x="54" y="7"/>
                  </a:moveTo>
                  <a:cubicBezTo>
                    <a:pt x="15" y="7"/>
                    <a:pt x="15" y="7"/>
                    <a:pt x="15" y="7"/>
                  </a:cubicBezTo>
                  <a:cubicBezTo>
                    <a:pt x="6" y="14"/>
                    <a:pt x="0" y="25"/>
                    <a:pt x="0" y="38"/>
                  </a:cubicBezTo>
                  <a:cubicBezTo>
                    <a:pt x="0" y="43"/>
                    <a:pt x="1" y="48"/>
                    <a:pt x="3" y="53"/>
                  </a:cubicBezTo>
                  <a:cubicBezTo>
                    <a:pt x="73" y="53"/>
                    <a:pt x="73" y="53"/>
                    <a:pt x="73" y="53"/>
                  </a:cubicBezTo>
                  <a:cubicBezTo>
                    <a:pt x="75" y="48"/>
                    <a:pt x="76" y="43"/>
                    <a:pt x="76" y="38"/>
                  </a:cubicBezTo>
                  <a:cubicBezTo>
                    <a:pt x="76" y="37"/>
                    <a:pt x="76" y="36"/>
                    <a:pt x="76" y="35"/>
                  </a:cubicBezTo>
                  <a:cubicBezTo>
                    <a:pt x="65" y="30"/>
                    <a:pt x="56" y="20"/>
                    <a:pt x="54" y="7"/>
                  </a:cubicBezTo>
                  <a:moveTo>
                    <a:pt x="38" y="0"/>
                  </a:moveTo>
                  <a:cubicBezTo>
                    <a:pt x="31" y="0"/>
                    <a:pt x="25" y="1"/>
                    <a:pt x="19" y="4"/>
                  </a:cubicBezTo>
                  <a:cubicBezTo>
                    <a:pt x="53" y="4"/>
                    <a:pt x="53" y="4"/>
                    <a:pt x="53" y="4"/>
                  </a:cubicBezTo>
                  <a:cubicBezTo>
                    <a:pt x="53" y="4"/>
                    <a:pt x="53" y="3"/>
                    <a:pt x="53" y="3"/>
                  </a:cubicBezTo>
                  <a:cubicBezTo>
                    <a:pt x="48" y="1"/>
                    <a:pt x="43" y="0"/>
                    <a:pt x="38" y="0"/>
                  </a:cubicBezTo>
                </a:path>
              </a:pathLst>
            </a:custGeom>
            <a:solidFill>
              <a:srgbClr val="FFC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14"/>
            <p:cNvSpPr>
              <a:spLocks/>
            </p:cNvSpPr>
            <p:nvPr/>
          </p:nvSpPr>
          <p:spPr bwMode="auto">
            <a:xfrm>
              <a:off x="-2024063" y="1576388"/>
              <a:ext cx="85725" cy="6350"/>
            </a:xfrm>
            <a:custGeom>
              <a:avLst/>
              <a:gdLst>
                <a:gd name="T0" fmla="*/ 38 w 39"/>
                <a:gd name="T1" fmla="*/ 0 h 3"/>
                <a:gd name="T2" fmla="*/ 4 w 39"/>
                <a:gd name="T3" fmla="*/ 0 h 3"/>
                <a:gd name="T4" fmla="*/ 0 w 39"/>
                <a:gd name="T5" fmla="*/ 3 h 3"/>
                <a:gd name="T6" fmla="*/ 39 w 39"/>
                <a:gd name="T7" fmla="*/ 3 h 3"/>
                <a:gd name="T8" fmla="*/ 38 w 39"/>
                <a:gd name="T9" fmla="*/ 0 h 3"/>
              </a:gdLst>
              <a:ahLst/>
              <a:cxnLst>
                <a:cxn ang="0">
                  <a:pos x="T0" y="T1"/>
                </a:cxn>
                <a:cxn ang="0">
                  <a:pos x="T2" y="T3"/>
                </a:cxn>
                <a:cxn ang="0">
                  <a:pos x="T4" y="T5"/>
                </a:cxn>
                <a:cxn ang="0">
                  <a:pos x="T6" y="T7"/>
                </a:cxn>
                <a:cxn ang="0">
                  <a:pos x="T8" y="T9"/>
                </a:cxn>
              </a:cxnLst>
              <a:rect l="0" t="0" r="r" b="b"/>
              <a:pathLst>
                <a:path w="39" h="3">
                  <a:moveTo>
                    <a:pt x="38" y="0"/>
                  </a:moveTo>
                  <a:cubicBezTo>
                    <a:pt x="4" y="0"/>
                    <a:pt x="4" y="0"/>
                    <a:pt x="4" y="0"/>
                  </a:cubicBezTo>
                  <a:cubicBezTo>
                    <a:pt x="3" y="1"/>
                    <a:pt x="1" y="2"/>
                    <a:pt x="0" y="3"/>
                  </a:cubicBezTo>
                  <a:cubicBezTo>
                    <a:pt x="39" y="3"/>
                    <a:pt x="39" y="3"/>
                    <a:pt x="39" y="3"/>
                  </a:cubicBezTo>
                  <a:cubicBezTo>
                    <a:pt x="38" y="2"/>
                    <a:pt x="38" y="1"/>
                    <a:pt x="38"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15"/>
            <p:cNvSpPr>
              <a:spLocks/>
            </p:cNvSpPr>
            <p:nvPr/>
          </p:nvSpPr>
          <p:spPr bwMode="auto">
            <a:xfrm>
              <a:off x="-2051050" y="1684338"/>
              <a:ext cx="155575" cy="7938"/>
            </a:xfrm>
            <a:custGeom>
              <a:avLst/>
              <a:gdLst>
                <a:gd name="T0" fmla="*/ 70 w 70"/>
                <a:gd name="T1" fmla="*/ 0 h 3"/>
                <a:gd name="T2" fmla="*/ 0 w 70"/>
                <a:gd name="T3" fmla="*/ 0 h 3"/>
                <a:gd name="T4" fmla="*/ 1 w 70"/>
                <a:gd name="T5" fmla="*/ 3 h 3"/>
                <a:gd name="T6" fmla="*/ 69 w 70"/>
                <a:gd name="T7" fmla="*/ 3 h 3"/>
                <a:gd name="T8" fmla="*/ 70 w 70"/>
                <a:gd name="T9" fmla="*/ 0 h 3"/>
              </a:gdLst>
              <a:ahLst/>
              <a:cxnLst>
                <a:cxn ang="0">
                  <a:pos x="T0" y="T1"/>
                </a:cxn>
                <a:cxn ang="0">
                  <a:pos x="T2" y="T3"/>
                </a:cxn>
                <a:cxn ang="0">
                  <a:pos x="T4" y="T5"/>
                </a:cxn>
                <a:cxn ang="0">
                  <a:pos x="T6" y="T7"/>
                </a:cxn>
                <a:cxn ang="0">
                  <a:pos x="T8" y="T9"/>
                </a:cxn>
              </a:cxnLst>
              <a:rect l="0" t="0" r="r" b="b"/>
              <a:pathLst>
                <a:path w="70" h="3">
                  <a:moveTo>
                    <a:pt x="70" y="0"/>
                  </a:moveTo>
                  <a:cubicBezTo>
                    <a:pt x="0" y="0"/>
                    <a:pt x="0" y="0"/>
                    <a:pt x="0" y="0"/>
                  </a:cubicBezTo>
                  <a:cubicBezTo>
                    <a:pt x="0" y="1"/>
                    <a:pt x="1" y="2"/>
                    <a:pt x="1" y="3"/>
                  </a:cubicBezTo>
                  <a:cubicBezTo>
                    <a:pt x="69" y="3"/>
                    <a:pt x="69" y="3"/>
                    <a:pt x="69" y="3"/>
                  </a:cubicBezTo>
                  <a:cubicBezTo>
                    <a:pt x="69" y="2"/>
                    <a:pt x="70" y="1"/>
                    <a:pt x="70" y="0"/>
                  </a:cubicBezTo>
                </a:path>
              </a:pathLst>
            </a:custGeom>
            <a:solidFill>
              <a:srgbClr val="E9A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16"/>
            <p:cNvSpPr>
              <a:spLocks noEditPoints="1"/>
            </p:cNvSpPr>
            <p:nvPr/>
          </p:nvSpPr>
          <p:spPr bwMode="auto">
            <a:xfrm>
              <a:off x="-1939925" y="1573213"/>
              <a:ext cx="50800" cy="71438"/>
            </a:xfrm>
            <a:custGeom>
              <a:avLst/>
              <a:gdLst>
                <a:gd name="T0" fmla="*/ 8 w 23"/>
                <a:gd name="T1" fmla="*/ 4 h 32"/>
                <a:gd name="T2" fmla="*/ 1 w 23"/>
                <a:gd name="T3" fmla="*/ 4 h 32"/>
                <a:gd name="T4" fmla="*/ 23 w 23"/>
                <a:gd name="T5" fmla="*/ 32 h 32"/>
                <a:gd name="T6" fmla="*/ 8 w 23"/>
                <a:gd name="T7" fmla="*/ 4 h 32"/>
                <a:gd name="T8" fmla="*/ 0 w 23"/>
                <a:gd name="T9" fmla="*/ 0 h 32"/>
                <a:gd name="T10" fmla="*/ 0 w 23"/>
                <a:gd name="T11" fmla="*/ 1 h 32"/>
                <a:gd name="T12" fmla="*/ 4 w 23"/>
                <a:gd name="T13" fmla="*/ 1 h 32"/>
                <a:gd name="T14" fmla="*/ 0 w 23"/>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2">
                  <a:moveTo>
                    <a:pt x="8" y="4"/>
                  </a:moveTo>
                  <a:cubicBezTo>
                    <a:pt x="1" y="4"/>
                    <a:pt x="1" y="4"/>
                    <a:pt x="1" y="4"/>
                  </a:cubicBezTo>
                  <a:cubicBezTo>
                    <a:pt x="3" y="17"/>
                    <a:pt x="12" y="27"/>
                    <a:pt x="23" y="32"/>
                  </a:cubicBezTo>
                  <a:cubicBezTo>
                    <a:pt x="22" y="21"/>
                    <a:pt x="17" y="11"/>
                    <a:pt x="8" y="4"/>
                  </a:cubicBezTo>
                  <a:moveTo>
                    <a:pt x="0" y="0"/>
                  </a:moveTo>
                  <a:cubicBezTo>
                    <a:pt x="0" y="0"/>
                    <a:pt x="0" y="1"/>
                    <a:pt x="0" y="1"/>
                  </a:cubicBezTo>
                  <a:cubicBezTo>
                    <a:pt x="4" y="1"/>
                    <a:pt x="4" y="1"/>
                    <a:pt x="4" y="1"/>
                  </a:cubicBezTo>
                  <a:cubicBezTo>
                    <a:pt x="2" y="1"/>
                    <a:pt x="1" y="0"/>
                    <a:pt x="0" y="0"/>
                  </a:cubicBezTo>
                </a:path>
              </a:pathLst>
            </a:custGeom>
            <a:solidFill>
              <a:srgbClr val="FF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17"/>
            <p:cNvSpPr>
              <a:spLocks/>
            </p:cNvSpPr>
            <p:nvPr/>
          </p:nvSpPr>
          <p:spPr bwMode="auto">
            <a:xfrm>
              <a:off x="-1939925" y="1576388"/>
              <a:ext cx="17462" cy="6350"/>
            </a:xfrm>
            <a:custGeom>
              <a:avLst/>
              <a:gdLst>
                <a:gd name="T0" fmla="*/ 4 w 8"/>
                <a:gd name="T1" fmla="*/ 0 h 3"/>
                <a:gd name="T2" fmla="*/ 0 w 8"/>
                <a:gd name="T3" fmla="*/ 0 h 3"/>
                <a:gd name="T4" fmla="*/ 1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cubicBezTo>
                    <a:pt x="0" y="0"/>
                    <a:pt x="0" y="0"/>
                    <a:pt x="0" y="0"/>
                  </a:cubicBezTo>
                  <a:cubicBezTo>
                    <a:pt x="0" y="1"/>
                    <a:pt x="0" y="2"/>
                    <a:pt x="1" y="3"/>
                  </a:cubicBezTo>
                  <a:cubicBezTo>
                    <a:pt x="8" y="3"/>
                    <a:pt x="8" y="3"/>
                    <a:pt x="8" y="3"/>
                  </a:cubicBezTo>
                  <a:cubicBezTo>
                    <a:pt x="7" y="2"/>
                    <a:pt x="5" y="1"/>
                    <a:pt x="4"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8" name="Group 387"/>
          <p:cNvGrpSpPr/>
          <p:nvPr/>
        </p:nvGrpSpPr>
        <p:grpSpPr>
          <a:xfrm>
            <a:off x="1036948" y="3966942"/>
            <a:ext cx="339528" cy="519964"/>
            <a:chOff x="1647825" y="2273300"/>
            <a:chExt cx="277812" cy="425450"/>
          </a:xfrm>
        </p:grpSpPr>
        <p:sp>
          <p:nvSpPr>
            <p:cNvPr id="389" name="Rectangle 51"/>
            <p:cNvSpPr>
              <a:spLocks noChangeArrowheads="1"/>
            </p:cNvSpPr>
            <p:nvPr/>
          </p:nvSpPr>
          <p:spPr bwMode="auto">
            <a:xfrm>
              <a:off x="1647825" y="2273300"/>
              <a:ext cx="277812" cy="4254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52"/>
            <p:cNvSpPr>
              <a:spLocks noChangeArrowheads="1"/>
            </p:cNvSpPr>
            <p:nvPr/>
          </p:nvSpPr>
          <p:spPr bwMode="auto">
            <a:xfrm>
              <a:off x="1666875" y="2287588"/>
              <a:ext cx="238125" cy="3730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53"/>
            <p:cNvSpPr>
              <a:spLocks noChangeArrowheads="1"/>
            </p:cNvSpPr>
            <p:nvPr/>
          </p:nvSpPr>
          <p:spPr bwMode="auto">
            <a:xfrm>
              <a:off x="1682750" y="2306638"/>
              <a:ext cx="207962" cy="5873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54"/>
            <p:cNvSpPr>
              <a:spLocks noChangeArrowheads="1"/>
            </p:cNvSpPr>
            <p:nvPr/>
          </p:nvSpPr>
          <p:spPr bwMode="auto">
            <a:xfrm>
              <a:off x="1692275" y="2317750"/>
              <a:ext cx="6350"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55"/>
            <p:cNvSpPr>
              <a:spLocks noChangeArrowheads="1"/>
            </p:cNvSpPr>
            <p:nvPr/>
          </p:nvSpPr>
          <p:spPr bwMode="auto">
            <a:xfrm>
              <a:off x="1703388" y="2317750"/>
              <a:ext cx="6350"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56"/>
            <p:cNvSpPr>
              <a:spLocks noChangeArrowheads="1"/>
            </p:cNvSpPr>
            <p:nvPr/>
          </p:nvSpPr>
          <p:spPr bwMode="auto">
            <a:xfrm>
              <a:off x="1716088" y="2317750"/>
              <a:ext cx="7937"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57"/>
            <p:cNvSpPr>
              <a:spLocks noChangeArrowheads="1"/>
            </p:cNvSpPr>
            <p:nvPr/>
          </p:nvSpPr>
          <p:spPr bwMode="auto">
            <a:xfrm>
              <a:off x="1730375" y="2317750"/>
              <a:ext cx="6350"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58"/>
            <p:cNvSpPr>
              <a:spLocks noChangeArrowheads="1"/>
            </p:cNvSpPr>
            <p:nvPr/>
          </p:nvSpPr>
          <p:spPr bwMode="auto">
            <a:xfrm>
              <a:off x="1743075" y="2317750"/>
              <a:ext cx="6350"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59"/>
            <p:cNvSpPr>
              <a:spLocks noChangeArrowheads="1"/>
            </p:cNvSpPr>
            <p:nvPr/>
          </p:nvSpPr>
          <p:spPr bwMode="auto">
            <a:xfrm>
              <a:off x="1757363" y="2317750"/>
              <a:ext cx="6350" cy="365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60"/>
            <p:cNvSpPr>
              <a:spLocks noChangeArrowheads="1"/>
            </p:cNvSpPr>
            <p:nvPr/>
          </p:nvSpPr>
          <p:spPr bwMode="auto">
            <a:xfrm>
              <a:off x="1854200" y="2328863"/>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61"/>
            <p:cNvSpPr>
              <a:spLocks noChangeArrowheads="1"/>
            </p:cNvSpPr>
            <p:nvPr/>
          </p:nvSpPr>
          <p:spPr bwMode="auto">
            <a:xfrm>
              <a:off x="1682750" y="2381250"/>
              <a:ext cx="207962" cy="603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62"/>
            <p:cNvSpPr>
              <a:spLocks noChangeArrowheads="1"/>
            </p:cNvSpPr>
            <p:nvPr/>
          </p:nvSpPr>
          <p:spPr bwMode="auto">
            <a:xfrm>
              <a:off x="1692275" y="2392363"/>
              <a:ext cx="6350"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63"/>
            <p:cNvSpPr>
              <a:spLocks noChangeArrowheads="1"/>
            </p:cNvSpPr>
            <p:nvPr/>
          </p:nvSpPr>
          <p:spPr bwMode="auto">
            <a:xfrm>
              <a:off x="1703388" y="2392363"/>
              <a:ext cx="6350"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64"/>
            <p:cNvSpPr>
              <a:spLocks noChangeArrowheads="1"/>
            </p:cNvSpPr>
            <p:nvPr/>
          </p:nvSpPr>
          <p:spPr bwMode="auto">
            <a:xfrm>
              <a:off x="1716088" y="2392363"/>
              <a:ext cx="7937"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65"/>
            <p:cNvSpPr>
              <a:spLocks noChangeArrowheads="1"/>
            </p:cNvSpPr>
            <p:nvPr/>
          </p:nvSpPr>
          <p:spPr bwMode="auto">
            <a:xfrm>
              <a:off x="1730375" y="2392363"/>
              <a:ext cx="6350"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66"/>
            <p:cNvSpPr>
              <a:spLocks noChangeArrowheads="1"/>
            </p:cNvSpPr>
            <p:nvPr/>
          </p:nvSpPr>
          <p:spPr bwMode="auto">
            <a:xfrm>
              <a:off x="1743075" y="2392363"/>
              <a:ext cx="6350"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67"/>
            <p:cNvSpPr>
              <a:spLocks noChangeArrowheads="1"/>
            </p:cNvSpPr>
            <p:nvPr/>
          </p:nvSpPr>
          <p:spPr bwMode="auto">
            <a:xfrm>
              <a:off x="1757363" y="2392363"/>
              <a:ext cx="6350" cy="381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Oval 68"/>
            <p:cNvSpPr>
              <a:spLocks noChangeArrowheads="1"/>
            </p:cNvSpPr>
            <p:nvPr/>
          </p:nvSpPr>
          <p:spPr bwMode="auto">
            <a:xfrm>
              <a:off x="1854200" y="2403475"/>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69"/>
            <p:cNvSpPr>
              <a:spLocks noChangeArrowheads="1"/>
            </p:cNvSpPr>
            <p:nvPr/>
          </p:nvSpPr>
          <p:spPr bwMode="auto">
            <a:xfrm>
              <a:off x="1682750" y="2457450"/>
              <a:ext cx="207962" cy="603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70"/>
            <p:cNvSpPr>
              <a:spLocks noChangeArrowheads="1"/>
            </p:cNvSpPr>
            <p:nvPr/>
          </p:nvSpPr>
          <p:spPr bwMode="auto">
            <a:xfrm>
              <a:off x="1692275" y="2468563"/>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71"/>
            <p:cNvSpPr>
              <a:spLocks noChangeArrowheads="1"/>
            </p:cNvSpPr>
            <p:nvPr/>
          </p:nvSpPr>
          <p:spPr bwMode="auto">
            <a:xfrm>
              <a:off x="1703388" y="2468563"/>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72"/>
            <p:cNvSpPr>
              <a:spLocks noChangeArrowheads="1"/>
            </p:cNvSpPr>
            <p:nvPr/>
          </p:nvSpPr>
          <p:spPr bwMode="auto">
            <a:xfrm>
              <a:off x="1716088" y="2468563"/>
              <a:ext cx="7937"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73"/>
            <p:cNvSpPr>
              <a:spLocks noChangeArrowheads="1"/>
            </p:cNvSpPr>
            <p:nvPr/>
          </p:nvSpPr>
          <p:spPr bwMode="auto">
            <a:xfrm>
              <a:off x="1730375" y="2468563"/>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74"/>
            <p:cNvSpPr>
              <a:spLocks noChangeArrowheads="1"/>
            </p:cNvSpPr>
            <p:nvPr/>
          </p:nvSpPr>
          <p:spPr bwMode="auto">
            <a:xfrm>
              <a:off x="1743075" y="2468563"/>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Rectangle 75"/>
            <p:cNvSpPr>
              <a:spLocks noChangeArrowheads="1"/>
            </p:cNvSpPr>
            <p:nvPr/>
          </p:nvSpPr>
          <p:spPr bwMode="auto">
            <a:xfrm>
              <a:off x="1757363" y="2468563"/>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Oval 76"/>
            <p:cNvSpPr>
              <a:spLocks noChangeArrowheads="1"/>
            </p:cNvSpPr>
            <p:nvPr/>
          </p:nvSpPr>
          <p:spPr bwMode="auto">
            <a:xfrm>
              <a:off x="1854200" y="2479675"/>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77"/>
            <p:cNvSpPr>
              <a:spLocks noChangeArrowheads="1"/>
            </p:cNvSpPr>
            <p:nvPr/>
          </p:nvSpPr>
          <p:spPr bwMode="auto">
            <a:xfrm>
              <a:off x="1682750" y="2532063"/>
              <a:ext cx="207962" cy="6032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78"/>
            <p:cNvSpPr>
              <a:spLocks noChangeArrowheads="1"/>
            </p:cNvSpPr>
            <p:nvPr/>
          </p:nvSpPr>
          <p:spPr bwMode="auto">
            <a:xfrm>
              <a:off x="1692275" y="2543175"/>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79"/>
            <p:cNvSpPr>
              <a:spLocks noChangeArrowheads="1"/>
            </p:cNvSpPr>
            <p:nvPr/>
          </p:nvSpPr>
          <p:spPr bwMode="auto">
            <a:xfrm>
              <a:off x="1703388" y="2543175"/>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Rectangle 80"/>
            <p:cNvSpPr>
              <a:spLocks noChangeArrowheads="1"/>
            </p:cNvSpPr>
            <p:nvPr/>
          </p:nvSpPr>
          <p:spPr bwMode="auto">
            <a:xfrm>
              <a:off x="1716088" y="2543175"/>
              <a:ext cx="7937"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81"/>
            <p:cNvSpPr>
              <a:spLocks noChangeArrowheads="1"/>
            </p:cNvSpPr>
            <p:nvPr/>
          </p:nvSpPr>
          <p:spPr bwMode="auto">
            <a:xfrm>
              <a:off x="1730375" y="2543175"/>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Rectangle 82"/>
            <p:cNvSpPr>
              <a:spLocks noChangeArrowheads="1"/>
            </p:cNvSpPr>
            <p:nvPr/>
          </p:nvSpPr>
          <p:spPr bwMode="auto">
            <a:xfrm>
              <a:off x="1743075" y="2543175"/>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Rectangle 83"/>
            <p:cNvSpPr>
              <a:spLocks noChangeArrowheads="1"/>
            </p:cNvSpPr>
            <p:nvPr/>
          </p:nvSpPr>
          <p:spPr bwMode="auto">
            <a:xfrm>
              <a:off x="1757363" y="2543175"/>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84"/>
            <p:cNvSpPr>
              <a:spLocks noChangeArrowheads="1"/>
            </p:cNvSpPr>
            <p:nvPr/>
          </p:nvSpPr>
          <p:spPr bwMode="auto">
            <a:xfrm>
              <a:off x="1854200" y="2554288"/>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7" name="Group 426"/>
          <p:cNvGrpSpPr/>
          <p:nvPr/>
        </p:nvGrpSpPr>
        <p:grpSpPr>
          <a:xfrm>
            <a:off x="926298" y="3044688"/>
            <a:ext cx="459590" cy="348387"/>
            <a:chOff x="3106738" y="4483101"/>
            <a:chExt cx="1036638" cy="785812"/>
          </a:xfrm>
        </p:grpSpPr>
        <p:sp>
          <p:nvSpPr>
            <p:cNvPr id="428" name="Freeform 20"/>
            <p:cNvSpPr>
              <a:spLocks/>
            </p:cNvSpPr>
            <p:nvPr/>
          </p:nvSpPr>
          <p:spPr bwMode="auto">
            <a:xfrm>
              <a:off x="3106738" y="4483101"/>
              <a:ext cx="1036638" cy="619125"/>
            </a:xfrm>
            <a:custGeom>
              <a:avLst/>
              <a:gdLst>
                <a:gd name="T0" fmla="*/ 237 w 237"/>
                <a:gd name="T1" fmla="*/ 133 h 141"/>
                <a:gd name="T2" fmla="*/ 229 w 237"/>
                <a:gd name="T3" fmla="*/ 141 h 141"/>
                <a:gd name="T4" fmla="*/ 7 w 237"/>
                <a:gd name="T5" fmla="*/ 141 h 141"/>
                <a:gd name="T6" fmla="*/ 0 w 237"/>
                <a:gd name="T7" fmla="*/ 133 h 141"/>
                <a:gd name="T8" fmla="*/ 0 w 237"/>
                <a:gd name="T9" fmla="*/ 7 h 141"/>
                <a:gd name="T10" fmla="*/ 7 w 237"/>
                <a:gd name="T11" fmla="*/ 0 h 141"/>
                <a:gd name="T12" fmla="*/ 229 w 237"/>
                <a:gd name="T13" fmla="*/ 0 h 141"/>
                <a:gd name="T14" fmla="*/ 237 w 237"/>
                <a:gd name="T15" fmla="*/ 7 h 141"/>
                <a:gd name="T16" fmla="*/ 237 w 237"/>
                <a:gd name="T17" fmla="*/ 13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41">
                  <a:moveTo>
                    <a:pt x="237" y="133"/>
                  </a:moveTo>
                  <a:cubicBezTo>
                    <a:pt x="237" y="137"/>
                    <a:pt x="233" y="141"/>
                    <a:pt x="229" y="141"/>
                  </a:cubicBezTo>
                  <a:cubicBezTo>
                    <a:pt x="7" y="141"/>
                    <a:pt x="7" y="141"/>
                    <a:pt x="7" y="141"/>
                  </a:cubicBezTo>
                  <a:cubicBezTo>
                    <a:pt x="3" y="141"/>
                    <a:pt x="0" y="137"/>
                    <a:pt x="0" y="133"/>
                  </a:cubicBezTo>
                  <a:cubicBezTo>
                    <a:pt x="0" y="7"/>
                    <a:pt x="0" y="7"/>
                    <a:pt x="0" y="7"/>
                  </a:cubicBezTo>
                  <a:cubicBezTo>
                    <a:pt x="0" y="3"/>
                    <a:pt x="3" y="0"/>
                    <a:pt x="7" y="0"/>
                  </a:cubicBezTo>
                  <a:cubicBezTo>
                    <a:pt x="229" y="0"/>
                    <a:pt x="229" y="0"/>
                    <a:pt x="229" y="0"/>
                  </a:cubicBezTo>
                  <a:cubicBezTo>
                    <a:pt x="233" y="0"/>
                    <a:pt x="237" y="3"/>
                    <a:pt x="237" y="7"/>
                  </a:cubicBezTo>
                  <a:lnTo>
                    <a:pt x="237" y="13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21"/>
            <p:cNvSpPr>
              <a:spLocks/>
            </p:cNvSpPr>
            <p:nvPr/>
          </p:nvSpPr>
          <p:spPr bwMode="auto">
            <a:xfrm>
              <a:off x="3552826" y="5102226"/>
              <a:ext cx="134938" cy="161925"/>
            </a:xfrm>
            <a:custGeom>
              <a:avLst/>
              <a:gdLst>
                <a:gd name="T0" fmla="*/ 21 w 31"/>
                <a:gd name="T1" fmla="*/ 0 h 37"/>
                <a:gd name="T2" fmla="*/ 23 w 31"/>
                <a:gd name="T3" fmla="*/ 3 h 37"/>
                <a:gd name="T4" fmla="*/ 15 w 31"/>
                <a:gd name="T5" fmla="*/ 11 h 37"/>
                <a:gd name="T6" fmla="*/ 8 w 31"/>
                <a:gd name="T7" fmla="*/ 3 h 37"/>
                <a:gd name="T8" fmla="*/ 9 w 31"/>
                <a:gd name="T9" fmla="*/ 0 h 37"/>
                <a:gd name="T10" fmla="*/ 0 w 31"/>
                <a:gd name="T11" fmla="*/ 0 h 37"/>
                <a:gd name="T12" fmla="*/ 0 w 31"/>
                <a:gd name="T13" fmla="*/ 37 h 37"/>
                <a:gd name="T14" fmla="*/ 31 w 31"/>
                <a:gd name="T15" fmla="*/ 37 h 37"/>
                <a:gd name="T16" fmla="*/ 31 w 31"/>
                <a:gd name="T17" fmla="*/ 0 h 37"/>
                <a:gd name="T18" fmla="*/ 21 w 31"/>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37">
                  <a:moveTo>
                    <a:pt x="21" y="0"/>
                  </a:moveTo>
                  <a:cubicBezTo>
                    <a:pt x="22" y="1"/>
                    <a:pt x="23" y="2"/>
                    <a:pt x="23" y="3"/>
                  </a:cubicBezTo>
                  <a:cubicBezTo>
                    <a:pt x="23" y="7"/>
                    <a:pt x="19" y="11"/>
                    <a:pt x="15" y="11"/>
                  </a:cubicBezTo>
                  <a:cubicBezTo>
                    <a:pt x="11" y="11"/>
                    <a:pt x="8" y="7"/>
                    <a:pt x="8" y="3"/>
                  </a:cubicBezTo>
                  <a:cubicBezTo>
                    <a:pt x="8" y="2"/>
                    <a:pt x="8" y="1"/>
                    <a:pt x="9" y="0"/>
                  </a:cubicBezTo>
                  <a:cubicBezTo>
                    <a:pt x="0" y="0"/>
                    <a:pt x="0" y="0"/>
                    <a:pt x="0" y="0"/>
                  </a:cubicBezTo>
                  <a:cubicBezTo>
                    <a:pt x="0" y="37"/>
                    <a:pt x="0" y="37"/>
                    <a:pt x="0" y="37"/>
                  </a:cubicBezTo>
                  <a:cubicBezTo>
                    <a:pt x="31" y="37"/>
                    <a:pt x="31" y="37"/>
                    <a:pt x="31" y="37"/>
                  </a:cubicBezTo>
                  <a:cubicBezTo>
                    <a:pt x="31" y="0"/>
                    <a:pt x="31" y="0"/>
                    <a:pt x="31" y="0"/>
                  </a:cubicBezTo>
                  <a:lnTo>
                    <a:pt x="2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Rectangle 22"/>
            <p:cNvSpPr>
              <a:spLocks noChangeArrowheads="1"/>
            </p:cNvSpPr>
            <p:nvPr/>
          </p:nvSpPr>
          <p:spPr bwMode="auto">
            <a:xfrm>
              <a:off x="3365501" y="5256213"/>
              <a:ext cx="515938" cy="1270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23"/>
            <p:cNvSpPr>
              <a:spLocks/>
            </p:cNvSpPr>
            <p:nvPr/>
          </p:nvSpPr>
          <p:spPr bwMode="auto">
            <a:xfrm>
              <a:off x="3133726" y="4510088"/>
              <a:ext cx="974725" cy="539750"/>
            </a:xfrm>
            <a:custGeom>
              <a:avLst/>
              <a:gdLst>
                <a:gd name="T0" fmla="*/ 223 w 223"/>
                <a:gd name="T1" fmla="*/ 120 h 123"/>
                <a:gd name="T2" fmla="*/ 220 w 223"/>
                <a:gd name="T3" fmla="*/ 123 h 123"/>
                <a:gd name="T4" fmla="*/ 3 w 223"/>
                <a:gd name="T5" fmla="*/ 123 h 123"/>
                <a:gd name="T6" fmla="*/ 0 w 223"/>
                <a:gd name="T7" fmla="*/ 120 h 123"/>
                <a:gd name="T8" fmla="*/ 0 w 223"/>
                <a:gd name="T9" fmla="*/ 3 h 123"/>
                <a:gd name="T10" fmla="*/ 3 w 223"/>
                <a:gd name="T11" fmla="*/ 0 h 123"/>
                <a:gd name="T12" fmla="*/ 220 w 223"/>
                <a:gd name="T13" fmla="*/ 0 h 123"/>
                <a:gd name="T14" fmla="*/ 223 w 223"/>
                <a:gd name="T15" fmla="*/ 3 h 123"/>
                <a:gd name="T16" fmla="*/ 223 w 223"/>
                <a:gd name="T17" fmla="*/ 12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23">
                  <a:moveTo>
                    <a:pt x="223" y="120"/>
                  </a:moveTo>
                  <a:cubicBezTo>
                    <a:pt x="223" y="122"/>
                    <a:pt x="222" y="123"/>
                    <a:pt x="220" y="123"/>
                  </a:cubicBezTo>
                  <a:cubicBezTo>
                    <a:pt x="3" y="123"/>
                    <a:pt x="3" y="123"/>
                    <a:pt x="3" y="123"/>
                  </a:cubicBezTo>
                  <a:cubicBezTo>
                    <a:pt x="2" y="123"/>
                    <a:pt x="0" y="122"/>
                    <a:pt x="0" y="120"/>
                  </a:cubicBezTo>
                  <a:cubicBezTo>
                    <a:pt x="0" y="3"/>
                    <a:pt x="0" y="3"/>
                    <a:pt x="0" y="3"/>
                  </a:cubicBezTo>
                  <a:cubicBezTo>
                    <a:pt x="0" y="1"/>
                    <a:pt x="2" y="0"/>
                    <a:pt x="3" y="0"/>
                  </a:cubicBezTo>
                  <a:cubicBezTo>
                    <a:pt x="220" y="0"/>
                    <a:pt x="220" y="0"/>
                    <a:pt x="220" y="0"/>
                  </a:cubicBezTo>
                  <a:cubicBezTo>
                    <a:pt x="222" y="0"/>
                    <a:pt x="223" y="1"/>
                    <a:pt x="223" y="3"/>
                  </a:cubicBezTo>
                  <a:lnTo>
                    <a:pt x="223" y="12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24"/>
            <p:cNvSpPr>
              <a:spLocks noChangeArrowheads="1"/>
            </p:cNvSpPr>
            <p:nvPr/>
          </p:nvSpPr>
          <p:spPr bwMode="auto">
            <a:xfrm>
              <a:off x="3211513" y="4632326"/>
              <a:ext cx="227013" cy="109538"/>
            </a:xfrm>
            <a:prstGeom prst="rect">
              <a:avLst/>
            </a:prstGeom>
            <a:solidFill>
              <a:srgbClr val="F9EC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25"/>
            <p:cNvSpPr>
              <a:spLocks noChangeArrowheads="1"/>
            </p:cNvSpPr>
            <p:nvPr/>
          </p:nvSpPr>
          <p:spPr bwMode="auto">
            <a:xfrm>
              <a:off x="3448051" y="4632326"/>
              <a:ext cx="222250" cy="109538"/>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26"/>
            <p:cNvSpPr>
              <a:spLocks noChangeArrowheads="1"/>
            </p:cNvSpPr>
            <p:nvPr/>
          </p:nvSpPr>
          <p:spPr bwMode="auto">
            <a:xfrm>
              <a:off x="3679826" y="4632326"/>
              <a:ext cx="109538" cy="109538"/>
            </a:xfrm>
            <a:prstGeom prst="rect">
              <a:avLst/>
            </a:prstGeom>
            <a:solidFill>
              <a:srgbClr val="4573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27"/>
            <p:cNvSpPr>
              <a:spLocks noChangeArrowheads="1"/>
            </p:cNvSpPr>
            <p:nvPr/>
          </p:nvSpPr>
          <p:spPr bwMode="auto">
            <a:xfrm>
              <a:off x="3792538" y="4632326"/>
              <a:ext cx="109538" cy="109538"/>
            </a:xfrm>
            <a:prstGeom prst="rect">
              <a:avLst/>
            </a:prstGeom>
            <a:solidFill>
              <a:srgbClr val="0A8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28"/>
            <p:cNvSpPr>
              <a:spLocks noChangeArrowheads="1"/>
            </p:cNvSpPr>
            <p:nvPr/>
          </p:nvSpPr>
          <p:spPr bwMode="auto">
            <a:xfrm>
              <a:off x="3679826" y="4751388"/>
              <a:ext cx="109538" cy="104775"/>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29"/>
            <p:cNvSpPr>
              <a:spLocks noChangeArrowheads="1"/>
            </p:cNvSpPr>
            <p:nvPr/>
          </p:nvSpPr>
          <p:spPr bwMode="auto">
            <a:xfrm>
              <a:off x="3211513" y="4751388"/>
              <a:ext cx="109538" cy="104775"/>
            </a:xfrm>
            <a:prstGeom prst="rect">
              <a:avLst/>
            </a:prstGeom>
            <a:solidFill>
              <a:srgbClr val="5884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30"/>
            <p:cNvSpPr>
              <a:spLocks noChangeArrowheads="1"/>
            </p:cNvSpPr>
            <p:nvPr/>
          </p:nvSpPr>
          <p:spPr bwMode="auto">
            <a:xfrm>
              <a:off x="3211513" y="4865688"/>
              <a:ext cx="109538" cy="109538"/>
            </a:xfrm>
            <a:prstGeom prst="rect">
              <a:avLst/>
            </a:prstGeom>
            <a:solidFill>
              <a:srgbClr val="5894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31"/>
            <p:cNvSpPr>
              <a:spLocks noChangeArrowheads="1"/>
            </p:cNvSpPr>
            <p:nvPr/>
          </p:nvSpPr>
          <p:spPr bwMode="auto">
            <a:xfrm>
              <a:off x="3330576" y="4865688"/>
              <a:ext cx="107950" cy="109538"/>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32"/>
            <p:cNvSpPr>
              <a:spLocks noChangeArrowheads="1"/>
            </p:cNvSpPr>
            <p:nvPr/>
          </p:nvSpPr>
          <p:spPr bwMode="auto">
            <a:xfrm>
              <a:off x="3448051" y="4751388"/>
              <a:ext cx="222250" cy="10477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33"/>
            <p:cNvSpPr>
              <a:spLocks noChangeArrowheads="1"/>
            </p:cNvSpPr>
            <p:nvPr/>
          </p:nvSpPr>
          <p:spPr bwMode="auto">
            <a:xfrm>
              <a:off x="3448051" y="4865688"/>
              <a:ext cx="222250" cy="109538"/>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34"/>
            <p:cNvSpPr>
              <a:spLocks noChangeArrowheads="1"/>
            </p:cNvSpPr>
            <p:nvPr/>
          </p:nvSpPr>
          <p:spPr bwMode="auto">
            <a:xfrm>
              <a:off x="3679826" y="4940301"/>
              <a:ext cx="222250" cy="34925"/>
            </a:xfrm>
            <a:prstGeom prst="rect">
              <a:avLst/>
            </a:prstGeom>
            <a:solidFill>
              <a:srgbClr val="BC1F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35"/>
            <p:cNvSpPr>
              <a:spLocks noChangeArrowheads="1"/>
            </p:cNvSpPr>
            <p:nvPr/>
          </p:nvSpPr>
          <p:spPr bwMode="auto">
            <a:xfrm>
              <a:off x="3679826" y="4865688"/>
              <a:ext cx="222250" cy="74613"/>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36"/>
            <p:cNvSpPr>
              <a:spLocks noChangeArrowheads="1"/>
            </p:cNvSpPr>
            <p:nvPr/>
          </p:nvSpPr>
          <p:spPr bwMode="auto">
            <a:xfrm>
              <a:off x="3792538" y="4751388"/>
              <a:ext cx="109538" cy="104775"/>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37"/>
            <p:cNvSpPr>
              <a:spLocks noChangeArrowheads="1"/>
            </p:cNvSpPr>
            <p:nvPr/>
          </p:nvSpPr>
          <p:spPr bwMode="auto">
            <a:xfrm>
              <a:off x="3954463" y="4751388"/>
              <a:ext cx="109538" cy="104775"/>
            </a:xfrm>
            <a:prstGeom prst="rect">
              <a:avLst/>
            </a:prstGeom>
            <a:solidFill>
              <a:srgbClr val="109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38"/>
            <p:cNvSpPr>
              <a:spLocks noChangeArrowheads="1"/>
            </p:cNvSpPr>
            <p:nvPr/>
          </p:nvSpPr>
          <p:spPr bwMode="auto">
            <a:xfrm>
              <a:off x="3954463" y="4865688"/>
              <a:ext cx="109538" cy="109538"/>
            </a:xfrm>
            <a:prstGeom prst="rect">
              <a:avLst/>
            </a:prstGeom>
            <a:solidFill>
              <a:srgbClr val="DA56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39"/>
            <p:cNvSpPr>
              <a:spLocks noChangeArrowheads="1"/>
            </p:cNvSpPr>
            <p:nvPr/>
          </p:nvSpPr>
          <p:spPr bwMode="auto">
            <a:xfrm>
              <a:off x="4068763" y="4751388"/>
              <a:ext cx="39688" cy="104775"/>
            </a:xfrm>
            <a:prstGeom prst="rect">
              <a:avLst/>
            </a:prstGeom>
            <a:solidFill>
              <a:srgbClr val="8A2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Rectangle 40"/>
            <p:cNvSpPr>
              <a:spLocks noChangeArrowheads="1"/>
            </p:cNvSpPr>
            <p:nvPr/>
          </p:nvSpPr>
          <p:spPr bwMode="auto">
            <a:xfrm>
              <a:off x="4068763" y="4865688"/>
              <a:ext cx="39688" cy="109538"/>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Rectangle 41"/>
            <p:cNvSpPr>
              <a:spLocks noChangeArrowheads="1"/>
            </p:cNvSpPr>
            <p:nvPr/>
          </p:nvSpPr>
          <p:spPr bwMode="auto">
            <a:xfrm>
              <a:off x="3954463" y="4632326"/>
              <a:ext cx="153988" cy="109538"/>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Rectangle 42"/>
            <p:cNvSpPr>
              <a:spLocks noChangeArrowheads="1"/>
            </p:cNvSpPr>
            <p:nvPr/>
          </p:nvSpPr>
          <p:spPr bwMode="auto">
            <a:xfrm>
              <a:off x="3330576" y="4751388"/>
              <a:ext cx="55563" cy="52388"/>
            </a:xfrm>
            <a:prstGeom prst="rect">
              <a:avLst/>
            </a:prstGeom>
            <a:solidFill>
              <a:srgbClr val="DBBB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43"/>
            <p:cNvSpPr>
              <a:spLocks noChangeArrowheads="1"/>
            </p:cNvSpPr>
            <p:nvPr/>
          </p:nvSpPr>
          <p:spPr bwMode="auto">
            <a:xfrm>
              <a:off x="3386138" y="4751388"/>
              <a:ext cx="52388" cy="52388"/>
            </a:xfrm>
            <a:prstGeom prst="rect">
              <a:avLst/>
            </a:prstGeom>
            <a:solidFill>
              <a:srgbClr val="5151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Rectangle 44"/>
            <p:cNvSpPr>
              <a:spLocks noChangeArrowheads="1"/>
            </p:cNvSpPr>
            <p:nvPr/>
          </p:nvSpPr>
          <p:spPr bwMode="auto">
            <a:xfrm>
              <a:off x="3330576" y="4803776"/>
              <a:ext cx="55563" cy="57150"/>
            </a:xfrm>
            <a:prstGeom prst="rect">
              <a:avLst/>
            </a:prstGeom>
            <a:solidFill>
              <a:srgbClr val="315D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Rectangle 45"/>
            <p:cNvSpPr>
              <a:spLocks noChangeArrowheads="1"/>
            </p:cNvSpPr>
            <p:nvPr/>
          </p:nvSpPr>
          <p:spPr bwMode="auto">
            <a:xfrm>
              <a:off x="3386138" y="4803776"/>
              <a:ext cx="52388" cy="57150"/>
            </a:xfrm>
            <a:prstGeom prst="rect">
              <a:avLst/>
            </a:prstGeom>
            <a:solidFill>
              <a:srgbClr val="CBC9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55" name="Picture 454"/>
          <p:cNvPicPr>
            <a:picLocks noChangeAspect="1"/>
          </p:cNvPicPr>
          <p:nvPr/>
        </p:nvPicPr>
        <p:blipFill>
          <a:blip r:embed="rId3"/>
          <a:stretch>
            <a:fillRect/>
          </a:stretch>
        </p:blipFill>
        <p:spPr>
          <a:xfrm>
            <a:off x="2308715" y="4072125"/>
            <a:ext cx="369462" cy="229321"/>
          </a:xfrm>
          <a:prstGeom prst="rect">
            <a:avLst/>
          </a:prstGeom>
        </p:spPr>
      </p:pic>
      <p:grpSp>
        <p:nvGrpSpPr>
          <p:cNvPr id="468" name="Group 467"/>
          <p:cNvGrpSpPr/>
          <p:nvPr/>
        </p:nvGrpSpPr>
        <p:grpSpPr>
          <a:xfrm>
            <a:off x="2424114" y="3321837"/>
            <a:ext cx="296862" cy="431922"/>
            <a:chOff x="2414588" y="2982913"/>
            <a:chExt cx="352425" cy="512763"/>
          </a:xfrm>
        </p:grpSpPr>
        <p:sp>
          <p:nvSpPr>
            <p:cNvPr id="458" name="Freeform 321"/>
            <p:cNvSpPr>
              <a:spLocks/>
            </p:cNvSpPr>
            <p:nvPr/>
          </p:nvSpPr>
          <p:spPr bwMode="auto">
            <a:xfrm>
              <a:off x="2414588" y="2982913"/>
              <a:ext cx="352425" cy="512763"/>
            </a:xfrm>
            <a:custGeom>
              <a:avLst/>
              <a:gdLst>
                <a:gd name="T0" fmla="*/ 189 w 189"/>
                <a:gd name="T1" fmla="*/ 262 h 277"/>
                <a:gd name="T2" fmla="*/ 174 w 189"/>
                <a:gd name="T3" fmla="*/ 277 h 277"/>
                <a:gd name="T4" fmla="*/ 16 w 189"/>
                <a:gd name="T5" fmla="*/ 277 h 277"/>
                <a:gd name="T6" fmla="*/ 0 w 189"/>
                <a:gd name="T7" fmla="*/ 262 h 277"/>
                <a:gd name="T8" fmla="*/ 0 w 189"/>
                <a:gd name="T9" fmla="*/ 15 h 277"/>
                <a:gd name="T10" fmla="*/ 16 w 189"/>
                <a:gd name="T11" fmla="*/ 0 h 277"/>
                <a:gd name="T12" fmla="*/ 174 w 189"/>
                <a:gd name="T13" fmla="*/ 0 h 277"/>
                <a:gd name="T14" fmla="*/ 189 w 189"/>
                <a:gd name="T15" fmla="*/ 15 h 277"/>
                <a:gd name="T16" fmla="*/ 189 w 189"/>
                <a:gd name="T17" fmla="*/ 26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77">
                  <a:moveTo>
                    <a:pt x="189" y="262"/>
                  </a:moveTo>
                  <a:cubicBezTo>
                    <a:pt x="189" y="270"/>
                    <a:pt x="182" y="277"/>
                    <a:pt x="174" y="277"/>
                  </a:cubicBezTo>
                  <a:cubicBezTo>
                    <a:pt x="16" y="277"/>
                    <a:pt x="16" y="277"/>
                    <a:pt x="16" y="277"/>
                  </a:cubicBezTo>
                  <a:cubicBezTo>
                    <a:pt x="7" y="277"/>
                    <a:pt x="0" y="270"/>
                    <a:pt x="0" y="262"/>
                  </a:cubicBezTo>
                  <a:cubicBezTo>
                    <a:pt x="0" y="15"/>
                    <a:pt x="0" y="15"/>
                    <a:pt x="0" y="15"/>
                  </a:cubicBezTo>
                  <a:cubicBezTo>
                    <a:pt x="0" y="6"/>
                    <a:pt x="7" y="0"/>
                    <a:pt x="16" y="0"/>
                  </a:cubicBezTo>
                  <a:cubicBezTo>
                    <a:pt x="174" y="0"/>
                    <a:pt x="174" y="0"/>
                    <a:pt x="174" y="0"/>
                  </a:cubicBezTo>
                  <a:cubicBezTo>
                    <a:pt x="182" y="0"/>
                    <a:pt x="189" y="6"/>
                    <a:pt x="189" y="15"/>
                  </a:cubicBezTo>
                  <a:lnTo>
                    <a:pt x="189" y="262"/>
                  </a:lnTo>
                  <a:close/>
                </a:path>
              </a:pathLst>
            </a:custGeom>
            <a:solidFill>
              <a:schemeClr val="tx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Oval 322"/>
            <p:cNvSpPr>
              <a:spLocks noChangeArrowheads="1"/>
            </p:cNvSpPr>
            <p:nvPr/>
          </p:nvSpPr>
          <p:spPr bwMode="auto">
            <a:xfrm>
              <a:off x="2457451" y="3303588"/>
              <a:ext cx="152400" cy="1492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Oval 323"/>
            <p:cNvSpPr>
              <a:spLocks noChangeArrowheads="1"/>
            </p:cNvSpPr>
            <p:nvPr/>
          </p:nvSpPr>
          <p:spPr bwMode="auto">
            <a:xfrm>
              <a:off x="2506663" y="3349625"/>
              <a:ext cx="57150" cy="571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24"/>
            <p:cNvSpPr>
              <a:spLocks/>
            </p:cNvSpPr>
            <p:nvPr/>
          </p:nvSpPr>
          <p:spPr bwMode="auto">
            <a:xfrm>
              <a:off x="2620963" y="2982913"/>
              <a:ext cx="93663" cy="263525"/>
            </a:xfrm>
            <a:custGeom>
              <a:avLst/>
              <a:gdLst>
                <a:gd name="T0" fmla="*/ 0 w 50"/>
                <a:gd name="T1" fmla="*/ 0 h 142"/>
                <a:gd name="T2" fmla="*/ 0 w 50"/>
                <a:gd name="T3" fmla="*/ 117 h 142"/>
                <a:gd name="T4" fmla="*/ 25 w 50"/>
                <a:gd name="T5" fmla="*/ 142 h 142"/>
                <a:gd name="T6" fmla="*/ 50 w 50"/>
                <a:gd name="T7" fmla="*/ 117 h 142"/>
                <a:gd name="T8" fmla="*/ 50 w 50"/>
                <a:gd name="T9" fmla="*/ 0 h 142"/>
                <a:gd name="T10" fmla="*/ 0 w 50"/>
                <a:gd name="T11" fmla="*/ 0 h 142"/>
              </a:gdLst>
              <a:ahLst/>
              <a:cxnLst>
                <a:cxn ang="0">
                  <a:pos x="T0" y="T1"/>
                </a:cxn>
                <a:cxn ang="0">
                  <a:pos x="T2" y="T3"/>
                </a:cxn>
                <a:cxn ang="0">
                  <a:pos x="T4" y="T5"/>
                </a:cxn>
                <a:cxn ang="0">
                  <a:pos x="T6" y="T7"/>
                </a:cxn>
                <a:cxn ang="0">
                  <a:pos x="T8" y="T9"/>
                </a:cxn>
                <a:cxn ang="0">
                  <a:pos x="T10" y="T11"/>
                </a:cxn>
              </a:cxnLst>
              <a:rect l="0" t="0" r="r" b="b"/>
              <a:pathLst>
                <a:path w="50" h="142">
                  <a:moveTo>
                    <a:pt x="0" y="0"/>
                  </a:moveTo>
                  <a:cubicBezTo>
                    <a:pt x="0" y="117"/>
                    <a:pt x="0" y="117"/>
                    <a:pt x="0" y="117"/>
                  </a:cubicBezTo>
                  <a:cubicBezTo>
                    <a:pt x="0" y="131"/>
                    <a:pt x="11" y="142"/>
                    <a:pt x="25" y="142"/>
                  </a:cubicBezTo>
                  <a:cubicBezTo>
                    <a:pt x="39" y="142"/>
                    <a:pt x="50" y="131"/>
                    <a:pt x="50" y="117"/>
                  </a:cubicBezTo>
                  <a:cubicBezTo>
                    <a:pt x="50" y="0"/>
                    <a:pt x="50" y="0"/>
                    <a:pt x="50"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Oval 325"/>
            <p:cNvSpPr>
              <a:spLocks noChangeArrowheads="1"/>
            </p:cNvSpPr>
            <p:nvPr/>
          </p:nvSpPr>
          <p:spPr bwMode="auto">
            <a:xfrm>
              <a:off x="2649538" y="3176588"/>
              <a:ext cx="34925" cy="36513"/>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326"/>
            <p:cNvSpPr>
              <a:spLocks/>
            </p:cNvSpPr>
            <p:nvPr/>
          </p:nvSpPr>
          <p:spPr bwMode="auto">
            <a:xfrm>
              <a:off x="2667001" y="3192463"/>
              <a:ext cx="26988" cy="4763"/>
            </a:xfrm>
            <a:custGeom>
              <a:avLst/>
              <a:gdLst>
                <a:gd name="T0" fmla="*/ 14 w 15"/>
                <a:gd name="T1" fmla="*/ 3 h 3"/>
                <a:gd name="T2" fmla="*/ 1 w 15"/>
                <a:gd name="T3" fmla="*/ 3 h 3"/>
                <a:gd name="T4" fmla="*/ 0 w 15"/>
                <a:gd name="T5" fmla="*/ 1 h 3"/>
                <a:gd name="T6" fmla="*/ 1 w 15"/>
                <a:gd name="T7" fmla="*/ 0 h 3"/>
                <a:gd name="T8" fmla="*/ 14 w 15"/>
                <a:gd name="T9" fmla="*/ 0 h 3"/>
                <a:gd name="T10" fmla="*/ 15 w 15"/>
                <a:gd name="T11" fmla="*/ 1 h 3"/>
                <a:gd name="T12" fmla="*/ 14 w 1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5" h="3">
                  <a:moveTo>
                    <a:pt x="14" y="3"/>
                  </a:moveTo>
                  <a:cubicBezTo>
                    <a:pt x="1" y="3"/>
                    <a:pt x="1" y="3"/>
                    <a:pt x="1" y="3"/>
                  </a:cubicBezTo>
                  <a:cubicBezTo>
                    <a:pt x="0" y="3"/>
                    <a:pt x="0" y="2"/>
                    <a:pt x="0" y="1"/>
                  </a:cubicBezTo>
                  <a:cubicBezTo>
                    <a:pt x="0" y="1"/>
                    <a:pt x="0" y="0"/>
                    <a:pt x="1" y="0"/>
                  </a:cubicBezTo>
                  <a:cubicBezTo>
                    <a:pt x="14" y="0"/>
                    <a:pt x="14" y="0"/>
                    <a:pt x="14" y="0"/>
                  </a:cubicBezTo>
                  <a:cubicBezTo>
                    <a:pt x="15" y="0"/>
                    <a:pt x="15" y="1"/>
                    <a:pt x="15" y="1"/>
                  </a:cubicBezTo>
                  <a:cubicBezTo>
                    <a:pt x="15" y="2"/>
                    <a:pt x="15" y="3"/>
                    <a:pt x="14"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327"/>
            <p:cNvSpPr>
              <a:spLocks/>
            </p:cNvSpPr>
            <p:nvPr/>
          </p:nvSpPr>
          <p:spPr bwMode="auto">
            <a:xfrm>
              <a:off x="2647951" y="3098800"/>
              <a:ext cx="41275" cy="41275"/>
            </a:xfrm>
            <a:custGeom>
              <a:avLst/>
              <a:gdLst>
                <a:gd name="T0" fmla="*/ 18 w 22"/>
                <a:gd name="T1" fmla="*/ 5 h 22"/>
                <a:gd name="T2" fmla="*/ 17 w 22"/>
                <a:gd name="T3" fmla="*/ 19 h 22"/>
                <a:gd name="T4" fmla="*/ 3 w 22"/>
                <a:gd name="T5" fmla="*/ 17 h 22"/>
                <a:gd name="T6" fmla="*/ 5 w 22"/>
                <a:gd name="T7" fmla="*/ 3 h 22"/>
                <a:gd name="T8" fmla="*/ 18 w 22"/>
                <a:gd name="T9" fmla="*/ 5 h 22"/>
              </a:gdLst>
              <a:ahLst/>
              <a:cxnLst>
                <a:cxn ang="0">
                  <a:pos x="T0" y="T1"/>
                </a:cxn>
                <a:cxn ang="0">
                  <a:pos x="T2" y="T3"/>
                </a:cxn>
                <a:cxn ang="0">
                  <a:pos x="T4" y="T5"/>
                </a:cxn>
                <a:cxn ang="0">
                  <a:pos x="T6" y="T7"/>
                </a:cxn>
                <a:cxn ang="0">
                  <a:pos x="T8" y="T9"/>
                </a:cxn>
              </a:cxnLst>
              <a:rect l="0" t="0" r="r" b="b"/>
              <a:pathLst>
                <a:path w="22" h="22">
                  <a:moveTo>
                    <a:pt x="18" y="5"/>
                  </a:moveTo>
                  <a:cubicBezTo>
                    <a:pt x="22" y="9"/>
                    <a:pt x="21" y="15"/>
                    <a:pt x="17" y="19"/>
                  </a:cubicBezTo>
                  <a:cubicBezTo>
                    <a:pt x="13" y="22"/>
                    <a:pt x="7" y="21"/>
                    <a:pt x="3" y="17"/>
                  </a:cubicBezTo>
                  <a:cubicBezTo>
                    <a:pt x="0" y="13"/>
                    <a:pt x="1" y="7"/>
                    <a:pt x="5" y="3"/>
                  </a:cubicBezTo>
                  <a:cubicBezTo>
                    <a:pt x="9" y="0"/>
                    <a:pt x="15" y="1"/>
                    <a:pt x="18" y="5"/>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328"/>
            <p:cNvSpPr>
              <a:spLocks/>
            </p:cNvSpPr>
            <p:nvPr/>
          </p:nvSpPr>
          <p:spPr bwMode="auto">
            <a:xfrm>
              <a:off x="2663826" y="3101975"/>
              <a:ext cx="26988" cy="19050"/>
            </a:xfrm>
            <a:custGeom>
              <a:avLst/>
              <a:gdLst>
                <a:gd name="T0" fmla="*/ 2 w 14"/>
                <a:gd name="T1" fmla="*/ 11 h 11"/>
                <a:gd name="T2" fmla="*/ 1 w 14"/>
                <a:gd name="T3" fmla="*/ 11 h 11"/>
                <a:gd name="T4" fmla="*/ 1 w 14"/>
                <a:gd name="T5" fmla="*/ 9 h 11"/>
                <a:gd name="T6" fmla="*/ 11 w 14"/>
                <a:gd name="T7" fmla="*/ 1 h 11"/>
                <a:gd name="T8" fmla="*/ 13 w 14"/>
                <a:gd name="T9" fmla="*/ 1 h 11"/>
                <a:gd name="T10" fmla="*/ 13 w 14"/>
                <a:gd name="T11" fmla="*/ 3 h 11"/>
                <a:gd name="T12" fmla="*/ 3 w 14"/>
                <a:gd name="T13" fmla="*/ 11 h 11"/>
                <a:gd name="T14" fmla="*/ 2 w 14"/>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1">
                  <a:moveTo>
                    <a:pt x="2" y="11"/>
                  </a:moveTo>
                  <a:cubicBezTo>
                    <a:pt x="1" y="11"/>
                    <a:pt x="1" y="11"/>
                    <a:pt x="1" y="11"/>
                  </a:cubicBezTo>
                  <a:cubicBezTo>
                    <a:pt x="0" y="10"/>
                    <a:pt x="0" y="9"/>
                    <a:pt x="1" y="9"/>
                  </a:cubicBezTo>
                  <a:cubicBezTo>
                    <a:pt x="11" y="1"/>
                    <a:pt x="11" y="1"/>
                    <a:pt x="11" y="1"/>
                  </a:cubicBezTo>
                  <a:cubicBezTo>
                    <a:pt x="12" y="0"/>
                    <a:pt x="13" y="0"/>
                    <a:pt x="13" y="1"/>
                  </a:cubicBezTo>
                  <a:cubicBezTo>
                    <a:pt x="14" y="1"/>
                    <a:pt x="14" y="2"/>
                    <a:pt x="13" y="3"/>
                  </a:cubicBezTo>
                  <a:cubicBezTo>
                    <a:pt x="3" y="11"/>
                    <a:pt x="3" y="11"/>
                    <a:pt x="3" y="11"/>
                  </a:cubicBezTo>
                  <a:cubicBezTo>
                    <a:pt x="2" y="11"/>
                    <a:pt x="2" y="11"/>
                    <a:pt x="2"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329"/>
            <p:cNvSpPr>
              <a:spLocks/>
            </p:cNvSpPr>
            <p:nvPr/>
          </p:nvSpPr>
          <p:spPr bwMode="auto">
            <a:xfrm>
              <a:off x="2647951" y="3025775"/>
              <a:ext cx="39688" cy="38100"/>
            </a:xfrm>
            <a:custGeom>
              <a:avLst/>
              <a:gdLst>
                <a:gd name="T0" fmla="*/ 4 w 21"/>
                <a:gd name="T1" fmla="*/ 17 h 21"/>
                <a:gd name="T2" fmla="*/ 4 w 21"/>
                <a:gd name="T3" fmla="*/ 4 h 21"/>
                <a:gd name="T4" fmla="*/ 17 w 21"/>
                <a:gd name="T5" fmla="*/ 4 h 21"/>
                <a:gd name="T6" fmla="*/ 18 w 21"/>
                <a:gd name="T7" fmla="*/ 17 h 21"/>
                <a:gd name="T8" fmla="*/ 4 w 21"/>
                <a:gd name="T9" fmla="*/ 17 h 21"/>
              </a:gdLst>
              <a:ahLst/>
              <a:cxnLst>
                <a:cxn ang="0">
                  <a:pos x="T0" y="T1"/>
                </a:cxn>
                <a:cxn ang="0">
                  <a:pos x="T2" y="T3"/>
                </a:cxn>
                <a:cxn ang="0">
                  <a:pos x="T4" y="T5"/>
                </a:cxn>
                <a:cxn ang="0">
                  <a:pos x="T6" y="T7"/>
                </a:cxn>
                <a:cxn ang="0">
                  <a:pos x="T8" y="T9"/>
                </a:cxn>
              </a:cxnLst>
              <a:rect l="0" t="0" r="r" b="b"/>
              <a:pathLst>
                <a:path w="21" h="21">
                  <a:moveTo>
                    <a:pt x="4" y="17"/>
                  </a:moveTo>
                  <a:cubicBezTo>
                    <a:pt x="0" y="14"/>
                    <a:pt x="0" y="8"/>
                    <a:pt x="4" y="4"/>
                  </a:cubicBezTo>
                  <a:cubicBezTo>
                    <a:pt x="8" y="0"/>
                    <a:pt x="14" y="0"/>
                    <a:pt x="17" y="4"/>
                  </a:cubicBezTo>
                  <a:cubicBezTo>
                    <a:pt x="21" y="7"/>
                    <a:pt x="21" y="13"/>
                    <a:pt x="18" y="17"/>
                  </a:cubicBezTo>
                  <a:cubicBezTo>
                    <a:pt x="14" y="21"/>
                    <a:pt x="8" y="21"/>
                    <a:pt x="4" y="17"/>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330"/>
            <p:cNvSpPr>
              <a:spLocks/>
            </p:cNvSpPr>
            <p:nvPr/>
          </p:nvSpPr>
          <p:spPr bwMode="auto">
            <a:xfrm>
              <a:off x="2647951" y="3041650"/>
              <a:ext cx="22225" cy="22225"/>
            </a:xfrm>
            <a:custGeom>
              <a:avLst/>
              <a:gdLst>
                <a:gd name="T0" fmla="*/ 1 w 12"/>
                <a:gd name="T1" fmla="*/ 12 h 12"/>
                <a:gd name="T2" fmla="*/ 1 w 12"/>
                <a:gd name="T3" fmla="*/ 12 h 12"/>
                <a:gd name="T4" fmla="*/ 1 w 12"/>
                <a:gd name="T5" fmla="*/ 10 h 12"/>
                <a:gd name="T6" fmla="*/ 10 w 12"/>
                <a:gd name="T7" fmla="*/ 1 h 12"/>
                <a:gd name="T8" fmla="*/ 12 w 12"/>
                <a:gd name="T9" fmla="*/ 1 h 12"/>
                <a:gd name="T10" fmla="*/ 12 w 12"/>
                <a:gd name="T11" fmla="*/ 2 h 12"/>
                <a:gd name="T12" fmla="*/ 2 w 12"/>
                <a:gd name="T13" fmla="*/ 12 h 12"/>
                <a:gd name="T14" fmla="*/ 1 w 1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2">
                  <a:moveTo>
                    <a:pt x="1" y="12"/>
                  </a:moveTo>
                  <a:cubicBezTo>
                    <a:pt x="1" y="12"/>
                    <a:pt x="1" y="12"/>
                    <a:pt x="1" y="12"/>
                  </a:cubicBezTo>
                  <a:cubicBezTo>
                    <a:pt x="0" y="12"/>
                    <a:pt x="0" y="11"/>
                    <a:pt x="1" y="10"/>
                  </a:cubicBezTo>
                  <a:cubicBezTo>
                    <a:pt x="10" y="1"/>
                    <a:pt x="10" y="1"/>
                    <a:pt x="10" y="1"/>
                  </a:cubicBezTo>
                  <a:cubicBezTo>
                    <a:pt x="10" y="0"/>
                    <a:pt x="11" y="0"/>
                    <a:pt x="12" y="1"/>
                  </a:cubicBezTo>
                  <a:cubicBezTo>
                    <a:pt x="12" y="1"/>
                    <a:pt x="12" y="2"/>
                    <a:pt x="12" y="2"/>
                  </a:cubicBezTo>
                  <a:cubicBezTo>
                    <a:pt x="2" y="12"/>
                    <a:pt x="2" y="12"/>
                    <a:pt x="2" y="12"/>
                  </a:cubicBezTo>
                  <a:cubicBezTo>
                    <a:pt x="2" y="12"/>
                    <a:pt x="2" y="12"/>
                    <a:pt x="1" y="1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2" name="Group 471"/>
          <p:cNvGrpSpPr/>
          <p:nvPr/>
        </p:nvGrpSpPr>
        <p:grpSpPr>
          <a:xfrm>
            <a:off x="854156" y="3607708"/>
            <a:ext cx="393620" cy="234063"/>
            <a:chOff x="854156" y="3194049"/>
            <a:chExt cx="393620" cy="234063"/>
          </a:xfrm>
        </p:grpSpPr>
        <p:sp>
          <p:nvSpPr>
            <p:cNvPr id="471" name="Rectangle 470"/>
            <p:cNvSpPr/>
            <p:nvPr/>
          </p:nvSpPr>
          <p:spPr bwMode="auto">
            <a:xfrm>
              <a:off x="872758" y="3282576"/>
              <a:ext cx="194042" cy="1146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23" name="Group 422"/>
            <p:cNvGrpSpPr/>
            <p:nvPr/>
          </p:nvGrpSpPr>
          <p:grpSpPr>
            <a:xfrm>
              <a:off x="854156" y="3194049"/>
              <a:ext cx="393620" cy="234063"/>
              <a:chOff x="5168519" y="4582020"/>
              <a:chExt cx="2142187" cy="1273836"/>
            </a:xfrm>
            <a:solidFill>
              <a:schemeClr val="accent2"/>
            </a:solidFill>
          </p:grpSpPr>
          <p:sp>
            <p:nvSpPr>
              <p:cNvPr id="424" name="Freeform 423"/>
              <p:cNvSpPr/>
              <p:nvPr/>
            </p:nvSpPr>
            <p:spPr bwMode="auto">
              <a:xfrm>
                <a:off x="5993117" y="4582020"/>
                <a:ext cx="921954" cy="270769"/>
              </a:xfrm>
              <a:custGeom>
                <a:avLst/>
                <a:gdLst>
                  <a:gd name="connsiteX0" fmla="*/ 246941 w 921954"/>
                  <a:gd name="connsiteY0" fmla="*/ 0 h 270769"/>
                  <a:gd name="connsiteX1" fmla="*/ 786569 w 921954"/>
                  <a:gd name="connsiteY1" fmla="*/ 0 h 270769"/>
                  <a:gd name="connsiteX2" fmla="*/ 921954 w 921954"/>
                  <a:gd name="connsiteY2" fmla="*/ 135384 h 270769"/>
                  <a:gd name="connsiteX3" fmla="*/ 786569 w 921954"/>
                  <a:gd name="connsiteY3" fmla="*/ 270769 h 270769"/>
                  <a:gd name="connsiteX4" fmla="*/ 246941 w 921954"/>
                  <a:gd name="connsiteY4" fmla="*/ 270769 h 270769"/>
                  <a:gd name="connsiteX5" fmla="*/ 246941 w 921954"/>
                  <a:gd name="connsiteY5" fmla="*/ 208158 h 270769"/>
                  <a:gd name="connsiteX6" fmla="*/ 37744 w 921954"/>
                  <a:gd name="connsiteY6" fmla="*/ 208158 h 270769"/>
                  <a:gd name="connsiteX7" fmla="*/ 44270 w 921954"/>
                  <a:gd name="connsiteY7" fmla="*/ 175832 h 270769"/>
                  <a:gd name="connsiteX8" fmla="*/ 4617 w 921954"/>
                  <a:gd name="connsiteY8" fmla="*/ 80100 h 270769"/>
                  <a:gd name="connsiteX9" fmla="*/ 0 w 921954"/>
                  <a:gd name="connsiteY9" fmla="*/ 76290 h 270769"/>
                  <a:gd name="connsiteX10" fmla="*/ 0 w 921954"/>
                  <a:gd name="connsiteY10" fmla="*/ 62612 h 270769"/>
                  <a:gd name="connsiteX11" fmla="*/ 246941 w 921954"/>
                  <a:gd name="connsiteY11" fmla="*/ 62612 h 270769"/>
                  <a:gd name="connsiteX12" fmla="*/ 246941 w 921954"/>
                  <a:gd name="connsiteY12" fmla="*/ 0 h 27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954" h="270769">
                    <a:moveTo>
                      <a:pt x="246941" y="0"/>
                    </a:moveTo>
                    <a:lnTo>
                      <a:pt x="786569" y="0"/>
                    </a:lnTo>
                    <a:cubicBezTo>
                      <a:pt x="861340" y="0"/>
                      <a:pt x="921954" y="60614"/>
                      <a:pt x="921954" y="135384"/>
                    </a:cubicBezTo>
                    <a:cubicBezTo>
                      <a:pt x="921954" y="210155"/>
                      <a:pt x="861340" y="270769"/>
                      <a:pt x="786569" y="270769"/>
                    </a:cubicBezTo>
                    <a:lnTo>
                      <a:pt x="246941" y="270769"/>
                    </a:lnTo>
                    <a:lnTo>
                      <a:pt x="246941" y="208158"/>
                    </a:lnTo>
                    <a:lnTo>
                      <a:pt x="37744" y="208158"/>
                    </a:lnTo>
                    <a:lnTo>
                      <a:pt x="44270" y="175832"/>
                    </a:lnTo>
                    <a:cubicBezTo>
                      <a:pt x="44270" y="138446"/>
                      <a:pt x="29117" y="104600"/>
                      <a:pt x="4617" y="80100"/>
                    </a:cubicBezTo>
                    <a:lnTo>
                      <a:pt x="0" y="76290"/>
                    </a:lnTo>
                    <a:lnTo>
                      <a:pt x="0" y="62612"/>
                    </a:lnTo>
                    <a:lnTo>
                      <a:pt x="246941" y="62612"/>
                    </a:lnTo>
                    <a:lnTo>
                      <a:pt x="246941" y="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Freeform 424"/>
              <p:cNvSpPr/>
              <p:nvPr/>
            </p:nvSpPr>
            <p:spPr bwMode="auto">
              <a:xfrm>
                <a:off x="5168519" y="4655488"/>
                <a:ext cx="1342309" cy="1200368"/>
              </a:xfrm>
              <a:custGeom>
                <a:avLst/>
                <a:gdLst>
                  <a:gd name="connsiteX0" fmla="*/ 120264 w 1342309"/>
                  <a:gd name="connsiteY0" fmla="*/ 0 h 1200368"/>
                  <a:gd name="connsiteX1" fmla="*/ 684109 w 1342309"/>
                  <a:gd name="connsiteY1" fmla="*/ 0 h 1200368"/>
                  <a:gd name="connsiteX2" fmla="*/ 804374 w 1342309"/>
                  <a:gd name="connsiteY2" fmla="*/ 120265 h 1200368"/>
                  <a:gd name="connsiteX3" fmla="*/ 804374 w 1342309"/>
                  <a:gd name="connsiteY3" fmla="*/ 253927 h 1200368"/>
                  <a:gd name="connsiteX4" fmla="*/ 1204791 w 1342309"/>
                  <a:gd name="connsiteY4" fmla="*/ 253927 h 1200368"/>
                  <a:gd name="connsiteX5" fmla="*/ 1342309 w 1342309"/>
                  <a:gd name="connsiteY5" fmla="*/ 391444 h 1200368"/>
                  <a:gd name="connsiteX6" fmla="*/ 1342309 w 1342309"/>
                  <a:gd name="connsiteY6" fmla="*/ 1062850 h 1200368"/>
                  <a:gd name="connsiteX7" fmla="*/ 1204791 w 1342309"/>
                  <a:gd name="connsiteY7" fmla="*/ 1200368 h 1200368"/>
                  <a:gd name="connsiteX8" fmla="*/ 137518 w 1342309"/>
                  <a:gd name="connsiteY8" fmla="*/ 1200368 h 1200368"/>
                  <a:gd name="connsiteX9" fmla="*/ 0 w 1342309"/>
                  <a:gd name="connsiteY9" fmla="*/ 1062850 h 1200368"/>
                  <a:gd name="connsiteX10" fmla="*/ 0 w 1342309"/>
                  <a:gd name="connsiteY10" fmla="*/ 433687 h 1200368"/>
                  <a:gd name="connsiteX11" fmla="*/ 0 w 1342309"/>
                  <a:gd name="connsiteY11" fmla="*/ 391444 h 1200368"/>
                  <a:gd name="connsiteX12" fmla="*/ 0 w 1342309"/>
                  <a:gd name="connsiteY12" fmla="*/ 271116 h 1200368"/>
                  <a:gd name="connsiteX13" fmla="*/ 0 w 1342309"/>
                  <a:gd name="connsiteY13" fmla="*/ 145986 h 1200368"/>
                  <a:gd name="connsiteX14" fmla="*/ 0 w 1342309"/>
                  <a:gd name="connsiteY14" fmla="*/ 120265 h 1200368"/>
                  <a:gd name="connsiteX15" fmla="*/ 120264 w 1342309"/>
                  <a:gd name="connsiteY15" fmla="*/ 0 h 1200368"/>
                  <a:gd name="connsiteX16" fmla="*/ 137012 w 1342309"/>
                  <a:gd name="connsiteY16" fmla="*/ 533005 h 1200368"/>
                  <a:gd name="connsiteX17" fmla="*/ 137012 w 1342309"/>
                  <a:gd name="connsiteY17" fmla="*/ 941511 h 1200368"/>
                  <a:gd name="connsiteX18" fmla="*/ 1075462 w 1342309"/>
                  <a:gd name="connsiteY18" fmla="*/ 941511 h 1200368"/>
                  <a:gd name="connsiteX19" fmla="*/ 1075462 w 1342309"/>
                  <a:gd name="connsiteY19" fmla="*/ 533005 h 1200368"/>
                  <a:gd name="connsiteX20" fmla="*/ 137012 w 1342309"/>
                  <a:gd name="connsiteY20" fmla="*/ 533005 h 1200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42309" h="1200368">
                    <a:moveTo>
                      <a:pt x="120264" y="0"/>
                    </a:moveTo>
                    <a:lnTo>
                      <a:pt x="684109" y="0"/>
                    </a:lnTo>
                    <a:cubicBezTo>
                      <a:pt x="750529" y="0"/>
                      <a:pt x="804374" y="53845"/>
                      <a:pt x="804374" y="120265"/>
                    </a:cubicBezTo>
                    <a:lnTo>
                      <a:pt x="804374" y="253927"/>
                    </a:lnTo>
                    <a:lnTo>
                      <a:pt x="1204791" y="253927"/>
                    </a:lnTo>
                    <a:cubicBezTo>
                      <a:pt x="1280740" y="253927"/>
                      <a:pt x="1342309" y="315496"/>
                      <a:pt x="1342309" y="391444"/>
                    </a:cubicBezTo>
                    <a:lnTo>
                      <a:pt x="1342309" y="1062850"/>
                    </a:lnTo>
                    <a:cubicBezTo>
                      <a:pt x="1342309" y="1138799"/>
                      <a:pt x="1280740" y="1200368"/>
                      <a:pt x="1204791" y="1200368"/>
                    </a:cubicBezTo>
                    <a:lnTo>
                      <a:pt x="137518" y="1200368"/>
                    </a:lnTo>
                    <a:cubicBezTo>
                      <a:pt x="61569" y="1200368"/>
                      <a:pt x="0" y="1138799"/>
                      <a:pt x="0" y="1062850"/>
                    </a:cubicBezTo>
                    <a:lnTo>
                      <a:pt x="0" y="433687"/>
                    </a:lnTo>
                    <a:lnTo>
                      <a:pt x="0" y="391444"/>
                    </a:lnTo>
                    <a:lnTo>
                      <a:pt x="0" y="271116"/>
                    </a:lnTo>
                    <a:lnTo>
                      <a:pt x="0" y="145986"/>
                    </a:lnTo>
                    <a:lnTo>
                      <a:pt x="0" y="120265"/>
                    </a:lnTo>
                    <a:cubicBezTo>
                      <a:pt x="0" y="53845"/>
                      <a:pt x="53844" y="0"/>
                      <a:pt x="120264" y="0"/>
                    </a:cubicBezTo>
                    <a:close/>
                    <a:moveTo>
                      <a:pt x="137012" y="533005"/>
                    </a:moveTo>
                    <a:lnTo>
                      <a:pt x="137012" y="941511"/>
                    </a:lnTo>
                    <a:lnTo>
                      <a:pt x="1075462" y="941511"/>
                    </a:lnTo>
                    <a:lnTo>
                      <a:pt x="1075462" y="533005"/>
                    </a:lnTo>
                    <a:lnTo>
                      <a:pt x="137012" y="533005"/>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Freeform 425"/>
              <p:cNvSpPr/>
              <p:nvPr/>
            </p:nvSpPr>
            <p:spPr bwMode="auto">
              <a:xfrm>
                <a:off x="6630442" y="4982316"/>
                <a:ext cx="680264" cy="808825"/>
              </a:xfrm>
              <a:custGeom>
                <a:avLst/>
                <a:gdLst>
                  <a:gd name="connsiteX0" fmla="*/ 680264 w 680264"/>
                  <a:gd name="connsiteY0" fmla="*/ 0 h 808825"/>
                  <a:gd name="connsiteX1" fmla="*/ 680264 w 680264"/>
                  <a:gd name="connsiteY1" fmla="*/ 808825 h 808825"/>
                  <a:gd name="connsiteX2" fmla="*/ 403143 w 680264"/>
                  <a:gd name="connsiteY2" fmla="*/ 594461 h 808825"/>
                  <a:gd name="connsiteX3" fmla="*/ 0 w 680264"/>
                  <a:gd name="connsiteY3" fmla="*/ 594461 h 808825"/>
                  <a:gd name="connsiteX4" fmla="*/ 0 w 680264"/>
                  <a:gd name="connsiteY4" fmla="*/ 215360 h 808825"/>
                  <a:gd name="connsiteX5" fmla="*/ 402142 w 680264"/>
                  <a:gd name="connsiteY5" fmla="*/ 215360 h 808825"/>
                  <a:gd name="connsiteX6" fmla="*/ 402142 w 680264"/>
                  <a:gd name="connsiteY6" fmla="*/ 215138 h 808825"/>
                  <a:gd name="connsiteX7" fmla="*/ 680264 w 680264"/>
                  <a:gd name="connsiteY7" fmla="*/ 0 h 80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264" h="808825">
                    <a:moveTo>
                      <a:pt x="680264" y="0"/>
                    </a:moveTo>
                    <a:lnTo>
                      <a:pt x="680264" y="808825"/>
                    </a:lnTo>
                    <a:lnTo>
                      <a:pt x="403143" y="594461"/>
                    </a:lnTo>
                    <a:lnTo>
                      <a:pt x="0" y="594461"/>
                    </a:lnTo>
                    <a:lnTo>
                      <a:pt x="0" y="215360"/>
                    </a:lnTo>
                    <a:lnTo>
                      <a:pt x="402142" y="215360"/>
                    </a:lnTo>
                    <a:lnTo>
                      <a:pt x="402142" y="215138"/>
                    </a:lnTo>
                    <a:lnTo>
                      <a:pt x="680264" y="0"/>
                    </a:ln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p:cNvSpPr>
            <a:spLocks noGrp="1"/>
          </p:cNvSpPr>
          <p:nvPr>
            <p:ph type="title"/>
          </p:nvPr>
        </p:nvSpPr>
        <p:spPr/>
        <p:txBody>
          <a:bodyPr/>
          <a:lstStyle/>
          <a:p>
            <a:r>
              <a:rPr lang="en-US" altLang="zh-TW" dirty="0"/>
              <a:t>Take advantage of the broader Microsoft IoT stack</a:t>
            </a:r>
            <a:endParaRPr lang="en-US" dirty="0"/>
          </a:p>
        </p:txBody>
      </p:sp>
    </p:spTree>
    <p:extLst>
      <p:ext uri="{BB962C8B-B14F-4D97-AF65-F5344CB8AC3E}">
        <p14:creationId xmlns:p14="http://schemas.microsoft.com/office/powerpoint/2010/main" val="398119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37" y="4292917"/>
            <a:ext cx="2267443" cy="1780319"/>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7311" y="4739719"/>
            <a:ext cx="1541249" cy="708914"/>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73027" y="4899457"/>
            <a:ext cx="2195960" cy="389439"/>
          </a:xfrm>
          <a:prstGeom prst="rect">
            <a:avLst/>
          </a:prstGeom>
        </p:spPr>
      </p:pic>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13918" y="4735716"/>
            <a:ext cx="1495115" cy="716920"/>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42162" y="4806608"/>
            <a:ext cx="1572640" cy="575136"/>
          </a:xfrm>
          <a:prstGeom prst="rect">
            <a:avLst/>
          </a:prstGeom>
        </p:spPr>
      </p:pic>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40564" y="1129055"/>
            <a:ext cx="1441822" cy="1081367"/>
          </a:xfrm>
          <a:prstGeom prst="rect">
            <a:avLst/>
          </a:prstGeom>
        </p:spPr>
      </p:pic>
      <p:pic>
        <p:nvPicPr>
          <p:cNvPr id="4" name="Pictur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76409" y="1229377"/>
            <a:ext cx="1174298" cy="880723"/>
          </a:xfrm>
          <a:prstGeom prst="rect">
            <a:avLst/>
          </a:prstGeom>
        </p:spPr>
      </p:pic>
      <p:pic>
        <p:nvPicPr>
          <p:cNvPr id="5" name="Picture 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25730" y="1341364"/>
            <a:ext cx="1604411" cy="656749"/>
          </a:xfrm>
          <a:prstGeom prst="rect">
            <a:avLst/>
          </a:prstGeom>
        </p:spPr>
      </p:pic>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093740" y="1476947"/>
            <a:ext cx="2269484" cy="378247"/>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79387" y="1357075"/>
            <a:ext cx="1783241" cy="625327"/>
          </a:xfrm>
          <a:prstGeom prst="rect">
            <a:avLst/>
          </a:prstGeom>
        </p:spPr>
      </p:pic>
      <p:pic>
        <p:nvPicPr>
          <p:cNvPr id="11" name="Picture 1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2521" y="2141979"/>
            <a:ext cx="1702075" cy="452114"/>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033584" y="3060005"/>
            <a:ext cx="2074847" cy="425233"/>
          </a:xfrm>
          <a:prstGeom prst="rect">
            <a:avLst/>
          </a:prstGeom>
        </p:spPr>
      </p:pic>
      <p:pic>
        <p:nvPicPr>
          <p:cNvPr id="16" name="Picture 1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299734" y="3044614"/>
            <a:ext cx="1857496" cy="456015"/>
          </a:xfrm>
          <a:prstGeom prst="rect">
            <a:avLst/>
          </a:prstGeom>
        </p:spPr>
      </p:pic>
      <p:pic>
        <p:nvPicPr>
          <p:cNvPr id="17" name="Picture 1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908720" y="2982009"/>
            <a:ext cx="1638430" cy="581225"/>
          </a:xfrm>
          <a:prstGeom prst="rect">
            <a:avLst/>
          </a:prstGeom>
        </p:spPr>
      </p:pic>
      <p:pic>
        <p:nvPicPr>
          <p:cNvPr id="20" name="Picture 1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764280" y="3066260"/>
            <a:ext cx="1194391" cy="412723"/>
          </a:xfrm>
          <a:prstGeom prst="rect">
            <a:avLst/>
          </a:prstGeom>
        </p:spPr>
      </p:pic>
      <p:pic>
        <p:nvPicPr>
          <p:cNvPr id="8" name="Picture 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629497" y="2357699"/>
            <a:ext cx="1463956" cy="274675"/>
          </a:xfrm>
          <a:prstGeom prst="rect">
            <a:avLst/>
          </a:prstGeom>
        </p:spPr>
      </p:pic>
      <p:pic>
        <p:nvPicPr>
          <p:cNvPr id="19" name="Picture 1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134993" y="2254165"/>
            <a:ext cx="1872028" cy="481742"/>
          </a:xfrm>
          <a:prstGeom prst="rect">
            <a:avLst/>
          </a:prstGeom>
        </p:spPr>
      </p:pic>
      <p:pic>
        <p:nvPicPr>
          <p:cNvPr id="21" name="Picture 20"/>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603746" y="2212595"/>
            <a:ext cx="1249473" cy="564882"/>
          </a:xfrm>
          <a:prstGeom prst="rect">
            <a:avLst/>
          </a:prstGeom>
        </p:spPr>
      </p:pic>
      <p:pic>
        <p:nvPicPr>
          <p:cNvPr id="30" name="Picture 29"/>
          <p:cNvPicPr>
            <a:picLocks noChangeAspect="1"/>
          </p:cNvPicPr>
          <p:nvPr/>
        </p:nvPicPr>
        <p:blipFill>
          <a:blip r:embed="rId21"/>
          <a:stretch>
            <a:fillRect/>
          </a:stretch>
        </p:blipFill>
        <p:spPr>
          <a:xfrm>
            <a:off x="4859308" y="1998678"/>
            <a:ext cx="1862759" cy="1064434"/>
          </a:xfrm>
          <a:prstGeom prst="rect">
            <a:avLst/>
          </a:prstGeom>
        </p:spPr>
      </p:pic>
      <p:pic>
        <p:nvPicPr>
          <p:cNvPr id="31" name="Picture 30"/>
          <p:cNvPicPr>
            <a:picLocks noChangeAspect="1"/>
          </p:cNvPicPr>
          <p:nvPr/>
        </p:nvPicPr>
        <p:blipFill>
          <a:blip r:embed="rId22"/>
          <a:stretch>
            <a:fillRect/>
          </a:stretch>
        </p:blipFill>
        <p:spPr>
          <a:xfrm>
            <a:off x="667531" y="3796889"/>
            <a:ext cx="992055" cy="992055"/>
          </a:xfrm>
          <a:prstGeom prst="rect">
            <a:avLst/>
          </a:prstGeom>
        </p:spPr>
      </p:pic>
      <p:pic>
        <p:nvPicPr>
          <p:cNvPr id="23" name="Picture 22"/>
          <p:cNvPicPr>
            <a:picLocks noChangeAspect="1"/>
          </p:cNvPicPr>
          <p:nvPr/>
        </p:nvPicPr>
        <p:blipFill>
          <a:blip r:embed="rId23"/>
          <a:stretch>
            <a:fillRect/>
          </a:stretch>
        </p:blipFill>
        <p:spPr>
          <a:xfrm>
            <a:off x="7106338" y="5881556"/>
            <a:ext cx="2244288" cy="547045"/>
          </a:xfrm>
          <a:prstGeom prst="rect">
            <a:avLst/>
          </a:prstGeom>
        </p:spPr>
      </p:pic>
      <p:pic>
        <p:nvPicPr>
          <p:cNvPr id="25" name="Picture 24"/>
          <p:cNvPicPr>
            <a:picLocks noChangeAspect="1"/>
          </p:cNvPicPr>
          <p:nvPr/>
        </p:nvPicPr>
        <p:blipFill>
          <a:blip r:embed="rId24"/>
          <a:stretch>
            <a:fillRect/>
          </a:stretch>
        </p:blipFill>
        <p:spPr>
          <a:xfrm>
            <a:off x="2320385" y="5634534"/>
            <a:ext cx="2082181" cy="1041089"/>
          </a:xfrm>
          <a:prstGeom prst="rect">
            <a:avLst/>
          </a:prstGeom>
        </p:spPr>
      </p:pic>
      <p:pic>
        <p:nvPicPr>
          <p:cNvPr id="26" name="Picture 25"/>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0033584" y="5717322"/>
            <a:ext cx="2074847" cy="875513"/>
          </a:xfrm>
          <a:prstGeom prst="rect">
            <a:avLst/>
          </a:prstGeom>
        </p:spPr>
      </p:pic>
      <p:pic>
        <p:nvPicPr>
          <p:cNvPr id="32" name="Picture 31"/>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638482" y="5630002"/>
            <a:ext cx="1050152" cy="1050152"/>
          </a:xfrm>
          <a:prstGeom prst="rect">
            <a:avLst/>
          </a:prstGeom>
        </p:spPr>
      </p:pic>
      <p:pic>
        <p:nvPicPr>
          <p:cNvPr id="22" name="Picture 21"/>
          <p:cNvPicPr>
            <a:picLocks noChangeAspect="1"/>
          </p:cNvPicPr>
          <p:nvPr/>
        </p:nvPicPr>
        <p:blipFill>
          <a:blip r:embed="rId27"/>
          <a:stretch>
            <a:fillRect/>
          </a:stretch>
        </p:blipFill>
        <p:spPr>
          <a:xfrm>
            <a:off x="10046919" y="4100899"/>
            <a:ext cx="2048177" cy="384034"/>
          </a:xfrm>
          <a:prstGeom prst="rect">
            <a:avLst/>
          </a:prstGeom>
        </p:spPr>
      </p:pic>
      <p:pic>
        <p:nvPicPr>
          <p:cNvPr id="24" name="Picture 23"/>
          <p:cNvPicPr>
            <a:picLocks noChangeAspect="1"/>
          </p:cNvPicPr>
          <p:nvPr/>
        </p:nvPicPr>
        <p:blipFill>
          <a:blip r:embed="rId28"/>
          <a:stretch>
            <a:fillRect/>
          </a:stretch>
        </p:blipFill>
        <p:spPr>
          <a:xfrm>
            <a:off x="4815731" y="4059562"/>
            <a:ext cx="1824408" cy="466709"/>
          </a:xfrm>
          <a:prstGeom prst="rect">
            <a:avLst/>
          </a:prstGeom>
        </p:spPr>
      </p:pic>
      <p:pic>
        <p:nvPicPr>
          <p:cNvPr id="27" name="Picture 26"/>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244898" y="4021741"/>
            <a:ext cx="1967169" cy="542350"/>
          </a:xfrm>
          <a:prstGeom prst="rect">
            <a:avLst/>
          </a:prstGeom>
        </p:spPr>
      </p:pic>
      <p:pic>
        <p:nvPicPr>
          <p:cNvPr id="28" name="Picture 27"/>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2495572" y="4029103"/>
            <a:ext cx="1731806" cy="527627"/>
          </a:xfrm>
          <a:prstGeom prst="rect">
            <a:avLst/>
          </a:prstGeom>
        </p:spPr>
      </p:pic>
      <p:pic>
        <p:nvPicPr>
          <p:cNvPr id="42" name="Picture 4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07088" y="2778051"/>
            <a:ext cx="912941" cy="912941"/>
          </a:xfrm>
          <a:prstGeom prst="rect">
            <a:avLst/>
          </a:prstGeom>
        </p:spPr>
      </p:pic>
      <p:pic>
        <p:nvPicPr>
          <p:cNvPr id="2" name="Picture 1"/>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5145173" y="5572316"/>
            <a:ext cx="1143055" cy="1143055"/>
          </a:xfrm>
          <a:prstGeom prst="rect">
            <a:avLst/>
          </a:prstGeom>
        </p:spPr>
      </p:pic>
      <p:sp>
        <p:nvSpPr>
          <p:cNvPr id="36" name="Title 35"/>
          <p:cNvSpPr>
            <a:spLocks noGrp="1"/>
          </p:cNvSpPr>
          <p:nvPr>
            <p:ph type="title"/>
          </p:nvPr>
        </p:nvSpPr>
        <p:spPr/>
        <p:txBody>
          <a:bodyPr/>
          <a:lstStyle/>
          <a:p>
            <a:r>
              <a:rPr lang="en-US" dirty="0"/>
              <a:t>Azure IoT</a:t>
            </a:r>
          </a:p>
        </p:txBody>
      </p:sp>
    </p:spTree>
    <p:extLst>
      <p:ext uri="{BB962C8B-B14F-4D97-AF65-F5344CB8AC3E}">
        <p14:creationId xmlns:p14="http://schemas.microsoft.com/office/powerpoint/2010/main" val="48730016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Rectangle 756"/>
          <p:cNvSpPr/>
          <p:nvPr/>
        </p:nvSpPr>
        <p:spPr bwMode="auto">
          <a:xfrm>
            <a:off x="4156682" y="4353019"/>
            <a:ext cx="582987" cy="26247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p:cNvSpPr/>
          <p:nvPr/>
        </p:nvSpPr>
        <p:spPr bwMode="auto">
          <a:xfrm>
            <a:off x="0" y="4220345"/>
            <a:ext cx="12436475" cy="2771231"/>
          </a:xfrm>
          <a:prstGeom prst="rect">
            <a:avLst/>
          </a:prstGeom>
          <a:blipFill dpi="0" rotWithShape="1">
            <a:blip r:embed="rId3" cstate="screen">
              <a:alphaModFix amt="25000"/>
              <a:extLst>
                <a:ext uri="{28A0092B-C50C-407E-A947-70E740481C1C}">
                  <a14:useLocalDpi xmlns:a14="http://schemas.microsoft.com/office/drawing/2010/main"/>
                </a:ext>
              </a:extLst>
            </a:blip>
            <a:srcRect/>
            <a:stretch>
              <a:fillRect t="1" b="-1153"/>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60" name="Group 40"/>
          <p:cNvGrpSpPr>
            <a:grpSpLocks noChangeAspect="1"/>
          </p:cNvGrpSpPr>
          <p:nvPr/>
        </p:nvGrpSpPr>
        <p:grpSpPr bwMode="auto">
          <a:xfrm>
            <a:off x="8225516" y="6150019"/>
            <a:ext cx="633412" cy="825500"/>
            <a:chOff x="5419" y="3893"/>
            <a:chExt cx="399" cy="520"/>
          </a:xfrm>
        </p:grpSpPr>
        <p:sp>
          <p:nvSpPr>
            <p:cNvPr id="961" name="AutoShape 39"/>
            <p:cNvSpPr>
              <a:spLocks noChangeAspect="1" noChangeArrowheads="1" noTextEdit="1"/>
            </p:cNvSpPr>
            <p:nvPr/>
          </p:nvSpPr>
          <p:spPr bwMode="auto">
            <a:xfrm>
              <a:off x="5419" y="3893"/>
              <a:ext cx="39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Oval 41"/>
            <p:cNvSpPr>
              <a:spLocks noChangeArrowheads="1"/>
            </p:cNvSpPr>
            <p:nvPr/>
          </p:nvSpPr>
          <p:spPr bwMode="auto">
            <a:xfrm>
              <a:off x="5421" y="3895"/>
              <a:ext cx="397" cy="39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Freeform 42"/>
            <p:cNvSpPr>
              <a:spLocks/>
            </p:cNvSpPr>
            <p:nvPr/>
          </p:nvSpPr>
          <p:spPr bwMode="auto">
            <a:xfrm>
              <a:off x="5591" y="3942"/>
              <a:ext cx="65" cy="473"/>
            </a:xfrm>
            <a:custGeom>
              <a:avLst/>
              <a:gdLst>
                <a:gd name="T0" fmla="*/ 29 w 65"/>
                <a:gd name="T1" fmla="*/ 0 h 473"/>
                <a:gd name="T2" fmla="*/ 0 w 65"/>
                <a:gd name="T3" fmla="*/ 473 h 473"/>
                <a:gd name="T4" fmla="*/ 65 w 65"/>
                <a:gd name="T5" fmla="*/ 473 h 473"/>
                <a:gd name="T6" fmla="*/ 29 w 65"/>
                <a:gd name="T7" fmla="*/ 0 h 473"/>
              </a:gdLst>
              <a:ahLst/>
              <a:cxnLst>
                <a:cxn ang="0">
                  <a:pos x="T0" y="T1"/>
                </a:cxn>
                <a:cxn ang="0">
                  <a:pos x="T2" y="T3"/>
                </a:cxn>
                <a:cxn ang="0">
                  <a:pos x="T4" y="T5"/>
                </a:cxn>
                <a:cxn ang="0">
                  <a:pos x="T6" y="T7"/>
                </a:cxn>
              </a:cxnLst>
              <a:rect l="0" t="0" r="r" b="b"/>
              <a:pathLst>
                <a:path w="65" h="473">
                  <a:moveTo>
                    <a:pt x="29" y="0"/>
                  </a:moveTo>
                  <a:lnTo>
                    <a:pt x="0" y="473"/>
                  </a:lnTo>
                  <a:lnTo>
                    <a:pt x="65" y="473"/>
                  </a:lnTo>
                  <a:lnTo>
                    <a:pt x="2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Freeform 43"/>
            <p:cNvSpPr>
              <a:spLocks/>
            </p:cNvSpPr>
            <p:nvPr/>
          </p:nvSpPr>
          <p:spPr bwMode="auto">
            <a:xfrm>
              <a:off x="5528" y="4160"/>
              <a:ext cx="92" cy="107"/>
            </a:xfrm>
            <a:custGeom>
              <a:avLst/>
              <a:gdLst>
                <a:gd name="T0" fmla="*/ 92 w 92"/>
                <a:gd name="T1" fmla="*/ 92 h 107"/>
                <a:gd name="T2" fmla="*/ 90 w 92"/>
                <a:gd name="T3" fmla="*/ 92 h 107"/>
                <a:gd name="T4" fmla="*/ 0 w 92"/>
                <a:gd name="T5" fmla="*/ 0 h 107"/>
                <a:gd name="T6" fmla="*/ 77 w 92"/>
                <a:gd name="T7" fmla="*/ 105 h 107"/>
                <a:gd name="T8" fmla="*/ 77 w 92"/>
                <a:gd name="T9" fmla="*/ 107 h 107"/>
                <a:gd name="T10" fmla="*/ 92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92" y="92"/>
                  </a:moveTo>
                  <a:lnTo>
                    <a:pt x="90" y="92"/>
                  </a:lnTo>
                  <a:lnTo>
                    <a:pt x="0" y="0"/>
                  </a:lnTo>
                  <a:lnTo>
                    <a:pt x="77" y="105"/>
                  </a:lnTo>
                  <a:lnTo>
                    <a:pt x="77" y="107"/>
                  </a:lnTo>
                  <a:lnTo>
                    <a:pt x="92"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Freeform 44"/>
            <p:cNvSpPr>
              <a:spLocks/>
            </p:cNvSpPr>
            <p:nvPr/>
          </p:nvSpPr>
          <p:spPr bwMode="auto">
            <a:xfrm>
              <a:off x="5499" y="4024"/>
              <a:ext cx="133" cy="153"/>
            </a:xfrm>
            <a:custGeom>
              <a:avLst/>
              <a:gdLst>
                <a:gd name="T0" fmla="*/ 133 w 133"/>
                <a:gd name="T1" fmla="*/ 132 h 153"/>
                <a:gd name="T2" fmla="*/ 133 w 133"/>
                <a:gd name="T3" fmla="*/ 132 h 153"/>
                <a:gd name="T4" fmla="*/ 0 w 133"/>
                <a:gd name="T5" fmla="*/ 0 h 153"/>
                <a:gd name="T6" fmla="*/ 113 w 133"/>
                <a:gd name="T7" fmla="*/ 153 h 153"/>
                <a:gd name="T8" fmla="*/ 113 w 133"/>
                <a:gd name="T9" fmla="*/ 153 h 153"/>
                <a:gd name="T10" fmla="*/ 133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133" y="132"/>
                  </a:moveTo>
                  <a:lnTo>
                    <a:pt x="133" y="132"/>
                  </a:lnTo>
                  <a:lnTo>
                    <a:pt x="0" y="0"/>
                  </a:lnTo>
                  <a:lnTo>
                    <a:pt x="113" y="153"/>
                  </a:lnTo>
                  <a:lnTo>
                    <a:pt x="113" y="153"/>
                  </a:lnTo>
                  <a:lnTo>
                    <a:pt x="133"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Freeform 45"/>
            <p:cNvSpPr>
              <a:spLocks/>
            </p:cNvSpPr>
            <p:nvPr/>
          </p:nvSpPr>
          <p:spPr bwMode="auto">
            <a:xfrm>
              <a:off x="5552" y="3990"/>
              <a:ext cx="73" cy="85"/>
            </a:xfrm>
            <a:custGeom>
              <a:avLst/>
              <a:gdLst>
                <a:gd name="T0" fmla="*/ 73 w 73"/>
                <a:gd name="T1" fmla="*/ 73 h 85"/>
                <a:gd name="T2" fmla="*/ 73 w 73"/>
                <a:gd name="T3" fmla="*/ 73 h 85"/>
                <a:gd name="T4" fmla="*/ 0 w 73"/>
                <a:gd name="T5" fmla="*/ 0 h 85"/>
                <a:gd name="T6" fmla="*/ 61 w 73"/>
                <a:gd name="T7" fmla="*/ 83 h 85"/>
                <a:gd name="T8" fmla="*/ 63 w 73"/>
                <a:gd name="T9" fmla="*/ 85 h 85"/>
                <a:gd name="T10" fmla="*/ 73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73" y="73"/>
                  </a:moveTo>
                  <a:lnTo>
                    <a:pt x="73" y="73"/>
                  </a:lnTo>
                  <a:lnTo>
                    <a:pt x="0" y="0"/>
                  </a:lnTo>
                  <a:lnTo>
                    <a:pt x="61" y="83"/>
                  </a:lnTo>
                  <a:lnTo>
                    <a:pt x="63" y="85"/>
                  </a:lnTo>
                  <a:lnTo>
                    <a:pt x="73"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7" name="Freeform 46"/>
            <p:cNvSpPr>
              <a:spLocks/>
            </p:cNvSpPr>
            <p:nvPr/>
          </p:nvSpPr>
          <p:spPr bwMode="auto">
            <a:xfrm>
              <a:off x="5622" y="4160"/>
              <a:ext cx="92" cy="107"/>
            </a:xfrm>
            <a:custGeom>
              <a:avLst/>
              <a:gdLst>
                <a:gd name="T0" fmla="*/ 0 w 92"/>
                <a:gd name="T1" fmla="*/ 92 h 107"/>
                <a:gd name="T2" fmla="*/ 0 w 92"/>
                <a:gd name="T3" fmla="*/ 92 h 107"/>
                <a:gd name="T4" fmla="*/ 92 w 92"/>
                <a:gd name="T5" fmla="*/ 0 h 107"/>
                <a:gd name="T6" fmla="*/ 14 w 92"/>
                <a:gd name="T7" fmla="*/ 105 h 107"/>
                <a:gd name="T8" fmla="*/ 14 w 92"/>
                <a:gd name="T9" fmla="*/ 107 h 107"/>
                <a:gd name="T10" fmla="*/ 0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0" y="92"/>
                  </a:moveTo>
                  <a:lnTo>
                    <a:pt x="0" y="92"/>
                  </a:lnTo>
                  <a:lnTo>
                    <a:pt x="92" y="0"/>
                  </a:lnTo>
                  <a:lnTo>
                    <a:pt x="14" y="105"/>
                  </a:lnTo>
                  <a:lnTo>
                    <a:pt x="14" y="107"/>
                  </a:lnTo>
                  <a:lnTo>
                    <a:pt x="0"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8" name="Freeform 47"/>
            <p:cNvSpPr>
              <a:spLocks/>
            </p:cNvSpPr>
            <p:nvPr/>
          </p:nvSpPr>
          <p:spPr bwMode="auto">
            <a:xfrm>
              <a:off x="5608" y="4024"/>
              <a:ext cx="133" cy="153"/>
            </a:xfrm>
            <a:custGeom>
              <a:avLst/>
              <a:gdLst>
                <a:gd name="T0" fmla="*/ 0 w 133"/>
                <a:gd name="T1" fmla="*/ 132 h 153"/>
                <a:gd name="T2" fmla="*/ 0 w 133"/>
                <a:gd name="T3" fmla="*/ 132 h 153"/>
                <a:gd name="T4" fmla="*/ 133 w 133"/>
                <a:gd name="T5" fmla="*/ 0 h 153"/>
                <a:gd name="T6" fmla="*/ 21 w 133"/>
                <a:gd name="T7" fmla="*/ 153 h 153"/>
                <a:gd name="T8" fmla="*/ 21 w 133"/>
                <a:gd name="T9" fmla="*/ 153 h 153"/>
                <a:gd name="T10" fmla="*/ 0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0" y="132"/>
                  </a:moveTo>
                  <a:lnTo>
                    <a:pt x="0" y="132"/>
                  </a:lnTo>
                  <a:lnTo>
                    <a:pt x="133" y="0"/>
                  </a:lnTo>
                  <a:lnTo>
                    <a:pt x="21" y="153"/>
                  </a:lnTo>
                  <a:lnTo>
                    <a:pt x="21" y="153"/>
                  </a:lnTo>
                  <a:lnTo>
                    <a:pt x="0"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48"/>
            <p:cNvSpPr>
              <a:spLocks/>
            </p:cNvSpPr>
            <p:nvPr/>
          </p:nvSpPr>
          <p:spPr bwMode="auto">
            <a:xfrm>
              <a:off x="5615" y="3990"/>
              <a:ext cx="73" cy="85"/>
            </a:xfrm>
            <a:custGeom>
              <a:avLst/>
              <a:gdLst>
                <a:gd name="T0" fmla="*/ 0 w 73"/>
                <a:gd name="T1" fmla="*/ 73 h 85"/>
                <a:gd name="T2" fmla="*/ 0 w 73"/>
                <a:gd name="T3" fmla="*/ 73 h 85"/>
                <a:gd name="T4" fmla="*/ 73 w 73"/>
                <a:gd name="T5" fmla="*/ 0 h 85"/>
                <a:gd name="T6" fmla="*/ 12 w 73"/>
                <a:gd name="T7" fmla="*/ 83 h 85"/>
                <a:gd name="T8" fmla="*/ 12 w 73"/>
                <a:gd name="T9" fmla="*/ 85 h 85"/>
                <a:gd name="T10" fmla="*/ 0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0" y="73"/>
                  </a:moveTo>
                  <a:lnTo>
                    <a:pt x="0" y="73"/>
                  </a:lnTo>
                  <a:lnTo>
                    <a:pt x="73" y="0"/>
                  </a:lnTo>
                  <a:lnTo>
                    <a:pt x="12" y="83"/>
                  </a:lnTo>
                  <a:lnTo>
                    <a:pt x="12" y="85"/>
                  </a:lnTo>
                  <a:lnTo>
                    <a:pt x="0"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70" name="Group 40"/>
          <p:cNvGrpSpPr>
            <a:grpSpLocks noChangeAspect="1"/>
          </p:cNvGrpSpPr>
          <p:nvPr/>
        </p:nvGrpSpPr>
        <p:grpSpPr bwMode="auto">
          <a:xfrm>
            <a:off x="7937399" y="6292815"/>
            <a:ext cx="523481" cy="682232"/>
            <a:chOff x="5419" y="3893"/>
            <a:chExt cx="399" cy="520"/>
          </a:xfrm>
        </p:grpSpPr>
        <p:sp>
          <p:nvSpPr>
            <p:cNvPr id="971" name="AutoShape 39"/>
            <p:cNvSpPr>
              <a:spLocks noChangeAspect="1" noChangeArrowheads="1" noTextEdit="1"/>
            </p:cNvSpPr>
            <p:nvPr/>
          </p:nvSpPr>
          <p:spPr bwMode="auto">
            <a:xfrm>
              <a:off x="5419" y="3893"/>
              <a:ext cx="399"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Oval 41"/>
            <p:cNvSpPr>
              <a:spLocks noChangeArrowheads="1"/>
            </p:cNvSpPr>
            <p:nvPr/>
          </p:nvSpPr>
          <p:spPr bwMode="auto">
            <a:xfrm>
              <a:off x="5421" y="3895"/>
              <a:ext cx="397" cy="39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Freeform 42"/>
            <p:cNvSpPr>
              <a:spLocks/>
            </p:cNvSpPr>
            <p:nvPr/>
          </p:nvSpPr>
          <p:spPr bwMode="auto">
            <a:xfrm>
              <a:off x="5591" y="3942"/>
              <a:ext cx="65" cy="473"/>
            </a:xfrm>
            <a:custGeom>
              <a:avLst/>
              <a:gdLst>
                <a:gd name="T0" fmla="*/ 29 w 65"/>
                <a:gd name="T1" fmla="*/ 0 h 473"/>
                <a:gd name="T2" fmla="*/ 0 w 65"/>
                <a:gd name="T3" fmla="*/ 473 h 473"/>
                <a:gd name="T4" fmla="*/ 65 w 65"/>
                <a:gd name="T5" fmla="*/ 473 h 473"/>
                <a:gd name="T6" fmla="*/ 29 w 65"/>
                <a:gd name="T7" fmla="*/ 0 h 473"/>
              </a:gdLst>
              <a:ahLst/>
              <a:cxnLst>
                <a:cxn ang="0">
                  <a:pos x="T0" y="T1"/>
                </a:cxn>
                <a:cxn ang="0">
                  <a:pos x="T2" y="T3"/>
                </a:cxn>
                <a:cxn ang="0">
                  <a:pos x="T4" y="T5"/>
                </a:cxn>
                <a:cxn ang="0">
                  <a:pos x="T6" y="T7"/>
                </a:cxn>
              </a:cxnLst>
              <a:rect l="0" t="0" r="r" b="b"/>
              <a:pathLst>
                <a:path w="65" h="473">
                  <a:moveTo>
                    <a:pt x="29" y="0"/>
                  </a:moveTo>
                  <a:lnTo>
                    <a:pt x="0" y="473"/>
                  </a:lnTo>
                  <a:lnTo>
                    <a:pt x="65" y="473"/>
                  </a:lnTo>
                  <a:lnTo>
                    <a:pt x="29"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Freeform 43"/>
            <p:cNvSpPr>
              <a:spLocks/>
            </p:cNvSpPr>
            <p:nvPr/>
          </p:nvSpPr>
          <p:spPr bwMode="auto">
            <a:xfrm>
              <a:off x="5528" y="4160"/>
              <a:ext cx="92" cy="107"/>
            </a:xfrm>
            <a:custGeom>
              <a:avLst/>
              <a:gdLst>
                <a:gd name="T0" fmla="*/ 92 w 92"/>
                <a:gd name="T1" fmla="*/ 92 h 107"/>
                <a:gd name="T2" fmla="*/ 90 w 92"/>
                <a:gd name="T3" fmla="*/ 92 h 107"/>
                <a:gd name="T4" fmla="*/ 0 w 92"/>
                <a:gd name="T5" fmla="*/ 0 h 107"/>
                <a:gd name="T6" fmla="*/ 77 w 92"/>
                <a:gd name="T7" fmla="*/ 105 h 107"/>
                <a:gd name="T8" fmla="*/ 77 w 92"/>
                <a:gd name="T9" fmla="*/ 107 h 107"/>
                <a:gd name="T10" fmla="*/ 92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92" y="92"/>
                  </a:moveTo>
                  <a:lnTo>
                    <a:pt x="90" y="92"/>
                  </a:lnTo>
                  <a:lnTo>
                    <a:pt x="0" y="0"/>
                  </a:lnTo>
                  <a:lnTo>
                    <a:pt x="77" y="105"/>
                  </a:lnTo>
                  <a:lnTo>
                    <a:pt x="77" y="107"/>
                  </a:lnTo>
                  <a:lnTo>
                    <a:pt x="92"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Freeform 44"/>
            <p:cNvSpPr>
              <a:spLocks/>
            </p:cNvSpPr>
            <p:nvPr/>
          </p:nvSpPr>
          <p:spPr bwMode="auto">
            <a:xfrm>
              <a:off x="5499" y="4024"/>
              <a:ext cx="133" cy="153"/>
            </a:xfrm>
            <a:custGeom>
              <a:avLst/>
              <a:gdLst>
                <a:gd name="T0" fmla="*/ 133 w 133"/>
                <a:gd name="T1" fmla="*/ 132 h 153"/>
                <a:gd name="T2" fmla="*/ 133 w 133"/>
                <a:gd name="T3" fmla="*/ 132 h 153"/>
                <a:gd name="T4" fmla="*/ 0 w 133"/>
                <a:gd name="T5" fmla="*/ 0 h 153"/>
                <a:gd name="T6" fmla="*/ 113 w 133"/>
                <a:gd name="T7" fmla="*/ 153 h 153"/>
                <a:gd name="T8" fmla="*/ 113 w 133"/>
                <a:gd name="T9" fmla="*/ 153 h 153"/>
                <a:gd name="T10" fmla="*/ 133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133" y="132"/>
                  </a:moveTo>
                  <a:lnTo>
                    <a:pt x="133" y="132"/>
                  </a:lnTo>
                  <a:lnTo>
                    <a:pt x="0" y="0"/>
                  </a:lnTo>
                  <a:lnTo>
                    <a:pt x="113" y="153"/>
                  </a:lnTo>
                  <a:lnTo>
                    <a:pt x="113" y="153"/>
                  </a:lnTo>
                  <a:lnTo>
                    <a:pt x="133"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Freeform 45"/>
            <p:cNvSpPr>
              <a:spLocks/>
            </p:cNvSpPr>
            <p:nvPr/>
          </p:nvSpPr>
          <p:spPr bwMode="auto">
            <a:xfrm>
              <a:off x="5552" y="3990"/>
              <a:ext cx="73" cy="85"/>
            </a:xfrm>
            <a:custGeom>
              <a:avLst/>
              <a:gdLst>
                <a:gd name="T0" fmla="*/ 73 w 73"/>
                <a:gd name="T1" fmla="*/ 73 h 85"/>
                <a:gd name="T2" fmla="*/ 73 w 73"/>
                <a:gd name="T3" fmla="*/ 73 h 85"/>
                <a:gd name="T4" fmla="*/ 0 w 73"/>
                <a:gd name="T5" fmla="*/ 0 h 85"/>
                <a:gd name="T6" fmla="*/ 61 w 73"/>
                <a:gd name="T7" fmla="*/ 83 h 85"/>
                <a:gd name="T8" fmla="*/ 63 w 73"/>
                <a:gd name="T9" fmla="*/ 85 h 85"/>
                <a:gd name="T10" fmla="*/ 73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73" y="73"/>
                  </a:moveTo>
                  <a:lnTo>
                    <a:pt x="73" y="73"/>
                  </a:lnTo>
                  <a:lnTo>
                    <a:pt x="0" y="0"/>
                  </a:lnTo>
                  <a:lnTo>
                    <a:pt x="61" y="83"/>
                  </a:lnTo>
                  <a:lnTo>
                    <a:pt x="63" y="85"/>
                  </a:lnTo>
                  <a:lnTo>
                    <a:pt x="73"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Freeform 46"/>
            <p:cNvSpPr>
              <a:spLocks/>
            </p:cNvSpPr>
            <p:nvPr/>
          </p:nvSpPr>
          <p:spPr bwMode="auto">
            <a:xfrm>
              <a:off x="5622" y="4160"/>
              <a:ext cx="92" cy="107"/>
            </a:xfrm>
            <a:custGeom>
              <a:avLst/>
              <a:gdLst>
                <a:gd name="T0" fmla="*/ 0 w 92"/>
                <a:gd name="T1" fmla="*/ 92 h 107"/>
                <a:gd name="T2" fmla="*/ 0 w 92"/>
                <a:gd name="T3" fmla="*/ 92 h 107"/>
                <a:gd name="T4" fmla="*/ 92 w 92"/>
                <a:gd name="T5" fmla="*/ 0 h 107"/>
                <a:gd name="T6" fmla="*/ 14 w 92"/>
                <a:gd name="T7" fmla="*/ 105 h 107"/>
                <a:gd name="T8" fmla="*/ 14 w 92"/>
                <a:gd name="T9" fmla="*/ 107 h 107"/>
                <a:gd name="T10" fmla="*/ 0 w 92"/>
                <a:gd name="T11" fmla="*/ 92 h 107"/>
              </a:gdLst>
              <a:ahLst/>
              <a:cxnLst>
                <a:cxn ang="0">
                  <a:pos x="T0" y="T1"/>
                </a:cxn>
                <a:cxn ang="0">
                  <a:pos x="T2" y="T3"/>
                </a:cxn>
                <a:cxn ang="0">
                  <a:pos x="T4" y="T5"/>
                </a:cxn>
                <a:cxn ang="0">
                  <a:pos x="T6" y="T7"/>
                </a:cxn>
                <a:cxn ang="0">
                  <a:pos x="T8" y="T9"/>
                </a:cxn>
                <a:cxn ang="0">
                  <a:pos x="T10" y="T11"/>
                </a:cxn>
              </a:cxnLst>
              <a:rect l="0" t="0" r="r" b="b"/>
              <a:pathLst>
                <a:path w="92" h="107">
                  <a:moveTo>
                    <a:pt x="0" y="92"/>
                  </a:moveTo>
                  <a:lnTo>
                    <a:pt x="0" y="92"/>
                  </a:lnTo>
                  <a:lnTo>
                    <a:pt x="92" y="0"/>
                  </a:lnTo>
                  <a:lnTo>
                    <a:pt x="14" y="105"/>
                  </a:lnTo>
                  <a:lnTo>
                    <a:pt x="14" y="107"/>
                  </a:lnTo>
                  <a:lnTo>
                    <a:pt x="0" y="9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Freeform 47"/>
            <p:cNvSpPr>
              <a:spLocks/>
            </p:cNvSpPr>
            <p:nvPr/>
          </p:nvSpPr>
          <p:spPr bwMode="auto">
            <a:xfrm>
              <a:off x="5608" y="4024"/>
              <a:ext cx="133" cy="153"/>
            </a:xfrm>
            <a:custGeom>
              <a:avLst/>
              <a:gdLst>
                <a:gd name="T0" fmla="*/ 0 w 133"/>
                <a:gd name="T1" fmla="*/ 132 h 153"/>
                <a:gd name="T2" fmla="*/ 0 w 133"/>
                <a:gd name="T3" fmla="*/ 132 h 153"/>
                <a:gd name="T4" fmla="*/ 133 w 133"/>
                <a:gd name="T5" fmla="*/ 0 h 153"/>
                <a:gd name="T6" fmla="*/ 21 w 133"/>
                <a:gd name="T7" fmla="*/ 153 h 153"/>
                <a:gd name="T8" fmla="*/ 21 w 133"/>
                <a:gd name="T9" fmla="*/ 153 h 153"/>
                <a:gd name="T10" fmla="*/ 0 w 133"/>
                <a:gd name="T11" fmla="*/ 132 h 153"/>
              </a:gdLst>
              <a:ahLst/>
              <a:cxnLst>
                <a:cxn ang="0">
                  <a:pos x="T0" y="T1"/>
                </a:cxn>
                <a:cxn ang="0">
                  <a:pos x="T2" y="T3"/>
                </a:cxn>
                <a:cxn ang="0">
                  <a:pos x="T4" y="T5"/>
                </a:cxn>
                <a:cxn ang="0">
                  <a:pos x="T6" y="T7"/>
                </a:cxn>
                <a:cxn ang="0">
                  <a:pos x="T8" y="T9"/>
                </a:cxn>
                <a:cxn ang="0">
                  <a:pos x="T10" y="T11"/>
                </a:cxn>
              </a:cxnLst>
              <a:rect l="0" t="0" r="r" b="b"/>
              <a:pathLst>
                <a:path w="133" h="153">
                  <a:moveTo>
                    <a:pt x="0" y="132"/>
                  </a:moveTo>
                  <a:lnTo>
                    <a:pt x="0" y="132"/>
                  </a:lnTo>
                  <a:lnTo>
                    <a:pt x="133" y="0"/>
                  </a:lnTo>
                  <a:lnTo>
                    <a:pt x="21" y="153"/>
                  </a:lnTo>
                  <a:lnTo>
                    <a:pt x="21" y="153"/>
                  </a:lnTo>
                  <a:lnTo>
                    <a:pt x="0" y="132"/>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48"/>
            <p:cNvSpPr>
              <a:spLocks/>
            </p:cNvSpPr>
            <p:nvPr/>
          </p:nvSpPr>
          <p:spPr bwMode="auto">
            <a:xfrm>
              <a:off x="5615" y="3990"/>
              <a:ext cx="73" cy="85"/>
            </a:xfrm>
            <a:custGeom>
              <a:avLst/>
              <a:gdLst>
                <a:gd name="T0" fmla="*/ 0 w 73"/>
                <a:gd name="T1" fmla="*/ 73 h 85"/>
                <a:gd name="T2" fmla="*/ 0 w 73"/>
                <a:gd name="T3" fmla="*/ 73 h 85"/>
                <a:gd name="T4" fmla="*/ 73 w 73"/>
                <a:gd name="T5" fmla="*/ 0 h 85"/>
                <a:gd name="T6" fmla="*/ 12 w 73"/>
                <a:gd name="T7" fmla="*/ 83 h 85"/>
                <a:gd name="T8" fmla="*/ 12 w 73"/>
                <a:gd name="T9" fmla="*/ 85 h 85"/>
                <a:gd name="T10" fmla="*/ 0 w 73"/>
                <a:gd name="T11" fmla="*/ 73 h 85"/>
              </a:gdLst>
              <a:ahLst/>
              <a:cxnLst>
                <a:cxn ang="0">
                  <a:pos x="T0" y="T1"/>
                </a:cxn>
                <a:cxn ang="0">
                  <a:pos x="T2" y="T3"/>
                </a:cxn>
                <a:cxn ang="0">
                  <a:pos x="T4" y="T5"/>
                </a:cxn>
                <a:cxn ang="0">
                  <a:pos x="T6" y="T7"/>
                </a:cxn>
                <a:cxn ang="0">
                  <a:pos x="T8" y="T9"/>
                </a:cxn>
                <a:cxn ang="0">
                  <a:pos x="T10" y="T11"/>
                </a:cxn>
              </a:cxnLst>
              <a:rect l="0" t="0" r="r" b="b"/>
              <a:pathLst>
                <a:path w="73" h="85">
                  <a:moveTo>
                    <a:pt x="0" y="73"/>
                  </a:moveTo>
                  <a:lnTo>
                    <a:pt x="0" y="73"/>
                  </a:lnTo>
                  <a:lnTo>
                    <a:pt x="73" y="0"/>
                  </a:lnTo>
                  <a:lnTo>
                    <a:pt x="12" y="83"/>
                  </a:lnTo>
                  <a:lnTo>
                    <a:pt x="12" y="85"/>
                  </a:lnTo>
                  <a:lnTo>
                    <a:pt x="0" y="7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p:nvSpPr>
        <p:spPr>
          <a:xfrm>
            <a:off x="280662" y="1211263"/>
            <a:ext cx="11881175" cy="424732"/>
          </a:xfrm>
          <a:prstGeom prst="rect">
            <a:avLst/>
          </a:prstGeom>
          <a:noFill/>
          <a:ln w="6350">
            <a:noFill/>
          </a:ln>
        </p:spPr>
        <p:txBody>
          <a:bodyPr wrap="square">
            <a:spAutoFit/>
          </a:bodyPr>
          <a:lstStyle/>
          <a:p>
            <a:pPr defTabSz="932509">
              <a:lnSpc>
                <a:spcPct val="90000"/>
              </a:lnSpc>
            </a:pPr>
            <a:r>
              <a:rPr lang="en-US" sz="2400" kern="0" dirty="0">
                <a:latin typeface="Segoe UI Light"/>
              </a:rPr>
              <a:t>“Cloud is a given. CIOs no longer ask </a:t>
            </a:r>
            <a:r>
              <a:rPr lang="en-US" sz="2400" i="1" kern="0" dirty="0">
                <a:latin typeface="Segoe UI Light"/>
              </a:rPr>
              <a:t>whether</a:t>
            </a:r>
            <a:r>
              <a:rPr lang="en-US" sz="2400" kern="0" dirty="0">
                <a:latin typeface="Segoe UI Light"/>
              </a:rPr>
              <a:t> they should use cloud, but rather </a:t>
            </a:r>
            <a:r>
              <a:rPr lang="en-US" sz="2400" i="1" kern="0" dirty="0">
                <a:latin typeface="Segoe UI Light"/>
              </a:rPr>
              <a:t>how</a:t>
            </a:r>
            <a:r>
              <a:rPr lang="en-US" sz="2400" kern="0" dirty="0">
                <a:latin typeface="Segoe UI Light"/>
              </a:rPr>
              <a:t>.”*</a:t>
            </a:r>
          </a:p>
        </p:txBody>
      </p:sp>
      <p:sp>
        <p:nvSpPr>
          <p:cNvPr id="14" name="Title 13"/>
          <p:cNvSpPr>
            <a:spLocks noGrp="1"/>
          </p:cNvSpPr>
          <p:nvPr>
            <p:ph type="title"/>
          </p:nvPr>
        </p:nvSpPr>
        <p:spPr/>
        <p:txBody>
          <a:bodyPr/>
          <a:lstStyle/>
          <a:p>
            <a:r>
              <a:rPr lang="en-US" dirty="0"/>
              <a:t>Business is powered by the cloud</a:t>
            </a:r>
          </a:p>
        </p:txBody>
      </p:sp>
      <p:sp>
        <p:nvSpPr>
          <p:cNvPr id="507" name="Rectangle 506"/>
          <p:cNvSpPr/>
          <p:nvPr/>
        </p:nvSpPr>
        <p:spPr bwMode="auto">
          <a:xfrm>
            <a:off x="4141190" y="1752600"/>
            <a:ext cx="3675004" cy="375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225">
              <a:spcAft>
                <a:spcPts val="600"/>
              </a:spcAft>
            </a:pPr>
            <a:r>
              <a:rPr lang="en-US" sz="24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Enable innovation</a:t>
            </a:r>
          </a:p>
          <a:p>
            <a:pPr defTabSz="914225"/>
            <a:r>
              <a:rPr lang="en-US" kern="0" dirty="0">
                <a:solidFill>
                  <a:schemeClr val="bg1"/>
                </a:solidFill>
              </a:rPr>
              <a:t>“55% of CIOs indicated they would source all their critical apps in the cloud by 2020.”***</a:t>
            </a:r>
          </a:p>
          <a:p>
            <a:pPr lvl="0" defTabSz="914225"/>
            <a:endParaRPr lang="en-US" sz="2800" dirty="0">
              <a:solidFill>
                <a:schemeClr val="bg1"/>
              </a:solidFill>
              <a:ea typeface="Segoe UI" panose="020B0502040204020203" pitchFamily="34" charset="0"/>
              <a:cs typeface="Segoe UI" panose="020B0502040204020203" pitchFamily="34" charset="0"/>
            </a:endParaRPr>
          </a:p>
          <a:p>
            <a:pPr lvl="0" defTabSz="914225">
              <a:spcBef>
                <a:spcPts val="600"/>
              </a:spcBef>
            </a:pPr>
            <a:endParaRPr lang="en-US" sz="2800" dirty="0">
              <a:solidFill>
                <a:schemeClr val="bg1"/>
              </a:solidFill>
              <a:ea typeface="Segoe UI" panose="020B0502040204020203" pitchFamily="34" charset="0"/>
              <a:cs typeface="Segoe UI" panose="020B0502040204020203" pitchFamily="34" charset="0"/>
            </a:endParaRPr>
          </a:p>
          <a:p>
            <a:pPr lvl="0" defTabSz="914225">
              <a:spcAft>
                <a:spcPts val="600"/>
              </a:spcAft>
            </a:pPr>
            <a:endParaRPr lang="en-US" sz="2800" dirty="0">
              <a:solidFill>
                <a:schemeClr val="bg1"/>
              </a:solidFill>
              <a:ea typeface="Segoe UI" panose="020B0502040204020203" pitchFamily="34" charset="0"/>
              <a:cs typeface="Segoe UI" panose="020B0502040204020203" pitchFamily="34" charset="0"/>
            </a:endParaRPr>
          </a:p>
          <a:p>
            <a:pPr lvl="0" defTabSz="896386"/>
            <a:endParaRPr lang="en-US" sz="1200" dirty="0">
              <a:solidFill>
                <a:schemeClr val="bg1"/>
              </a:solidFill>
              <a:ea typeface="Segoe UI" pitchFamily="34" charset="0"/>
              <a:cs typeface="Segoe UI" pitchFamily="34" charset="0"/>
            </a:endParaRPr>
          </a:p>
        </p:txBody>
      </p:sp>
      <p:sp>
        <p:nvSpPr>
          <p:cNvPr id="508" name="Rectangle 507"/>
          <p:cNvSpPr/>
          <p:nvPr/>
        </p:nvSpPr>
        <p:spPr bwMode="auto">
          <a:xfrm>
            <a:off x="307975" y="1752600"/>
            <a:ext cx="3675004" cy="375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14225">
              <a:spcAft>
                <a:spcPts val="600"/>
              </a:spcAft>
            </a:pPr>
            <a:r>
              <a:rPr lang="en-US" sz="24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Improve efficiency</a:t>
            </a:r>
          </a:p>
          <a:p>
            <a:pPr defTabSz="914225"/>
            <a:r>
              <a:rPr lang="en-US" kern="0" dirty="0">
                <a:solidFill>
                  <a:schemeClr val="bg1"/>
                </a:solidFill>
              </a:rPr>
              <a:t>“Traditional on-premises data storage is four times the cost </a:t>
            </a:r>
            <a:br>
              <a:rPr lang="en-US" kern="0" dirty="0">
                <a:solidFill>
                  <a:schemeClr val="bg1"/>
                </a:solidFill>
              </a:rPr>
            </a:br>
            <a:r>
              <a:rPr lang="en-US" kern="0" dirty="0">
                <a:solidFill>
                  <a:schemeClr val="bg1"/>
                </a:solidFill>
              </a:rPr>
              <a:t>of cloud storage.”</a:t>
            </a:r>
            <a:r>
              <a:rPr lang="en-US" kern="0" baseline="30000" dirty="0">
                <a:solidFill>
                  <a:schemeClr val="bg1"/>
                </a:solidFill>
              </a:rPr>
              <a:t>**</a:t>
            </a:r>
            <a:endParaRPr lang="en-US" sz="2800" dirty="0">
              <a:solidFill>
                <a:schemeClr val="bg1"/>
              </a:solidFill>
              <a:ea typeface="Segoe UI" panose="020B0502040204020203" pitchFamily="34" charset="0"/>
              <a:cs typeface="Segoe UI" panose="020B0502040204020203" pitchFamily="34" charset="0"/>
            </a:endParaRPr>
          </a:p>
          <a:p>
            <a:pPr lvl="0" defTabSz="914225"/>
            <a:endParaRPr lang="en-US" sz="2800" dirty="0">
              <a:solidFill>
                <a:schemeClr val="bg1"/>
              </a:solidFill>
              <a:ea typeface="Segoe UI" panose="020B0502040204020203" pitchFamily="34" charset="0"/>
              <a:cs typeface="Segoe UI" panose="020B0502040204020203" pitchFamily="34" charset="0"/>
            </a:endParaRPr>
          </a:p>
          <a:p>
            <a:pPr lvl="0" defTabSz="914225">
              <a:spcBef>
                <a:spcPts val="600"/>
              </a:spcBef>
            </a:pPr>
            <a:endParaRPr lang="en-US" sz="2800" dirty="0">
              <a:solidFill>
                <a:schemeClr val="bg1"/>
              </a:solidFill>
              <a:ea typeface="Segoe UI" panose="020B0502040204020203" pitchFamily="34" charset="0"/>
              <a:cs typeface="Segoe UI" panose="020B0502040204020203" pitchFamily="34" charset="0"/>
            </a:endParaRPr>
          </a:p>
          <a:p>
            <a:pPr lvl="0" defTabSz="914225">
              <a:spcAft>
                <a:spcPts val="600"/>
              </a:spcAft>
            </a:pPr>
            <a:endParaRPr lang="en-US" sz="2800" dirty="0">
              <a:solidFill>
                <a:schemeClr val="bg1"/>
              </a:solidFill>
              <a:ea typeface="Segoe UI" panose="020B0502040204020203" pitchFamily="34" charset="0"/>
              <a:cs typeface="Segoe UI" panose="020B0502040204020203" pitchFamily="34" charset="0"/>
            </a:endParaRPr>
          </a:p>
        </p:txBody>
      </p:sp>
      <p:sp>
        <p:nvSpPr>
          <p:cNvPr id="509" name="Rectangle 508"/>
          <p:cNvSpPr/>
          <p:nvPr/>
        </p:nvSpPr>
        <p:spPr bwMode="auto">
          <a:xfrm>
            <a:off x="7974410" y="1752600"/>
            <a:ext cx="3675004" cy="37501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225">
              <a:spcAft>
                <a:spcPts val="600"/>
              </a:spcAft>
            </a:pPr>
            <a:r>
              <a:rPr lang="en-US" sz="2400" dirty="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Transform your business</a:t>
            </a:r>
          </a:p>
          <a:p>
            <a:pPr defTabSz="914225"/>
            <a:r>
              <a:rPr lang="en-US" kern="0" dirty="0">
                <a:solidFill>
                  <a:schemeClr val="bg1"/>
                </a:solidFill>
              </a:rPr>
              <a:t>“Seventy percent of CIOs </a:t>
            </a:r>
            <a:br>
              <a:rPr lang="en-US" kern="0" dirty="0">
                <a:solidFill>
                  <a:schemeClr val="bg1"/>
                </a:solidFill>
              </a:rPr>
            </a:br>
            <a:r>
              <a:rPr lang="en-US" kern="0" dirty="0">
                <a:solidFill>
                  <a:schemeClr val="bg1"/>
                </a:solidFill>
              </a:rPr>
              <a:t>will embrace a cloud-first strategy by 2016.”****</a:t>
            </a:r>
          </a:p>
          <a:p>
            <a:pPr lvl="0" defTabSz="914225"/>
            <a:endParaRPr lang="en-US" sz="2800" dirty="0">
              <a:solidFill>
                <a:schemeClr val="bg1"/>
              </a:solidFill>
              <a:ea typeface="Segoe UI" panose="020B0502040204020203" pitchFamily="34" charset="0"/>
              <a:cs typeface="Segoe UI" panose="020B0502040204020203" pitchFamily="34" charset="0"/>
            </a:endParaRPr>
          </a:p>
          <a:p>
            <a:pPr lvl="0" defTabSz="914225">
              <a:spcBef>
                <a:spcPts val="600"/>
              </a:spcBef>
            </a:pPr>
            <a:endParaRPr lang="en-US" sz="2800" dirty="0">
              <a:solidFill>
                <a:schemeClr val="bg1"/>
              </a:solidFill>
              <a:ea typeface="Segoe UI" panose="020B0502040204020203" pitchFamily="34" charset="0"/>
              <a:cs typeface="Segoe UI" panose="020B0502040204020203" pitchFamily="34" charset="0"/>
            </a:endParaRPr>
          </a:p>
          <a:p>
            <a:pPr lvl="0" defTabSz="914225"/>
            <a:endParaRPr lang="en-US" sz="2800" dirty="0">
              <a:solidFill>
                <a:schemeClr val="bg1"/>
              </a:solidFill>
              <a:ea typeface="Segoe UI" panose="020B0502040204020203" pitchFamily="34" charset="0"/>
              <a:cs typeface="Segoe UI" panose="020B0502040204020203" pitchFamily="34" charset="0"/>
            </a:endParaRPr>
          </a:p>
          <a:p>
            <a:pPr lvl="0" defTabSz="914225">
              <a:spcAft>
                <a:spcPts val="600"/>
              </a:spcAft>
            </a:pPr>
            <a:endParaRPr lang="en-US" sz="2800" dirty="0">
              <a:solidFill>
                <a:schemeClr val="bg1"/>
              </a:solidFill>
              <a:ea typeface="Segoe UI" panose="020B0502040204020203" pitchFamily="34" charset="0"/>
              <a:cs typeface="Segoe UI" panose="020B0502040204020203" pitchFamily="34" charset="0"/>
            </a:endParaRPr>
          </a:p>
        </p:txBody>
      </p:sp>
      <p:grpSp>
        <p:nvGrpSpPr>
          <p:cNvPr id="745" name="Group 744"/>
          <p:cNvGrpSpPr>
            <a:grpSpLocks noChangeAspect="1"/>
          </p:cNvGrpSpPr>
          <p:nvPr/>
        </p:nvGrpSpPr>
        <p:grpSpPr>
          <a:xfrm>
            <a:off x="1464836" y="3355925"/>
            <a:ext cx="1361282" cy="1361282"/>
            <a:chOff x="694894" y="2819400"/>
            <a:chExt cx="2073554" cy="2073554"/>
          </a:xfrm>
          <a:solidFill>
            <a:srgbClr val="FFB900"/>
          </a:solidFill>
        </p:grpSpPr>
        <p:sp>
          <p:nvSpPr>
            <p:cNvPr id="746" name="Oval 745"/>
            <p:cNvSpPr/>
            <p:nvPr/>
          </p:nvSpPr>
          <p:spPr>
            <a:xfrm>
              <a:off x="694894" y="2819400"/>
              <a:ext cx="2073554" cy="207355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2800" kern="0" dirty="0">
                <a:solidFill>
                  <a:prstClr val="white"/>
                </a:solidFill>
                <a:latin typeface="Segoe UI Light"/>
              </a:endParaRPr>
            </a:p>
          </p:txBody>
        </p:sp>
        <p:pic>
          <p:nvPicPr>
            <p:cNvPr id="747" name="Picture 746" descr="reduce cost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5343" y="3058015"/>
              <a:ext cx="986410" cy="1627578"/>
            </a:xfrm>
            <a:prstGeom prst="rect">
              <a:avLst/>
            </a:prstGeom>
            <a:solidFill>
              <a:srgbClr val="FFB900"/>
            </a:solidFill>
          </p:spPr>
        </p:pic>
      </p:grpSp>
      <p:grpSp>
        <p:nvGrpSpPr>
          <p:cNvPr id="12" name="Group 11"/>
          <p:cNvGrpSpPr/>
          <p:nvPr/>
        </p:nvGrpSpPr>
        <p:grpSpPr>
          <a:xfrm>
            <a:off x="5287553" y="3323667"/>
            <a:ext cx="1382279" cy="1401690"/>
            <a:chOff x="4522631" y="3130129"/>
            <a:chExt cx="800410" cy="811651"/>
          </a:xfrm>
        </p:grpSpPr>
        <p:sp>
          <p:nvSpPr>
            <p:cNvPr id="749" name="Oval 748"/>
            <p:cNvSpPr/>
            <p:nvPr/>
          </p:nvSpPr>
          <p:spPr>
            <a:xfrm>
              <a:off x="4522631" y="3130129"/>
              <a:ext cx="800410" cy="8116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2800" kern="0" dirty="0">
                <a:solidFill>
                  <a:prstClr val="white"/>
                </a:solidFill>
                <a:latin typeface="Segoe UI Light"/>
              </a:endParaRPr>
            </a:p>
          </p:txBody>
        </p:sp>
        <p:pic>
          <p:nvPicPr>
            <p:cNvPr id="750" name="Picture 749" descr="increase revenu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56303" y="3297853"/>
              <a:ext cx="533067" cy="476203"/>
            </a:xfrm>
            <a:prstGeom prst="rect">
              <a:avLst/>
            </a:prstGeom>
            <a:solidFill>
              <a:srgbClr val="187AD4"/>
            </a:solidFill>
          </p:spPr>
        </p:pic>
      </p:grpSp>
      <p:grpSp>
        <p:nvGrpSpPr>
          <p:cNvPr id="751" name="Group 750"/>
          <p:cNvGrpSpPr>
            <a:grpSpLocks noChangeAspect="1"/>
          </p:cNvGrpSpPr>
          <p:nvPr/>
        </p:nvGrpSpPr>
        <p:grpSpPr>
          <a:xfrm>
            <a:off x="9131271" y="3355925"/>
            <a:ext cx="1361282" cy="1361282"/>
            <a:chOff x="6671715" y="2831730"/>
            <a:chExt cx="2073554" cy="2073554"/>
          </a:xfrm>
        </p:grpSpPr>
        <p:sp>
          <p:nvSpPr>
            <p:cNvPr id="752" name="Oval 751"/>
            <p:cNvSpPr/>
            <p:nvPr/>
          </p:nvSpPr>
          <p:spPr>
            <a:xfrm>
              <a:off x="6671715" y="2831730"/>
              <a:ext cx="2073554" cy="2073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endParaRPr lang="en-US" sz="2800" kern="0" dirty="0">
                <a:solidFill>
                  <a:prstClr val="white"/>
                </a:solidFill>
                <a:latin typeface="Segoe UI Light"/>
              </a:endParaRPr>
            </a:p>
          </p:txBody>
        </p:sp>
        <p:pic>
          <p:nvPicPr>
            <p:cNvPr id="753" name="Picture 752" descr="new bus models.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48915" y="3217735"/>
              <a:ext cx="1306997" cy="1308134"/>
            </a:xfrm>
            <a:prstGeom prst="rect">
              <a:avLst/>
            </a:prstGeom>
          </p:spPr>
        </p:pic>
      </p:grpSp>
      <p:sp>
        <p:nvSpPr>
          <p:cNvPr id="754" name="Rectangle 753"/>
          <p:cNvSpPr/>
          <p:nvPr/>
        </p:nvSpPr>
        <p:spPr>
          <a:xfrm>
            <a:off x="307975" y="4732120"/>
            <a:ext cx="3674999" cy="674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5720" rtlCol="0" anchor="ctr">
            <a:noAutofit/>
          </a:bodyPr>
          <a:lstStyle/>
          <a:p>
            <a:pPr algn="ctr" defTabSz="914314"/>
            <a:r>
              <a:rPr lang="en-US" kern="0" dirty="0">
                <a:solidFill>
                  <a:schemeClr val="bg1"/>
                </a:solidFill>
                <a:latin typeface="Segoe UI Light"/>
              </a:rPr>
              <a:t>Reduce costs and inefficiencies</a:t>
            </a:r>
          </a:p>
        </p:txBody>
      </p:sp>
      <p:sp>
        <p:nvSpPr>
          <p:cNvPr id="755" name="Rectangle 754"/>
          <p:cNvSpPr/>
          <p:nvPr/>
        </p:nvSpPr>
        <p:spPr>
          <a:xfrm>
            <a:off x="4141188" y="4732120"/>
            <a:ext cx="3675008" cy="674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5720" rtlCol="0" anchor="ctr">
            <a:noAutofit/>
          </a:bodyPr>
          <a:lstStyle/>
          <a:p>
            <a:pPr algn="ctr" defTabSz="914314"/>
            <a:r>
              <a:rPr lang="en-US" kern="0" dirty="0">
                <a:solidFill>
                  <a:schemeClr val="bg1"/>
                </a:solidFill>
                <a:latin typeface="Segoe UI Light"/>
              </a:rPr>
              <a:t>Increase revenue </a:t>
            </a:r>
            <a:br>
              <a:rPr lang="en-US" kern="0" dirty="0">
                <a:solidFill>
                  <a:schemeClr val="bg1"/>
                </a:solidFill>
                <a:latin typeface="Segoe UI Light"/>
              </a:rPr>
            </a:br>
            <a:r>
              <a:rPr lang="en-US" kern="0" dirty="0">
                <a:solidFill>
                  <a:schemeClr val="bg1"/>
                </a:solidFill>
                <a:latin typeface="Segoe UI Light"/>
              </a:rPr>
              <a:t>with existing assets</a:t>
            </a:r>
          </a:p>
        </p:txBody>
      </p:sp>
      <p:sp>
        <p:nvSpPr>
          <p:cNvPr id="756" name="Rectangle 755"/>
          <p:cNvSpPr/>
          <p:nvPr/>
        </p:nvSpPr>
        <p:spPr>
          <a:xfrm>
            <a:off x="7974398" y="4732120"/>
            <a:ext cx="3675015" cy="6741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5720" rtlCol="0" anchor="ctr">
            <a:noAutofit/>
          </a:bodyPr>
          <a:lstStyle/>
          <a:p>
            <a:pPr algn="ctr" defTabSz="914314"/>
            <a:r>
              <a:rPr lang="en-US" kern="0" dirty="0">
                <a:solidFill>
                  <a:schemeClr val="bg1"/>
                </a:solidFill>
                <a:latin typeface="Segoe UI Light"/>
              </a:rPr>
              <a:t>Create new business models</a:t>
            </a:r>
          </a:p>
        </p:txBody>
      </p:sp>
      <p:sp>
        <p:nvSpPr>
          <p:cNvPr id="980" name="Rectangle 979"/>
          <p:cNvSpPr/>
          <p:nvPr/>
        </p:nvSpPr>
        <p:spPr>
          <a:xfrm>
            <a:off x="232475" y="6224477"/>
            <a:ext cx="11650746" cy="707886"/>
          </a:xfrm>
          <a:prstGeom prst="rect">
            <a:avLst/>
          </a:prstGeom>
        </p:spPr>
        <p:txBody>
          <a:bodyPr wrap="square">
            <a:spAutoFit/>
          </a:bodyPr>
          <a:lstStyle/>
          <a:p>
            <a:pPr defTabSz="932509"/>
            <a:r>
              <a:rPr lang="en-US" sz="1000" kern="0" dirty="0"/>
              <a:t>*”Cloud Evolves From Point Solution To Strategic Enabler Of The New Connected Economy,” Forrester, Liz Herbert, January 2015</a:t>
            </a:r>
          </a:p>
          <a:p>
            <a:pPr defTabSz="932509"/>
            <a:r>
              <a:rPr lang="en-US" sz="1000" kern="0" dirty="0"/>
              <a:t>**Forrester, 2014</a:t>
            </a:r>
          </a:p>
          <a:p>
            <a:pPr defTabSz="932509"/>
            <a:r>
              <a:rPr lang="en-US" sz="1000" kern="0" dirty="0"/>
              <a:t>***Smith, David Mitchell et al. Predicts 2014: Cloud Computing Affects All Aspects of IT. Gartner, Inc. December 4, 2013.</a:t>
            </a:r>
          </a:p>
          <a:p>
            <a:pPr defTabSz="932509"/>
            <a:r>
              <a:rPr lang="en-US" sz="1000" kern="0" dirty="0"/>
              <a:t>****IDC, CIO webinar, 2014 </a:t>
            </a:r>
          </a:p>
        </p:txBody>
      </p:sp>
    </p:spTree>
    <p:extLst>
      <p:ext uri="{BB962C8B-B14F-4D97-AF65-F5344CB8AC3E}">
        <p14:creationId xmlns:p14="http://schemas.microsoft.com/office/powerpoint/2010/main" val="39020753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t="-75"/>
          <a:stretch/>
        </p:blipFill>
        <p:spPr>
          <a:xfrm>
            <a:off x="0" y="0"/>
            <a:ext cx="12449174" cy="6994525"/>
          </a:xfrm>
          <a:prstGeom prst="rect">
            <a:avLst/>
          </a:prstGeom>
        </p:spPr>
      </p:pic>
      <p:sp>
        <p:nvSpPr>
          <p:cNvPr id="55" name="Rectangle 54"/>
          <p:cNvSpPr/>
          <p:nvPr/>
        </p:nvSpPr>
        <p:spPr bwMode="auto">
          <a:xfrm>
            <a:off x="0" y="7621"/>
            <a:ext cx="12449174" cy="6986904"/>
          </a:xfrm>
          <a:prstGeom prst="rect">
            <a:avLst/>
          </a:prstGeom>
          <a:gradFill>
            <a:gsLst>
              <a:gs pos="0">
                <a:schemeClr val="bg1">
                  <a:alpha val="89000"/>
                </a:schemeClr>
              </a:gs>
              <a:gs pos="78000">
                <a:schemeClr val="bg1">
                  <a:alpha val="83000"/>
                </a:schemeClr>
              </a:gs>
            </a:gsLst>
            <a:lin ang="16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Digital transformation hinges on four imperatives</a:t>
            </a:r>
          </a:p>
        </p:txBody>
      </p:sp>
      <p:grpSp>
        <p:nvGrpSpPr>
          <p:cNvPr id="9" name="Group 8"/>
          <p:cNvGrpSpPr/>
          <p:nvPr/>
        </p:nvGrpSpPr>
        <p:grpSpPr>
          <a:xfrm>
            <a:off x="2634785" y="1647632"/>
            <a:ext cx="7166905" cy="4349500"/>
            <a:chOff x="2634785" y="1647632"/>
            <a:chExt cx="7166905" cy="4349500"/>
          </a:xfrm>
        </p:grpSpPr>
        <p:sp>
          <p:nvSpPr>
            <p:cNvPr id="4" name="Rectangle 3"/>
            <p:cNvSpPr/>
            <p:nvPr/>
          </p:nvSpPr>
          <p:spPr bwMode="auto">
            <a:xfrm>
              <a:off x="2655714" y="1724531"/>
              <a:ext cx="1799491"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Engage your </a:t>
              </a:r>
            </a:p>
            <a:p>
              <a:r>
                <a:rPr lang="en-US" sz="2400" dirty="0">
                  <a:solidFill>
                    <a:schemeClr val="tx1"/>
                  </a:solidFill>
                </a:rPr>
                <a:t>customers </a:t>
              </a:r>
            </a:p>
          </p:txBody>
        </p:sp>
        <p:sp>
          <p:nvSpPr>
            <p:cNvPr id="16" name="Rectangle 15"/>
            <p:cNvSpPr/>
            <p:nvPr/>
          </p:nvSpPr>
          <p:spPr bwMode="auto">
            <a:xfrm>
              <a:off x="2634785" y="5251695"/>
              <a:ext cx="2063240"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Empower your </a:t>
              </a:r>
            </a:p>
            <a:p>
              <a:r>
                <a:rPr lang="en-US" sz="2400" dirty="0">
                  <a:solidFill>
                    <a:schemeClr val="tx1"/>
                  </a:solidFill>
                </a:rPr>
                <a:t>employees </a:t>
              </a:r>
            </a:p>
          </p:txBody>
        </p:sp>
        <p:sp>
          <p:nvSpPr>
            <p:cNvPr id="18" name="Rectangle 17"/>
            <p:cNvSpPr/>
            <p:nvPr/>
          </p:nvSpPr>
          <p:spPr bwMode="auto">
            <a:xfrm>
              <a:off x="7775720" y="5251695"/>
              <a:ext cx="2025969"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Optimize your </a:t>
              </a:r>
            </a:p>
            <a:p>
              <a:r>
                <a:rPr lang="en-US" sz="2400" dirty="0">
                  <a:solidFill>
                    <a:schemeClr val="tx1"/>
                  </a:solidFill>
                </a:rPr>
                <a:t>operations </a:t>
              </a:r>
            </a:p>
          </p:txBody>
        </p:sp>
        <p:sp>
          <p:nvSpPr>
            <p:cNvPr id="19" name="Rectangle 18"/>
            <p:cNvSpPr/>
            <p:nvPr/>
          </p:nvSpPr>
          <p:spPr bwMode="auto">
            <a:xfrm>
              <a:off x="7812130" y="1647632"/>
              <a:ext cx="1989560" cy="7454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Transform </a:t>
              </a:r>
            </a:p>
            <a:p>
              <a:r>
                <a:rPr lang="en-US" sz="2400" dirty="0">
                  <a:solidFill>
                    <a:schemeClr val="tx1"/>
                  </a:solidFill>
                </a:rPr>
                <a:t>your products </a:t>
              </a:r>
            </a:p>
          </p:txBody>
        </p:sp>
      </p:grpSp>
      <p:grpSp>
        <p:nvGrpSpPr>
          <p:cNvPr id="6" name="Group 5"/>
          <p:cNvGrpSpPr/>
          <p:nvPr/>
        </p:nvGrpSpPr>
        <p:grpSpPr>
          <a:xfrm>
            <a:off x="4582654" y="2290024"/>
            <a:ext cx="3271166" cy="3064716"/>
            <a:chOff x="4430942" y="1882145"/>
            <a:chExt cx="3271166" cy="3064716"/>
          </a:xfrm>
        </p:grpSpPr>
        <p:grpSp>
          <p:nvGrpSpPr>
            <p:cNvPr id="51" name="Group 50"/>
            <p:cNvGrpSpPr/>
            <p:nvPr/>
          </p:nvGrpSpPr>
          <p:grpSpPr>
            <a:xfrm>
              <a:off x="4534166" y="1882145"/>
              <a:ext cx="3064716" cy="3064716"/>
              <a:chOff x="8012927" y="3107164"/>
              <a:chExt cx="2277650" cy="2277650"/>
            </a:xfrm>
          </p:grpSpPr>
          <p:sp>
            <p:nvSpPr>
              <p:cNvPr id="35" name="Oval 34"/>
              <p:cNvSpPr/>
              <p:nvPr/>
            </p:nvSpPr>
            <p:spPr bwMode="auto">
              <a:xfrm>
                <a:off x="8012927" y="3107164"/>
                <a:ext cx="2277650" cy="2277650"/>
              </a:xfrm>
              <a:prstGeom prst="ellipse">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Arrow: Chevron 39"/>
              <p:cNvSpPr/>
              <p:nvPr/>
            </p:nvSpPr>
            <p:spPr bwMode="auto">
              <a:xfrm rot="8597907" flipH="1">
                <a:off x="9699725" y="5192449"/>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Arrow: Chevron 40"/>
              <p:cNvSpPr/>
              <p:nvPr/>
            </p:nvSpPr>
            <p:spPr bwMode="auto">
              <a:xfrm rot="1674939" flipH="1">
                <a:off x="8546024" y="5188630"/>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Arrow: Chevron 41"/>
              <p:cNvSpPr/>
              <p:nvPr/>
            </p:nvSpPr>
            <p:spPr bwMode="auto">
              <a:xfrm rot="7245920" flipH="1">
                <a:off x="8061408" y="379183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Arrow: Chevron 42"/>
              <p:cNvSpPr/>
              <p:nvPr/>
            </p:nvSpPr>
            <p:spPr bwMode="auto">
              <a:xfrm rot="14873675" flipH="1">
                <a:off x="8063789" y="462278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Arrow: Chevron 43"/>
              <p:cNvSpPr/>
              <p:nvPr/>
            </p:nvSpPr>
            <p:spPr bwMode="auto">
              <a:xfrm rot="13218886" flipH="1">
                <a:off x="9700320" y="3225890"/>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Arrow: Chevron 44"/>
              <p:cNvSpPr/>
              <p:nvPr/>
            </p:nvSpPr>
            <p:spPr bwMode="auto">
              <a:xfrm rot="19316317" flipH="1">
                <a:off x="8549992" y="3225888"/>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Arrow: Chevron 45"/>
              <p:cNvSpPr/>
              <p:nvPr/>
            </p:nvSpPr>
            <p:spPr bwMode="auto">
              <a:xfrm rot="3865424" flipH="1">
                <a:off x="10182921" y="3785949"/>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Arrow: Chevron 46"/>
              <p:cNvSpPr/>
              <p:nvPr/>
            </p:nvSpPr>
            <p:spPr bwMode="auto">
              <a:xfrm rot="17349090" flipH="1">
                <a:off x="10183715" y="4627324"/>
                <a:ext cx="57066" cy="74500"/>
              </a:xfrm>
              <a:prstGeom prst="chevron">
                <a:avLst>
                  <a:gd name="adj" fmla="val 10000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 name="Rectangle 19"/>
            <p:cNvSpPr/>
            <p:nvPr/>
          </p:nvSpPr>
          <p:spPr bwMode="auto">
            <a:xfrm>
              <a:off x="5344325" y="3039763"/>
              <a:ext cx="1643562" cy="7494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2400" dirty="0">
                  <a:solidFill>
                    <a:schemeClr val="tx1"/>
                  </a:solidFill>
                </a:rPr>
                <a:t>Systems of </a:t>
              </a:r>
            </a:p>
            <a:p>
              <a:r>
                <a:rPr lang="en-US" sz="2400" dirty="0">
                  <a:solidFill>
                    <a:schemeClr val="tx1"/>
                  </a:solidFill>
                </a:rPr>
                <a:t>Intelligence </a:t>
              </a:r>
            </a:p>
          </p:txBody>
        </p:sp>
        <p:sp>
          <p:nvSpPr>
            <p:cNvPr id="3" name="Oval 2"/>
            <p:cNvSpPr/>
            <p:nvPr/>
          </p:nvSpPr>
          <p:spPr bwMode="auto">
            <a:xfrm>
              <a:off x="4430943" y="1950429"/>
              <a:ext cx="913383" cy="913382"/>
            </a:xfrm>
            <a:prstGeom prst="ellipse">
              <a:avLst/>
            </a:prstGeom>
            <a:solidFill>
              <a:schemeClr val="accent1"/>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4621107" y="2206058"/>
              <a:ext cx="533056" cy="402127"/>
              <a:chOff x="2138363" y="4405313"/>
              <a:chExt cx="971550" cy="838200"/>
            </a:xfrm>
            <a:solidFill>
              <a:schemeClr val="bg1"/>
            </a:solidFill>
          </p:grpSpPr>
          <p:sp>
            <p:nvSpPr>
              <p:cNvPr id="22" name="Freeform 5"/>
              <p:cNvSpPr>
                <a:spLocks noEditPoints="1"/>
              </p:cNvSpPr>
              <p:nvPr/>
            </p:nvSpPr>
            <p:spPr bwMode="auto">
              <a:xfrm>
                <a:off x="2400300" y="4478338"/>
                <a:ext cx="709613" cy="765175"/>
              </a:xfrm>
              <a:custGeom>
                <a:avLst/>
                <a:gdLst>
                  <a:gd name="T0" fmla="*/ 476 w 567"/>
                  <a:gd name="T1" fmla="*/ 219 h 611"/>
                  <a:gd name="T2" fmla="*/ 526 w 567"/>
                  <a:gd name="T3" fmla="*/ 122 h 611"/>
                  <a:gd name="T4" fmla="*/ 405 w 567"/>
                  <a:gd name="T5" fmla="*/ 0 h 611"/>
                  <a:gd name="T6" fmla="*/ 283 w 567"/>
                  <a:gd name="T7" fmla="*/ 122 h 611"/>
                  <a:gd name="T8" fmla="*/ 334 w 567"/>
                  <a:gd name="T9" fmla="*/ 219 h 611"/>
                  <a:gd name="T10" fmla="*/ 258 w 567"/>
                  <a:gd name="T11" fmla="*/ 295 h 611"/>
                  <a:gd name="T12" fmla="*/ 162 w 567"/>
                  <a:gd name="T13" fmla="*/ 245 h 611"/>
                  <a:gd name="T14" fmla="*/ 41 w 567"/>
                  <a:gd name="T15" fmla="*/ 367 h 611"/>
                  <a:gd name="T16" fmla="*/ 91 w 567"/>
                  <a:gd name="T17" fmla="*/ 463 h 611"/>
                  <a:gd name="T18" fmla="*/ 0 w 567"/>
                  <a:gd name="T19" fmla="*/ 611 h 611"/>
                  <a:gd name="T20" fmla="*/ 41 w 567"/>
                  <a:gd name="T21" fmla="*/ 611 h 611"/>
                  <a:gd name="T22" fmla="*/ 162 w 567"/>
                  <a:gd name="T23" fmla="*/ 489 h 611"/>
                  <a:gd name="T24" fmla="*/ 283 w 567"/>
                  <a:gd name="T25" fmla="*/ 611 h 611"/>
                  <a:gd name="T26" fmla="*/ 324 w 567"/>
                  <a:gd name="T27" fmla="*/ 611 h 611"/>
                  <a:gd name="T28" fmla="*/ 233 w 567"/>
                  <a:gd name="T29" fmla="*/ 463 h 611"/>
                  <a:gd name="T30" fmla="*/ 283 w 567"/>
                  <a:gd name="T31" fmla="*/ 367 h 611"/>
                  <a:gd name="T32" fmla="*/ 405 w 567"/>
                  <a:gd name="T33" fmla="*/ 245 h 611"/>
                  <a:gd name="T34" fmla="*/ 526 w 567"/>
                  <a:gd name="T35" fmla="*/ 367 h 611"/>
                  <a:gd name="T36" fmla="*/ 567 w 567"/>
                  <a:gd name="T37" fmla="*/ 367 h 611"/>
                  <a:gd name="T38" fmla="*/ 476 w 567"/>
                  <a:gd name="T39" fmla="*/ 219 h 611"/>
                  <a:gd name="T40" fmla="*/ 162 w 567"/>
                  <a:gd name="T41" fmla="*/ 448 h 611"/>
                  <a:gd name="T42" fmla="*/ 81 w 567"/>
                  <a:gd name="T43" fmla="*/ 367 h 611"/>
                  <a:gd name="T44" fmla="*/ 162 w 567"/>
                  <a:gd name="T45" fmla="*/ 285 h 611"/>
                  <a:gd name="T46" fmla="*/ 243 w 567"/>
                  <a:gd name="T47" fmla="*/ 367 h 611"/>
                  <a:gd name="T48" fmla="*/ 162 w 567"/>
                  <a:gd name="T49" fmla="*/ 448 h 611"/>
                  <a:gd name="T50" fmla="*/ 405 w 567"/>
                  <a:gd name="T51" fmla="*/ 204 h 611"/>
                  <a:gd name="T52" fmla="*/ 324 w 567"/>
                  <a:gd name="T53" fmla="*/ 122 h 611"/>
                  <a:gd name="T54" fmla="*/ 405 w 567"/>
                  <a:gd name="T55" fmla="*/ 41 h 611"/>
                  <a:gd name="T56" fmla="*/ 486 w 567"/>
                  <a:gd name="T57" fmla="*/ 122 h 611"/>
                  <a:gd name="T58" fmla="*/ 405 w 567"/>
                  <a:gd name="T59" fmla="*/ 204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7" h="611">
                    <a:moveTo>
                      <a:pt x="476" y="219"/>
                    </a:moveTo>
                    <a:cubicBezTo>
                      <a:pt x="506" y="199"/>
                      <a:pt x="526" y="163"/>
                      <a:pt x="526" y="122"/>
                    </a:cubicBezTo>
                    <a:cubicBezTo>
                      <a:pt x="526" y="56"/>
                      <a:pt x="471" y="0"/>
                      <a:pt x="405" y="0"/>
                    </a:cubicBezTo>
                    <a:cubicBezTo>
                      <a:pt x="334" y="0"/>
                      <a:pt x="283" y="56"/>
                      <a:pt x="283" y="122"/>
                    </a:cubicBezTo>
                    <a:cubicBezTo>
                      <a:pt x="283" y="163"/>
                      <a:pt x="304" y="199"/>
                      <a:pt x="334" y="219"/>
                    </a:cubicBezTo>
                    <a:cubicBezTo>
                      <a:pt x="299" y="239"/>
                      <a:pt x="273" y="265"/>
                      <a:pt x="258" y="295"/>
                    </a:cubicBezTo>
                    <a:cubicBezTo>
                      <a:pt x="238" y="265"/>
                      <a:pt x="202" y="245"/>
                      <a:pt x="162" y="245"/>
                    </a:cubicBezTo>
                    <a:cubicBezTo>
                      <a:pt x="91" y="245"/>
                      <a:pt x="41" y="301"/>
                      <a:pt x="41" y="367"/>
                    </a:cubicBezTo>
                    <a:cubicBezTo>
                      <a:pt x="41" y="407"/>
                      <a:pt x="61" y="443"/>
                      <a:pt x="91" y="463"/>
                    </a:cubicBezTo>
                    <a:cubicBezTo>
                      <a:pt x="36" y="494"/>
                      <a:pt x="0" y="550"/>
                      <a:pt x="0" y="611"/>
                    </a:cubicBezTo>
                    <a:cubicBezTo>
                      <a:pt x="41" y="611"/>
                      <a:pt x="41" y="611"/>
                      <a:pt x="41" y="611"/>
                    </a:cubicBezTo>
                    <a:cubicBezTo>
                      <a:pt x="41" y="545"/>
                      <a:pt x="91" y="489"/>
                      <a:pt x="162" y="489"/>
                    </a:cubicBezTo>
                    <a:cubicBezTo>
                      <a:pt x="228" y="489"/>
                      <a:pt x="283" y="545"/>
                      <a:pt x="283" y="611"/>
                    </a:cubicBezTo>
                    <a:cubicBezTo>
                      <a:pt x="324" y="611"/>
                      <a:pt x="324" y="611"/>
                      <a:pt x="324" y="611"/>
                    </a:cubicBezTo>
                    <a:cubicBezTo>
                      <a:pt x="324" y="550"/>
                      <a:pt x="283" y="494"/>
                      <a:pt x="233" y="463"/>
                    </a:cubicBezTo>
                    <a:cubicBezTo>
                      <a:pt x="263" y="443"/>
                      <a:pt x="283" y="407"/>
                      <a:pt x="283" y="367"/>
                    </a:cubicBezTo>
                    <a:cubicBezTo>
                      <a:pt x="283" y="301"/>
                      <a:pt x="334" y="245"/>
                      <a:pt x="405" y="245"/>
                    </a:cubicBezTo>
                    <a:cubicBezTo>
                      <a:pt x="471" y="245"/>
                      <a:pt x="526" y="301"/>
                      <a:pt x="526" y="367"/>
                    </a:cubicBezTo>
                    <a:cubicBezTo>
                      <a:pt x="567" y="367"/>
                      <a:pt x="567" y="367"/>
                      <a:pt x="567" y="367"/>
                    </a:cubicBezTo>
                    <a:cubicBezTo>
                      <a:pt x="567" y="306"/>
                      <a:pt x="526" y="250"/>
                      <a:pt x="476" y="219"/>
                    </a:cubicBezTo>
                    <a:close/>
                    <a:moveTo>
                      <a:pt x="162" y="448"/>
                    </a:moveTo>
                    <a:cubicBezTo>
                      <a:pt x="116" y="448"/>
                      <a:pt x="81" y="412"/>
                      <a:pt x="81" y="367"/>
                    </a:cubicBezTo>
                    <a:cubicBezTo>
                      <a:pt x="81" y="321"/>
                      <a:pt x="116" y="285"/>
                      <a:pt x="162" y="285"/>
                    </a:cubicBezTo>
                    <a:cubicBezTo>
                      <a:pt x="207" y="285"/>
                      <a:pt x="243" y="321"/>
                      <a:pt x="243" y="367"/>
                    </a:cubicBezTo>
                    <a:cubicBezTo>
                      <a:pt x="243" y="412"/>
                      <a:pt x="207" y="448"/>
                      <a:pt x="162" y="448"/>
                    </a:cubicBezTo>
                    <a:close/>
                    <a:moveTo>
                      <a:pt x="405" y="204"/>
                    </a:moveTo>
                    <a:cubicBezTo>
                      <a:pt x="359" y="204"/>
                      <a:pt x="324" y="168"/>
                      <a:pt x="324" y="122"/>
                    </a:cubicBezTo>
                    <a:cubicBezTo>
                      <a:pt x="324" y="77"/>
                      <a:pt x="359" y="41"/>
                      <a:pt x="405" y="41"/>
                    </a:cubicBezTo>
                    <a:cubicBezTo>
                      <a:pt x="450" y="41"/>
                      <a:pt x="486" y="77"/>
                      <a:pt x="486" y="122"/>
                    </a:cubicBezTo>
                    <a:cubicBezTo>
                      <a:pt x="486" y="168"/>
                      <a:pt x="450" y="204"/>
                      <a:pt x="405"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3" name="Freeform 6"/>
              <p:cNvSpPr>
                <a:spLocks noEditPoints="1"/>
              </p:cNvSpPr>
              <p:nvPr/>
            </p:nvSpPr>
            <p:spPr bwMode="auto">
              <a:xfrm>
                <a:off x="2138363" y="4405313"/>
                <a:ext cx="560388" cy="296862"/>
              </a:xfrm>
              <a:custGeom>
                <a:avLst/>
                <a:gdLst>
                  <a:gd name="T0" fmla="*/ 448 w 448"/>
                  <a:gd name="T1" fmla="*/ 238 h 238"/>
                  <a:gd name="T2" fmla="*/ 98 w 448"/>
                  <a:gd name="T3" fmla="*/ 238 h 238"/>
                  <a:gd name="T4" fmla="*/ 0 w 448"/>
                  <a:gd name="T5" fmla="*/ 146 h 238"/>
                  <a:gd name="T6" fmla="*/ 0 w 448"/>
                  <a:gd name="T7" fmla="*/ 92 h 238"/>
                  <a:gd name="T8" fmla="*/ 98 w 448"/>
                  <a:gd name="T9" fmla="*/ 0 h 238"/>
                  <a:gd name="T10" fmla="*/ 252 w 448"/>
                  <a:gd name="T11" fmla="*/ 0 h 238"/>
                  <a:gd name="T12" fmla="*/ 350 w 448"/>
                  <a:gd name="T13" fmla="*/ 92 h 238"/>
                  <a:gd name="T14" fmla="*/ 350 w 448"/>
                  <a:gd name="T15" fmla="*/ 136 h 238"/>
                  <a:gd name="T16" fmla="*/ 448 w 448"/>
                  <a:gd name="T17" fmla="*/ 238 h 238"/>
                  <a:gd name="T18" fmla="*/ 448 w 448"/>
                  <a:gd name="T19" fmla="*/ 238 h 238"/>
                  <a:gd name="T20" fmla="*/ 98 w 448"/>
                  <a:gd name="T21" fmla="*/ 39 h 238"/>
                  <a:gd name="T22" fmla="*/ 41 w 448"/>
                  <a:gd name="T23" fmla="*/ 92 h 238"/>
                  <a:gd name="T24" fmla="*/ 41 w 448"/>
                  <a:gd name="T25" fmla="*/ 146 h 238"/>
                  <a:gd name="T26" fmla="*/ 98 w 448"/>
                  <a:gd name="T27" fmla="*/ 199 h 238"/>
                  <a:gd name="T28" fmla="*/ 355 w 448"/>
                  <a:gd name="T29" fmla="*/ 199 h 238"/>
                  <a:gd name="T30" fmla="*/ 309 w 448"/>
                  <a:gd name="T31" fmla="*/ 150 h 238"/>
                  <a:gd name="T32" fmla="*/ 309 w 448"/>
                  <a:gd name="T33" fmla="*/ 92 h 238"/>
                  <a:gd name="T34" fmla="*/ 252 w 448"/>
                  <a:gd name="T35" fmla="*/ 39 h 238"/>
                  <a:gd name="T36" fmla="*/ 98 w 448"/>
                  <a:gd name="T37" fmla="*/ 39 h 238"/>
                  <a:gd name="T38" fmla="*/ 98 w 448"/>
                  <a:gd name="T39" fmla="*/ 3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238">
                    <a:moveTo>
                      <a:pt x="448" y="238"/>
                    </a:moveTo>
                    <a:cubicBezTo>
                      <a:pt x="98" y="238"/>
                      <a:pt x="98" y="238"/>
                      <a:pt x="98" y="238"/>
                    </a:cubicBezTo>
                    <a:cubicBezTo>
                      <a:pt x="47" y="238"/>
                      <a:pt x="0" y="199"/>
                      <a:pt x="0" y="146"/>
                    </a:cubicBezTo>
                    <a:cubicBezTo>
                      <a:pt x="0" y="92"/>
                      <a:pt x="0" y="92"/>
                      <a:pt x="0" y="92"/>
                    </a:cubicBezTo>
                    <a:cubicBezTo>
                      <a:pt x="0" y="43"/>
                      <a:pt x="47" y="0"/>
                      <a:pt x="98" y="0"/>
                    </a:cubicBezTo>
                    <a:cubicBezTo>
                      <a:pt x="252" y="0"/>
                      <a:pt x="252" y="0"/>
                      <a:pt x="252" y="0"/>
                    </a:cubicBezTo>
                    <a:cubicBezTo>
                      <a:pt x="309" y="0"/>
                      <a:pt x="350" y="43"/>
                      <a:pt x="350" y="92"/>
                    </a:cubicBezTo>
                    <a:cubicBezTo>
                      <a:pt x="350" y="136"/>
                      <a:pt x="350" y="136"/>
                      <a:pt x="350" y="136"/>
                    </a:cubicBezTo>
                    <a:cubicBezTo>
                      <a:pt x="448" y="238"/>
                      <a:pt x="448" y="238"/>
                      <a:pt x="448" y="238"/>
                    </a:cubicBezTo>
                    <a:cubicBezTo>
                      <a:pt x="448" y="238"/>
                      <a:pt x="448" y="238"/>
                      <a:pt x="448" y="238"/>
                    </a:cubicBezTo>
                    <a:close/>
                    <a:moveTo>
                      <a:pt x="98" y="39"/>
                    </a:moveTo>
                    <a:cubicBezTo>
                      <a:pt x="67" y="39"/>
                      <a:pt x="41" y="63"/>
                      <a:pt x="41" y="92"/>
                    </a:cubicBezTo>
                    <a:cubicBezTo>
                      <a:pt x="41" y="146"/>
                      <a:pt x="41" y="146"/>
                      <a:pt x="41" y="146"/>
                    </a:cubicBezTo>
                    <a:cubicBezTo>
                      <a:pt x="41" y="175"/>
                      <a:pt x="67" y="199"/>
                      <a:pt x="98" y="199"/>
                    </a:cubicBezTo>
                    <a:cubicBezTo>
                      <a:pt x="355" y="199"/>
                      <a:pt x="355" y="199"/>
                      <a:pt x="355" y="199"/>
                    </a:cubicBezTo>
                    <a:cubicBezTo>
                      <a:pt x="309" y="150"/>
                      <a:pt x="309" y="150"/>
                      <a:pt x="309" y="150"/>
                    </a:cubicBezTo>
                    <a:cubicBezTo>
                      <a:pt x="309" y="92"/>
                      <a:pt x="309" y="92"/>
                      <a:pt x="309" y="92"/>
                    </a:cubicBezTo>
                    <a:cubicBezTo>
                      <a:pt x="309" y="63"/>
                      <a:pt x="283" y="39"/>
                      <a:pt x="252" y="39"/>
                    </a:cubicBezTo>
                    <a:cubicBezTo>
                      <a:pt x="98" y="39"/>
                      <a:pt x="98" y="39"/>
                      <a:pt x="98" y="39"/>
                    </a:cubicBezTo>
                    <a:cubicBezTo>
                      <a:pt x="98" y="39"/>
                      <a:pt x="98" y="39"/>
                      <a:pt x="98"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2" name="Oval 11"/>
            <p:cNvSpPr/>
            <p:nvPr/>
          </p:nvSpPr>
          <p:spPr bwMode="auto">
            <a:xfrm>
              <a:off x="4430942" y="3965191"/>
              <a:ext cx="913383" cy="913382"/>
            </a:xfrm>
            <a:prstGeom prst="ellipse">
              <a:avLst/>
            </a:prstGeom>
            <a:solidFill>
              <a:schemeClr val="accent4"/>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4698022" y="4209802"/>
              <a:ext cx="379220" cy="424162"/>
              <a:chOff x="-1054101" y="4495800"/>
              <a:chExt cx="693738" cy="887413"/>
            </a:xfrm>
            <a:solidFill>
              <a:schemeClr val="bg1"/>
            </a:solidFill>
          </p:grpSpPr>
          <p:sp>
            <p:nvSpPr>
              <p:cNvPr id="25" name="Freeform 10"/>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6" name="Freeform 11"/>
              <p:cNvSpPr>
                <a:spLocks noEditPoints="1"/>
              </p:cNvSpPr>
              <p:nvPr/>
            </p:nvSpPr>
            <p:spPr bwMode="auto">
              <a:xfrm>
                <a:off x="-1054101" y="4495800"/>
                <a:ext cx="280988" cy="887413"/>
              </a:xfrm>
              <a:custGeom>
                <a:avLst/>
                <a:gdLst>
                  <a:gd name="T0" fmla="*/ 179 w 227"/>
                  <a:gd name="T1" fmla="*/ 399 h 719"/>
                  <a:gd name="T2" fmla="*/ 227 w 227"/>
                  <a:gd name="T3" fmla="*/ 399 h 719"/>
                  <a:gd name="T4" fmla="*/ 227 w 227"/>
                  <a:gd name="T5" fmla="*/ 365 h 719"/>
                  <a:gd name="T6" fmla="*/ 131 w 227"/>
                  <a:gd name="T7" fmla="*/ 365 h 719"/>
                  <a:gd name="T8" fmla="*/ 131 w 227"/>
                  <a:gd name="T9" fmla="*/ 154 h 719"/>
                  <a:gd name="T10" fmla="*/ 179 w 227"/>
                  <a:gd name="T11" fmla="*/ 108 h 719"/>
                  <a:gd name="T12" fmla="*/ 179 w 227"/>
                  <a:gd name="T13" fmla="*/ 0 h 719"/>
                  <a:gd name="T14" fmla="*/ 48 w 227"/>
                  <a:gd name="T15" fmla="*/ 0 h 719"/>
                  <a:gd name="T16" fmla="*/ 48 w 227"/>
                  <a:gd name="T17" fmla="*/ 108 h 719"/>
                  <a:gd name="T18" fmla="*/ 95 w 227"/>
                  <a:gd name="T19" fmla="*/ 154 h 719"/>
                  <a:gd name="T20" fmla="*/ 95 w 227"/>
                  <a:gd name="T21" fmla="*/ 365 h 719"/>
                  <a:gd name="T22" fmla="*/ 0 w 227"/>
                  <a:gd name="T23" fmla="*/ 365 h 719"/>
                  <a:gd name="T24" fmla="*/ 0 w 227"/>
                  <a:gd name="T25" fmla="*/ 399 h 719"/>
                  <a:gd name="T26" fmla="*/ 48 w 227"/>
                  <a:gd name="T27" fmla="*/ 399 h 719"/>
                  <a:gd name="T28" fmla="*/ 48 w 227"/>
                  <a:gd name="T29" fmla="*/ 656 h 719"/>
                  <a:gd name="T30" fmla="*/ 113 w 227"/>
                  <a:gd name="T31" fmla="*/ 719 h 719"/>
                  <a:gd name="T32" fmla="*/ 179 w 227"/>
                  <a:gd name="T33" fmla="*/ 656 h 719"/>
                  <a:gd name="T34" fmla="*/ 179 w 227"/>
                  <a:gd name="T35" fmla="*/ 399 h 719"/>
                  <a:gd name="T36" fmla="*/ 179 w 227"/>
                  <a:gd name="T37" fmla="*/ 399 h 719"/>
                  <a:gd name="T38" fmla="*/ 84 w 227"/>
                  <a:gd name="T39" fmla="*/ 91 h 719"/>
                  <a:gd name="T40" fmla="*/ 84 w 227"/>
                  <a:gd name="T41" fmla="*/ 34 h 719"/>
                  <a:gd name="T42" fmla="*/ 143 w 227"/>
                  <a:gd name="T43" fmla="*/ 34 h 719"/>
                  <a:gd name="T44" fmla="*/ 143 w 227"/>
                  <a:gd name="T45" fmla="*/ 91 h 719"/>
                  <a:gd name="T46" fmla="*/ 113 w 227"/>
                  <a:gd name="T47" fmla="*/ 119 h 719"/>
                  <a:gd name="T48" fmla="*/ 84 w 227"/>
                  <a:gd name="T49" fmla="*/ 91 h 719"/>
                  <a:gd name="T50" fmla="*/ 84 w 227"/>
                  <a:gd name="T51" fmla="*/ 91 h 719"/>
                  <a:gd name="T52" fmla="*/ 143 w 227"/>
                  <a:gd name="T53" fmla="*/ 656 h 719"/>
                  <a:gd name="T54" fmla="*/ 113 w 227"/>
                  <a:gd name="T55" fmla="*/ 685 h 719"/>
                  <a:gd name="T56" fmla="*/ 84 w 227"/>
                  <a:gd name="T57" fmla="*/ 656 h 719"/>
                  <a:gd name="T58" fmla="*/ 84 w 227"/>
                  <a:gd name="T59" fmla="*/ 399 h 719"/>
                  <a:gd name="T60" fmla="*/ 143 w 227"/>
                  <a:gd name="T61" fmla="*/ 399 h 719"/>
                  <a:gd name="T62" fmla="*/ 143 w 227"/>
                  <a:gd name="T63" fmla="*/ 656 h 719"/>
                  <a:gd name="T64" fmla="*/ 143 w 227"/>
                  <a:gd name="T65" fmla="*/ 656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7" h="719">
                    <a:moveTo>
                      <a:pt x="179" y="399"/>
                    </a:moveTo>
                    <a:cubicBezTo>
                      <a:pt x="227" y="399"/>
                      <a:pt x="227" y="399"/>
                      <a:pt x="227" y="399"/>
                    </a:cubicBezTo>
                    <a:cubicBezTo>
                      <a:pt x="227" y="365"/>
                      <a:pt x="227" y="365"/>
                      <a:pt x="227" y="365"/>
                    </a:cubicBezTo>
                    <a:cubicBezTo>
                      <a:pt x="131" y="365"/>
                      <a:pt x="131" y="365"/>
                      <a:pt x="131" y="365"/>
                    </a:cubicBezTo>
                    <a:cubicBezTo>
                      <a:pt x="131" y="154"/>
                      <a:pt x="131" y="154"/>
                      <a:pt x="131" y="154"/>
                    </a:cubicBezTo>
                    <a:cubicBezTo>
                      <a:pt x="179" y="108"/>
                      <a:pt x="179" y="108"/>
                      <a:pt x="179" y="108"/>
                    </a:cubicBezTo>
                    <a:cubicBezTo>
                      <a:pt x="179" y="0"/>
                      <a:pt x="179" y="0"/>
                      <a:pt x="179" y="0"/>
                    </a:cubicBezTo>
                    <a:cubicBezTo>
                      <a:pt x="48" y="0"/>
                      <a:pt x="48" y="0"/>
                      <a:pt x="48" y="0"/>
                    </a:cubicBezTo>
                    <a:cubicBezTo>
                      <a:pt x="48" y="108"/>
                      <a:pt x="48" y="108"/>
                      <a:pt x="48" y="108"/>
                    </a:cubicBezTo>
                    <a:cubicBezTo>
                      <a:pt x="95" y="154"/>
                      <a:pt x="95" y="154"/>
                      <a:pt x="95" y="154"/>
                    </a:cubicBezTo>
                    <a:cubicBezTo>
                      <a:pt x="95" y="365"/>
                      <a:pt x="95" y="365"/>
                      <a:pt x="95" y="365"/>
                    </a:cubicBezTo>
                    <a:cubicBezTo>
                      <a:pt x="0" y="365"/>
                      <a:pt x="0" y="365"/>
                      <a:pt x="0" y="365"/>
                    </a:cubicBezTo>
                    <a:cubicBezTo>
                      <a:pt x="0" y="399"/>
                      <a:pt x="0" y="399"/>
                      <a:pt x="0" y="399"/>
                    </a:cubicBezTo>
                    <a:cubicBezTo>
                      <a:pt x="48" y="399"/>
                      <a:pt x="48" y="399"/>
                      <a:pt x="48" y="399"/>
                    </a:cubicBezTo>
                    <a:cubicBezTo>
                      <a:pt x="48" y="656"/>
                      <a:pt x="48" y="656"/>
                      <a:pt x="48" y="656"/>
                    </a:cubicBezTo>
                    <a:cubicBezTo>
                      <a:pt x="48" y="690"/>
                      <a:pt x="78" y="719"/>
                      <a:pt x="113" y="719"/>
                    </a:cubicBezTo>
                    <a:cubicBezTo>
                      <a:pt x="149" y="719"/>
                      <a:pt x="179" y="690"/>
                      <a:pt x="179" y="656"/>
                    </a:cubicBezTo>
                    <a:cubicBezTo>
                      <a:pt x="179" y="399"/>
                      <a:pt x="179" y="399"/>
                      <a:pt x="179" y="399"/>
                    </a:cubicBezTo>
                    <a:cubicBezTo>
                      <a:pt x="179" y="399"/>
                      <a:pt x="179" y="399"/>
                      <a:pt x="179" y="399"/>
                    </a:cubicBezTo>
                    <a:close/>
                    <a:moveTo>
                      <a:pt x="84" y="91"/>
                    </a:moveTo>
                    <a:cubicBezTo>
                      <a:pt x="84" y="34"/>
                      <a:pt x="84" y="34"/>
                      <a:pt x="84" y="34"/>
                    </a:cubicBezTo>
                    <a:cubicBezTo>
                      <a:pt x="143" y="34"/>
                      <a:pt x="143" y="34"/>
                      <a:pt x="143" y="34"/>
                    </a:cubicBezTo>
                    <a:cubicBezTo>
                      <a:pt x="143" y="91"/>
                      <a:pt x="143" y="91"/>
                      <a:pt x="143" y="91"/>
                    </a:cubicBezTo>
                    <a:cubicBezTo>
                      <a:pt x="113" y="119"/>
                      <a:pt x="113" y="119"/>
                      <a:pt x="113" y="119"/>
                    </a:cubicBezTo>
                    <a:cubicBezTo>
                      <a:pt x="84" y="91"/>
                      <a:pt x="84" y="91"/>
                      <a:pt x="84" y="91"/>
                    </a:cubicBezTo>
                    <a:cubicBezTo>
                      <a:pt x="84" y="91"/>
                      <a:pt x="84" y="91"/>
                      <a:pt x="84" y="91"/>
                    </a:cubicBezTo>
                    <a:close/>
                    <a:moveTo>
                      <a:pt x="143" y="656"/>
                    </a:moveTo>
                    <a:cubicBezTo>
                      <a:pt x="143" y="673"/>
                      <a:pt x="131" y="685"/>
                      <a:pt x="113" y="685"/>
                    </a:cubicBezTo>
                    <a:cubicBezTo>
                      <a:pt x="95" y="685"/>
                      <a:pt x="84" y="673"/>
                      <a:pt x="84" y="656"/>
                    </a:cubicBezTo>
                    <a:cubicBezTo>
                      <a:pt x="84" y="399"/>
                      <a:pt x="84" y="399"/>
                      <a:pt x="84" y="399"/>
                    </a:cubicBezTo>
                    <a:cubicBezTo>
                      <a:pt x="143" y="399"/>
                      <a:pt x="143" y="399"/>
                      <a:pt x="143" y="399"/>
                    </a:cubicBezTo>
                    <a:cubicBezTo>
                      <a:pt x="143" y="656"/>
                      <a:pt x="143" y="656"/>
                      <a:pt x="143" y="656"/>
                    </a:cubicBezTo>
                    <a:cubicBezTo>
                      <a:pt x="143" y="656"/>
                      <a:pt x="143" y="656"/>
                      <a:pt x="143" y="6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7" name="Freeform 12"/>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28" name="Freeform 13"/>
              <p:cNvSpPr>
                <a:spLocks noEditPoints="1"/>
              </p:cNvSpPr>
              <p:nvPr/>
            </p:nvSpPr>
            <p:spPr bwMode="auto">
              <a:xfrm>
                <a:off x="-690563" y="4495800"/>
                <a:ext cx="330200" cy="887413"/>
              </a:xfrm>
              <a:custGeom>
                <a:avLst/>
                <a:gdLst>
                  <a:gd name="T0" fmla="*/ 197 w 267"/>
                  <a:gd name="T1" fmla="*/ 245 h 719"/>
                  <a:gd name="T2" fmla="*/ 203 w 267"/>
                  <a:gd name="T3" fmla="*/ 245 h 719"/>
                  <a:gd name="T4" fmla="*/ 267 w 267"/>
                  <a:gd name="T5" fmla="*/ 131 h 719"/>
                  <a:gd name="T6" fmla="*/ 134 w 267"/>
                  <a:gd name="T7" fmla="*/ 0 h 719"/>
                  <a:gd name="T8" fmla="*/ 0 w 267"/>
                  <a:gd name="T9" fmla="*/ 131 h 719"/>
                  <a:gd name="T10" fmla="*/ 70 w 267"/>
                  <a:gd name="T11" fmla="*/ 245 h 719"/>
                  <a:gd name="T12" fmla="*/ 70 w 267"/>
                  <a:gd name="T13" fmla="*/ 245 h 719"/>
                  <a:gd name="T14" fmla="*/ 70 w 267"/>
                  <a:gd name="T15" fmla="*/ 656 h 719"/>
                  <a:gd name="T16" fmla="*/ 134 w 267"/>
                  <a:gd name="T17" fmla="*/ 719 h 719"/>
                  <a:gd name="T18" fmla="*/ 197 w 267"/>
                  <a:gd name="T19" fmla="*/ 656 h 719"/>
                  <a:gd name="T20" fmla="*/ 197 w 267"/>
                  <a:gd name="T21" fmla="*/ 245 h 719"/>
                  <a:gd name="T22" fmla="*/ 197 w 267"/>
                  <a:gd name="T23" fmla="*/ 245 h 719"/>
                  <a:gd name="T24" fmla="*/ 174 w 267"/>
                  <a:gd name="T25" fmla="*/ 222 h 719"/>
                  <a:gd name="T26" fmla="*/ 163 w 267"/>
                  <a:gd name="T27" fmla="*/ 222 h 719"/>
                  <a:gd name="T28" fmla="*/ 163 w 267"/>
                  <a:gd name="T29" fmla="*/ 656 h 719"/>
                  <a:gd name="T30" fmla="*/ 134 w 267"/>
                  <a:gd name="T31" fmla="*/ 685 h 719"/>
                  <a:gd name="T32" fmla="*/ 105 w 267"/>
                  <a:gd name="T33" fmla="*/ 656 h 719"/>
                  <a:gd name="T34" fmla="*/ 105 w 267"/>
                  <a:gd name="T35" fmla="*/ 222 h 719"/>
                  <a:gd name="T36" fmla="*/ 93 w 267"/>
                  <a:gd name="T37" fmla="*/ 222 h 719"/>
                  <a:gd name="T38" fmla="*/ 35 w 267"/>
                  <a:gd name="T39" fmla="*/ 131 h 719"/>
                  <a:gd name="T40" fmla="*/ 110 w 267"/>
                  <a:gd name="T41" fmla="*/ 40 h 719"/>
                  <a:gd name="T42" fmla="*/ 116 w 267"/>
                  <a:gd name="T43" fmla="*/ 34 h 719"/>
                  <a:gd name="T44" fmla="*/ 116 w 267"/>
                  <a:gd name="T45" fmla="*/ 108 h 719"/>
                  <a:gd name="T46" fmla="*/ 134 w 267"/>
                  <a:gd name="T47" fmla="*/ 125 h 719"/>
                  <a:gd name="T48" fmla="*/ 151 w 267"/>
                  <a:gd name="T49" fmla="*/ 108 h 719"/>
                  <a:gd name="T50" fmla="*/ 151 w 267"/>
                  <a:gd name="T51" fmla="*/ 34 h 719"/>
                  <a:gd name="T52" fmla="*/ 157 w 267"/>
                  <a:gd name="T53" fmla="*/ 40 h 719"/>
                  <a:gd name="T54" fmla="*/ 232 w 267"/>
                  <a:gd name="T55" fmla="*/ 131 h 719"/>
                  <a:gd name="T56" fmla="*/ 174 w 267"/>
                  <a:gd name="T57" fmla="*/ 22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7" h="719">
                    <a:moveTo>
                      <a:pt x="197" y="245"/>
                    </a:moveTo>
                    <a:cubicBezTo>
                      <a:pt x="203" y="245"/>
                      <a:pt x="203" y="245"/>
                      <a:pt x="203" y="245"/>
                    </a:cubicBezTo>
                    <a:cubicBezTo>
                      <a:pt x="244" y="222"/>
                      <a:pt x="267" y="177"/>
                      <a:pt x="267" y="131"/>
                    </a:cubicBezTo>
                    <a:cubicBezTo>
                      <a:pt x="267" y="57"/>
                      <a:pt x="209" y="0"/>
                      <a:pt x="134" y="0"/>
                    </a:cubicBezTo>
                    <a:cubicBezTo>
                      <a:pt x="58" y="0"/>
                      <a:pt x="0" y="57"/>
                      <a:pt x="0" y="131"/>
                    </a:cubicBezTo>
                    <a:cubicBezTo>
                      <a:pt x="0" y="177"/>
                      <a:pt x="24" y="222"/>
                      <a:pt x="70" y="245"/>
                    </a:cubicBezTo>
                    <a:cubicBezTo>
                      <a:pt x="70" y="245"/>
                      <a:pt x="70" y="245"/>
                      <a:pt x="70" y="245"/>
                    </a:cubicBezTo>
                    <a:cubicBezTo>
                      <a:pt x="70" y="656"/>
                      <a:pt x="70" y="656"/>
                      <a:pt x="70" y="656"/>
                    </a:cubicBezTo>
                    <a:cubicBezTo>
                      <a:pt x="70" y="690"/>
                      <a:pt x="99" y="719"/>
                      <a:pt x="134" y="719"/>
                    </a:cubicBezTo>
                    <a:cubicBezTo>
                      <a:pt x="168" y="719"/>
                      <a:pt x="197" y="690"/>
                      <a:pt x="197" y="656"/>
                    </a:cubicBezTo>
                    <a:cubicBezTo>
                      <a:pt x="197" y="245"/>
                      <a:pt x="197" y="245"/>
                      <a:pt x="197" y="245"/>
                    </a:cubicBezTo>
                    <a:cubicBezTo>
                      <a:pt x="197" y="245"/>
                      <a:pt x="197" y="245"/>
                      <a:pt x="197" y="245"/>
                    </a:cubicBezTo>
                    <a:close/>
                    <a:moveTo>
                      <a:pt x="174" y="222"/>
                    </a:moveTo>
                    <a:cubicBezTo>
                      <a:pt x="163" y="222"/>
                      <a:pt x="163" y="222"/>
                      <a:pt x="163" y="222"/>
                    </a:cubicBezTo>
                    <a:cubicBezTo>
                      <a:pt x="163" y="656"/>
                      <a:pt x="163" y="656"/>
                      <a:pt x="163" y="656"/>
                    </a:cubicBezTo>
                    <a:cubicBezTo>
                      <a:pt x="163" y="673"/>
                      <a:pt x="151" y="685"/>
                      <a:pt x="134" y="685"/>
                    </a:cubicBezTo>
                    <a:cubicBezTo>
                      <a:pt x="116" y="685"/>
                      <a:pt x="105" y="673"/>
                      <a:pt x="105" y="656"/>
                    </a:cubicBezTo>
                    <a:cubicBezTo>
                      <a:pt x="105" y="222"/>
                      <a:pt x="105" y="222"/>
                      <a:pt x="105" y="222"/>
                    </a:cubicBezTo>
                    <a:cubicBezTo>
                      <a:pt x="93" y="222"/>
                      <a:pt x="93" y="222"/>
                      <a:pt x="93" y="222"/>
                    </a:cubicBezTo>
                    <a:cubicBezTo>
                      <a:pt x="58" y="205"/>
                      <a:pt x="35" y="171"/>
                      <a:pt x="35" y="131"/>
                    </a:cubicBezTo>
                    <a:cubicBezTo>
                      <a:pt x="35" y="85"/>
                      <a:pt x="64" y="51"/>
                      <a:pt x="110" y="40"/>
                    </a:cubicBezTo>
                    <a:cubicBezTo>
                      <a:pt x="116" y="34"/>
                      <a:pt x="116" y="34"/>
                      <a:pt x="116" y="34"/>
                    </a:cubicBezTo>
                    <a:cubicBezTo>
                      <a:pt x="116" y="108"/>
                      <a:pt x="116" y="108"/>
                      <a:pt x="116" y="108"/>
                    </a:cubicBezTo>
                    <a:cubicBezTo>
                      <a:pt x="116" y="119"/>
                      <a:pt x="122" y="125"/>
                      <a:pt x="134" y="125"/>
                    </a:cubicBezTo>
                    <a:cubicBezTo>
                      <a:pt x="145" y="125"/>
                      <a:pt x="151" y="119"/>
                      <a:pt x="151" y="108"/>
                    </a:cubicBezTo>
                    <a:cubicBezTo>
                      <a:pt x="151" y="34"/>
                      <a:pt x="151" y="34"/>
                      <a:pt x="151" y="34"/>
                    </a:cubicBezTo>
                    <a:cubicBezTo>
                      <a:pt x="157" y="40"/>
                      <a:pt x="157" y="40"/>
                      <a:pt x="157" y="40"/>
                    </a:cubicBezTo>
                    <a:cubicBezTo>
                      <a:pt x="203" y="51"/>
                      <a:pt x="232" y="85"/>
                      <a:pt x="232" y="131"/>
                    </a:cubicBezTo>
                    <a:cubicBezTo>
                      <a:pt x="232" y="171"/>
                      <a:pt x="209" y="205"/>
                      <a:pt x="1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3" name="Oval 12"/>
            <p:cNvSpPr/>
            <p:nvPr/>
          </p:nvSpPr>
          <p:spPr bwMode="auto">
            <a:xfrm>
              <a:off x="6788725" y="3965191"/>
              <a:ext cx="913383" cy="913382"/>
            </a:xfrm>
            <a:prstGeom prst="ellipse">
              <a:avLst/>
            </a:prstGeom>
            <a:solidFill>
              <a:schemeClr val="accent3"/>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7024853" y="4202670"/>
              <a:ext cx="441124" cy="438425"/>
              <a:chOff x="8089900" y="5089525"/>
              <a:chExt cx="722313" cy="735013"/>
            </a:xfrm>
            <a:solidFill>
              <a:schemeClr val="bg1"/>
            </a:solidFill>
          </p:grpSpPr>
          <p:sp>
            <p:nvSpPr>
              <p:cNvPr id="30" name="Freeform 17"/>
              <p:cNvSpPr>
                <a:spLocks/>
              </p:cNvSpPr>
              <p:nvPr/>
            </p:nvSpPr>
            <p:spPr bwMode="auto">
              <a:xfrm>
                <a:off x="8089900" y="5089525"/>
                <a:ext cx="476250" cy="708025"/>
              </a:xfrm>
              <a:custGeom>
                <a:avLst/>
                <a:gdLst>
                  <a:gd name="T0" fmla="*/ 36 w 477"/>
                  <a:gd name="T1" fmla="*/ 371 h 708"/>
                  <a:gd name="T2" fmla="*/ 360 w 477"/>
                  <a:gd name="T3" fmla="*/ 36 h 708"/>
                  <a:gd name="T4" fmla="*/ 468 w 477"/>
                  <a:gd name="T5" fmla="*/ 54 h 708"/>
                  <a:gd name="T6" fmla="*/ 477 w 477"/>
                  <a:gd name="T7" fmla="*/ 19 h 708"/>
                  <a:gd name="T8" fmla="*/ 360 w 477"/>
                  <a:gd name="T9" fmla="*/ 0 h 708"/>
                  <a:gd name="T10" fmla="*/ 0 w 477"/>
                  <a:gd name="T11" fmla="*/ 371 h 708"/>
                  <a:gd name="T12" fmla="*/ 203 w 477"/>
                  <a:gd name="T13" fmla="*/ 708 h 708"/>
                  <a:gd name="T14" fmla="*/ 220 w 477"/>
                  <a:gd name="T15" fmla="*/ 676 h 708"/>
                  <a:gd name="T16" fmla="*/ 36 w 477"/>
                  <a:gd name="T17" fmla="*/ 37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708">
                    <a:moveTo>
                      <a:pt x="36" y="371"/>
                    </a:moveTo>
                    <a:cubicBezTo>
                      <a:pt x="36" y="186"/>
                      <a:pt x="181" y="36"/>
                      <a:pt x="360" y="36"/>
                    </a:cubicBezTo>
                    <a:cubicBezTo>
                      <a:pt x="398" y="36"/>
                      <a:pt x="432" y="45"/>
                      <a:pt x="468" y="54"/>
                    </a:cubicBezTo>
                    <a:cubicBezTo>
                      <a:pt x="477" y="19"/>
                      <a:pt x="477" y="19"/>
                      <a:pt x="477" y="19"/>
                    </a:cubicBezTo>
                    <a:cubicBezTo>
                      <a:pt x="440" y="10"/>
                      <a:pt x="403" y="0"/>
                      <a:pt x="360" y="0"/>
                    </a:cubicBezTo>
                    <a:cubicBezTo>
                      <a:pt x="161" y="0"/>
                      <a:pt x="0" y="166"/>
                      <a:pt x="0" y="371"/>
                    </a:cubicBezTo>
                    <a:cubicBezTo>
                      <a:pt x="0" y="512"/>
                      <a:pt x="78" y="641"/>
                      <a:pt x="203" y="708"/>
                    </a:cubicBezTo>
                    <a:cubicBezTo>
                      <a:pt x="220" y="676"/>
                      <a:pt x="220" y="676"/>
                      <a:pt x="220" y="676"/>
                    </a:cubicBezTo>
                    <a:cubicBezTo>
                      <a:pt x="107" y="615"/>
                      <a:pt x="36" y="498"/>
                      <a:pt x="36"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1" name="Freeform 18"/>
              <p:cNvSpPr>
                <a:spLocks noEditPoints="1"/>
              </p:cNvSpPr>
              <p:nvPr/>
            </p:nvSpPr>
            <p:spPr bwMode="auto">
              <a:xfrm>
                <a:off x="8216900" y="5227638"/>
                <a:ext cx="468312" cy="471487"/>
              </a:xfrm>
              <a:custGeom>
                <a:avLst/>
                <a:gdLst>
                  <a:gd name="T0" fmla="*/ 454 w 470"/>
                  <a:gd name="T1" fmla="*/ 123 h 472"/>
                  <a:gd name="T2" fmla="*/ 418 w 470"/>
                  <a:gd name="T3" fmla="*/ 141 h 472"/>
                  <a:gd name="T4" fmla="*/ 326 w 470"/>
                  <a:gd name="T5" fmla="*/ 52 h 472"/>
                  <a:gd name="T6" fmla="*/ 347 w 470"/>
                  <a:gd name="T7" fmla="*/ 20 h 472"/>
                  <a:gd name="T8" fmla="*/ 317 w 470"/>
                  <a:gd name="T9" fmla="*/ 0 h 472"/>
                  <a:gd name="T10" fmla="*/ 291 w 470"/>
                  <a:gd name="T11" fmla="*/ 38 h 472"/>
                  <a:gd name="T12" fmla="*/ 235 w 470"/>
                  <a:gd name="T13" fmla="*/ 30 h 472"/>
                  <a:gd name="T14" fmla="*/ 179 w 470"/>
                  <a:gd name="T15" fmla="*/ 38 h 472"/>
                  <a:gd name="T16" fmla="*/ 153 w 470"/>
                  <a:gd name="T17" fmla="*/ 0 h 472"/>
                  <a:gd name="T18" fmla="*/ 123 w 470"/>
                  <a:gd name="T19" fmla="*/ 20 h 472"/>
                  <a:gd name="T20" fmla="*/ 144 w 470"/>
                  <a:gd name="T21" fmla="*/ 52 h 472"/>
                  <a:gd name="T22" fmla="*/ 52 w 470"/>
                  <a:gd name="T23" fmla="*/ 141 h 472"/>
                  <a:gd name="T24" fmla="*/ 16 w 470"/>
                  <a:gd name="T25" fmla="*/ 123 h 472"/>
                  <a:gd name="T26" fmla="*/ 0 w 470"/>
                  <a:gd name="T27" fmla="*/ 155 h 472"/>
                  <a:gd name="T28" fmla="*/ 38 w 470"/>
                  <a:gd name="T29" fmla="*/ 175 h 472"/>
                  <a:gd name="T30" fmla="*/ 29 w 470"/>
                  <a:gd name="T31" fmla="*/ 236 h 472"/>
                  <a:gd name="T32" fmla="*/ 38 w 470"/>
                  <a:gd name="T33" fmla="*/ 298 h 472"/>
                  <a:gd name="T34" fmla="*/ 0 w 470"/>
                  <a:gd name="T35" fmla="*/ 318 h 472"/>
                  <a:gd name="T36" fmla="*/ 16 w 470"/>
                  <a:gd name="T37" fmla="*/ 350 h 472"/>
                  <a:gd name="T38" fmla="*/ 52 w 470"/>
                  <a:gd name="T39" fmla="*/ 332 h 472"/>
                  <a:gd name="T40" fmla="*/ 140 w 470"/>
                  <a:gd name="T41" fmla="*/ 419 h 472"/>
                  <a:gd name="T42" fmla="*/ 122 w 470"/>
                  <a:gd name="T43" fmla="*/ 455 h 472"/>
                  <a:gd name="T44" fmla="*/ 154 w 470"/>
                  <a:gd name="T45" fmla="*/ 472 h 472"/>
                  <a:gd name="T46" fmla="*/ 173 w 470"/>
                  <a:gd name="T47" fmla="*/ 433 h 472"/>
                  <a:gd name="T48" fmla="*/ 235 w 470"/>
                  <a:gd name="T49" fmla="*/ 443 h 472"/>
                  <a:gd name="T50" fmla="*/ 297 w 470"/>
                  <a:gd name="T51" fmla="*/ 433 h 472"/>
                  <a:gd name="T52" fmla="*/ 316 w 470"/>
                  <a:gd name="T53" fmla="*/ 472 h 472"/>
                  <a:gd name="T54" fmla="*/ 348 w 470"/>
                  <a:gd name="T55" fmla="*/ 455 h 472"/>
                  <a:gd name="T56" fmla="*/ 330 w 470"/>
                  <a:gd name="T57" fmla="*/ 419 h 472"/>
                  <a:gd name="T58" fmla="*/ 418 w 470"/>
                  <a:gd name="T59" fmla="*/ 332 h 472"/>
                  <a:gd name="T60" fmla="*/ 454 w 470"/>
                  <a:gd name="T61" fmla="*/ 350 h 472"/>
                  <a:gd name="T62" fmla="*/ 470 w 470"/>
                  <a:gd name="T63" fmla="*/ 318 h 472"/>
                  <a:gd name="T64" fmla="*/ 432 w 470"/>
                  <a:gd name="T65" fmla="*/ 298 h 472"/>
                  <a:gd name="T66" fmla="*/ 441 w 470"/>
                  <a:gd name="T67" fmla="*/ 236 h 472"/>
                  <a:gd name="T68" fmla="*/ 432 w 470"/>
                  <a:gd name="T69" fmla="*/ 175 h 472"/>
                  <a:gd name="T70" fmla="*/ 470 w 470"/>
                  <a:gd name="T71" fmla="*/ 155 h 472"/>
                  <a:gd name="T72" fmla="*/ 454 w 470"/>
                  <a:gd name="T73" fmla="*/ 123 h 472"/>
                  <a:gd name="T74" fmla="*/ 235 w 470"/>
                  <a:gd name="T75" fmla="*/ 407 h 472"/>
                  <a:gd name="T76" fmla="*/ 65 w 470"/>
                  <a:gd name="T77" fmla="*/ 236 h 472"/>
                  <a:gd name="T78" fmla="*/ 235 w 470"/>
                  <a:gd name="T79" fmla="*/ 66 h 472"/>
                  <a:gd name="T80" fmla="*/ 405 w 470"/>
                  <a:gd name="T81" fmla="*/ 236 h 472"/>
                  <a:gd name="T82" fmla="*/ 235 w 470"/>
                  <a:gd name="T83" fmla="*/ 40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0" h="472">
                    <a:moveTo>
                      <a:pt x="454" y="123"/>
                    </a:moveTo>
                    <a:cubicBezTo>
                      <a:pt x="418" y="141"/>
                      <a:pt x="418" y="141"/>
                      <a:pt x="418" y="141"/>
                    </a:cubicBezTo>
                    <a:cubicBezTo>
                      <a:pt x="397" y="103"/>
                      <a:pt x="365" y="71"/>
                      <a:pt x="326" y="52"/>
                    </a:cubicBezTo>
                    <a:cubicBezTo>
                      <a:pt x="347" y="20"/>
                      <a:pt x="347" y="20"/>
                      <a:pt x="347" y="20"/>
                    </a:cubicBezTo>
                    <a:cubicBezTo>
                      <a:pt x="317" y="0"/>
                      <a:pt x="317" y="0"/>
                      <a:pt x="317" y="0"/>
                    </a:cubicBezTo>
                    <a:cubicBezTo>
                      <a:pt x="291" y="38"/>
                      <a:pt x="291" y="38"/>
                      <a:pt x="291" y="38"/>
                    </a:cubicBezTo>
                    <a:cubicBezTo>
                      <a:pt x="274" y="33"/>
                      <a:pt x="255" y="30"/>
                      <a:pt x="235" y="30"/>
                    </a:cubicBezTo>
                    <a:cubicBezTo>
                      <a:pt x="215" y="30"/>
                      <a:pt x="196" y="33"/>
                      <a:pt x="179" y="38"/>
                    </a:cubicBezTo>
                    <a:cubicBezTo>
                      <a:pt x="153" y="0"/>
                      <a:pt x="153" y="0"/>
                      <a:pt x="153" y="0"/>
                    </a:cubicBezTo>
                    <a:cubicBezTo>
                      <a:pt x="123" y="20"/>
                      <a:pt x="123" y="20"/>
                      <a:pt x="123" y="20"/>
                    </a:cubicBezTo>
                    <a:cubicBezTo>
                      <a:pt x="144" y="52"/>
                      <a:pt x="144" y="52"/>
                      <a:pt x="144" y="52"/>
                    </a:cubicBezTo>
                    <a:cubicBezTo>
                      <a:pt x="105" y="71"/>
                      <a:pt x="73" y="103"/>
                      <a:pt x="52" y="141"/>
                    </a:cubicBezTo>
                    <a:cubicBezTo>
                      <a:pt x="16" y="123"/>
                      <a:pt x="16" y="123"/>
                      <a:pt x="16" y="123"/>
                    </a:cubicBezTo>
                    <a:cubicBezTo>
                      <a:pt x="0" y="155"/>
                      <a:pt x="0" y="155"/>
                      <a:pt x="0" y="155"/>
                    </a:cubicBezTo>
                    <a:cubicBezTo>
                      <a:pt x="38" y="175"/>
                      <a:pt x="38" y="175"/>
                      <a:pt x="38" y="175"/>
                    </a:cubicBezTo>
                    <a:cubicBezTo>
                      <a:pt x="32" y="194"/>
                      <a:pt x="29" y="215"/>
                      <a:pt x="29" y="236"/>
                    </a:cubicBezTo>
                    <a:cubicBezTo>
                      <a:pt x="29" y="258"/>
                      <a:pt x="32" y="279"/>
                      <a:pt x="38" y="298"/>
                    </a:cubicBezTo>
                    <a:cubicBezTo>
                      <a:pt x="0" y="318"/>
                      <a:pt x="0" y="318"/>
                      <a:pt x="0" y="318"/>
                    </a:cubicBezTo>
                    <a:cubicBezTo>
                      <a:pt x="16" y="350"/>
                      <a:pt x="16" y="350"/>
                      <a:pt x="16" y="350"/>
                    </a:cubicBezTo>
                    <a:cubicBezTo>
                      <a:pt x="52" y="332"/>
                      <a:pt x="52" y="332"/>
                      <a:pt x="52" y="332"/>
                    </a:cubicBezTo>
                    <a:cubicBezTo>
                      <a:pt x="72" y="369"/>
                      <a:pt x="102" y="400"/>
                      <a:pt x="140" y="419"/>
                    </a:cubicBezTo>
                    <a:cubicBezTo>
                      <a:pt x="122" y="455"/>
                      <a:pt x="122" y="455"/>
                      <a:pt x="122" y="455"/>
                    </a:cubicBezTo>
                    <a:cubicBezTo>
                      <a:pt x="154" y="472"/>
                      <a:pt x="154" y="472"/>
                      <a:pt x="154" y="472"/>
                    </a:cubicBezTo>
                    <a:cubicBezTo>
                      <a:pt x="173" y="433"/>
                      <a:pt x="173" y="433"/>
                      <a:pt x="173" y="433"/>
                    </a:cubicBezTo>
                    <a:cubicBezTo>
                      <a:pt x="193" y="439"/>
                      <a:pt x="213" y="443"/>
                      <a:pt x="235" y="443"/>
                    </a:cubicBezTo>
                    <a:cubicBezTo>
                      <a:pt x="257" y="443"/>
                      <a:pt x="277" y="439"/>
                      <a:pt x="297" y="433"/>
                    </a:cubicBezTo>
                    <a:cubicBezTo>
                      <a:pt x="316" y="472"/>
                      <a:pt x="316" y="472"/>
                      <a:pt x="316" y="472"/>
                    </a:cubicBezTo>
                    <a:cubicBezTo>
                      <a:pt x="348" y="455"/>
                      <a:pt x="348" y="455"/>
                      <a:pt x="348" y="455"/>
                    </a:cubicBezTo>
                    <a:cubicBezTo>
                      <a:pt x="330" y="419"/>
                      <a:pt x="330" y="419"/>
                      <a:pt x="330" y="419"/>
                    </a:cubicBezTo>
                    <a:cubicBezTo>
                      <a:pt x="368" y="400"/>
                      <a:pt x="398" y="369"/>
                      <a:pt x="418" y="332"/>
                    </a:cubicBezTo>
                    <a:cubicBezTo>
                      <a:pt x="454" y="350"/>
                      <a:pt x="454" y="350"/>
                      <a:pt x="454" y="350"/>
                    </a:cubicBezTo>
                    <a:cubicBezTo>
                      <a:pt x="470" y="318"/>
                      <a:pt x="470" y="318"/>
                      <a:pt x="470" y="318"/>
                    </a:cubicBezTo>
                    <a:cubicBezTo>
                      <a:pt x="432" y="298"/>
                      <a:pt x="432" y="298"/>
                      <a:pt x="432" y="298"/>
                    </a:cubicBezTo>
                    <a:cubicBezTo>
                      <a:pt x="438" y="279"/>
                      <a:pt x="441" y="258"/>
                      <a:pt x="441" y="236"/>
                    </a:cubicBezTo>
                    <a:cubicBezTo>
                      <a:pt x="441" y="215"/>
                      <a:pt x="438" y="194"/>
                      <a:pt x="432" y="175"/>
                    </a:cubicBezTo>
                    <a:cubicBezTo>
                      <a:pt x="470" y="155"/>
                      <a:pt x="470" y="155"/>
                      <a:pt x="470" y="155"/>
                    </a:cubicBezTo>
                    <a:lnTo>
                      <a:pt x="454" y="123"/>
                    </a:lnTo>
                    <a:close/>
                    <a:moveTo>
                      <a:pt x="235" y="407"/>
                    </a:moveTo>
                    <a:cubicBezTo>
                      <a:pt x="141" y="407"/>
                      <a:pt x="65" y="330"/>
                      <a:pt x="65" y="236"/>
                    </a:cubicBezTo>
                    <a:cubicBezTo>
                      <a:pt x="65" y="143"/>
                      <a:pt x="141" y="66"/>
                      <a:pt x="235" y="66"/>
                    </a:cubicBezTo>
                    <a:cubicBezTo>
                      <a:pt x="329" y="66"/>
                      <a:pt x="405" y="143"/>
                      <a:pt x="405" y="236"/>
                    </a:cubicBezTo>
                    <a:cubicBezTo>
                      <a:pt x="405" y="330"/>
                      <a:pt x="329" y="407"/>
                      <a:pt x="235"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2" name="Freeform 19"/>
              <p:cNvSpPr>
                <a:spLocks/>
              </p:cNvSpPr>
              <p:nvPr/>
            </p:nvSpPr>
            <p:spPr bwMode="auto">
              <a:xfrm>
                <a:off x="8593138" y="5129213"/>
                <a:ext cx="192087" cy="192087"/>
              </a:xfrm>
              <a:custGeom>
                <a:avLst/>
                <a:gdLst>
                  <a:gd name="T0" fmla="*/ 160 w 192"/>
                  <a:gd name="T1" fmla="*/ 193 h 193"/>
                  <a:gd name="T2" fmla="*/ 192 w 192"/>
                  <a:gd name="T3" fmla="*/ 177 h 193"/>
                  <a:gd name="T4" fmla="*/ 15 w 192"/>
                  <a:gd name="T5" fmla="*/ 0 h 193"/>
                  <a:gd name="T6" fmla="*/ 0 w 192"/>
                  <a:gd name="T7" fmla="*/ 33 h 193"/>
                  <a:gd name="T8" fmla="*/ 160 w 192"/>
                  <a:gd name="T9" fmla="*/ 193 h 193"/>
                </a:gdLst>
                <a:ahLst/>
                <a:cxnLst>
                  <a:cxn ang="0">
                    <a:pos x="T0" y="T1"/>
                  </a:cxn>
                  <a:cxn ang="0">
                    <a:pos x="T2" y="T3"/>
                  </a:cxn>
                  <a:cxn ang="0">
                    <a:pos x="T4" y="T5"/>
                  </a:cxn>
                  <a:cxn ang="0">
                    <a:pos x="T6" y="T7"/>
                  </a:cxn>
                  <a:cxn ang="0">
                    <a:pos x="T8" y="T9"/>
                  </a:cxn>
                </a:cxnLst>
                <a:rect l="0" t="0" r="r" b="b"/>
                <a:pathLst>
                  <a:path w="192" h="193">
                    <a:moveTo>
                      <a:pt x="160" y="193"/>
                    </a:moveTo>
                    <a:cubicBezTo>
                      <a:pt x="192" y="177"/>
                      <a:pt x="192" y="177"/>
                      <a:pt x="192" y="177"/>
                    </a:cubicBezTo>
                    <a:cubicBezTo>
                      <a:pt x="153" y="99"/>
                      <a:pt x="88" y="35"/>
                      <a:pt x="15" y="0"/>
                    </a:cubicBezTo>
                    <a:cubicBezTo>
                      <a:pt x="0" y="33"/>
                      <a:pt x="0" y="33"/>
                      <a:pt x="0" y="33"/>
                    </a:cubicBezTo>
                    <a:cubicBezTo>
                      <a:pt x="66" y="64"/>
                      <a:pt x="124" y="122"/>
                      <a:pt x="160"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sp>
            <p:nvSpPr>
              <p:cNvPr id="33" name="Freeform 20"/>
              <p:cNvSpPr>
                <a:spLocks/>
              </p:cNvSpPr>
              <p:nvPr/>
            </p:nvSpPr>
            <p:spPr bwMode="auto">
              <a:xfrm>
                <a:off x="8335963" y="5335588"/>
                <a:ext cx="476250" cy="488950"/>
              </a:xfrm>
              <a:custGeom>
                <a:avLst/>
                <a:gdLst>
                  <a:gd name="T0" fmla="*/ 458 w 477"/>
                  <a:gd name="T1" fmla="*/ 0 h 489"/>
                  <a:gd name="T2" fmla="*/ 423 w 477"/>
                  <a:gd name="T3" fmla="*/ 9 h 489"/>
                  <a:gd name="T4" fmla="*/ 441 w 477"/>
                  <a:gd name="T5" fmla="*/ 120 h 489"/>
                  <a:gd name="T6" fmla="*/ 117 w 477"/>
                  <a:gd name="T7" fmla="*/ 453 h 489"/>
                  <a:gd name="T8" fmla="*/ 9 w 477"/>
                  <a:gd name="T9" fmla="*/ 435 h 489"/>
                  <a:gd name="T10" fmla="*/ 9 w 477"/>
                  <a:gd name="T11" fmla="*/ 435 h 489"/>
                  <a:gd name="T12" fmla="*/ 0 w 477"/>
                  <a:gd name="T13" fmla="*/ 470 h 489"/>
                  <a:gd name="T14" fmla="*/ 117 w 477"/>
                  <a:gd name="T15" fmla="*/ 489 h 489"/>
                  <a:gd name="T16" fmla="*/ 477 w 477"/>
                  <a:gd name="T17" fmla="*/ 120 h 489"/>
                  <a:gd name="T18" fmla="*/ 458 w 477"/>
                  <a:gd name="T19"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489">
                    <a:moveTo>
                      <a:pt x="458" y="0"/>
                    </a:moveTo>
                    <a:cubicBezTo>
                      <a:pt x="423" y="9"/>
                      <a:pt x="423" y="9"/>
                      <a:pt x="423" y="9"/>
                    </a:cubicBezTo>
                    <a:cubicBezTo>
                      <a:pt x="432" y="45"/>
                      <a:pt x="441" y="80"/>
                      <a:pt x="441" y="120"/>
                    </a:cubicBezTo>
                    <a:cubicBezTo>
                      <a:pt x="441" y="304"/>
                      <a:pt x="296" y="453"/>
                      <a:pt x="117" y="453"/>
                    </a:cubicBezTo>
                    <a:cubicBezTo>
                      <a:pt x="79" y="453"/>
                      <a:pt x="45" y="444"/>
                      <a:pt x="9" y="435"/>
                    </a:cubicBezTo>
                    <a:cubicBezTo>
                      <a:pt x="9" y="435"/>
                      <a:pt x="9" y="435"/>
                      <a:pt x="9" y="435"/>
                    </a:cubicBezTo>
                    <a:cubicBezTo>
                      <a:pt x="0" y="470"/>
                      <a:pt x="0" y="470"/>
                      <a:pt x="0" y="470"/>
                    </a:cubicBezTo>
                    <a:cubicBezTo>
                      <a:pt x="37" y="480"/>
                      <a:pt x="74" y="489"/>
                      <a:pt x="117" y="489"/>
                    </a:cubicBezTo>
                    <a:cubicBezTo>
                      <a:pt x="316" y="489"/>
                      <a:pt x="477" y="324"/>
                      <a:pt x="477" y="120"/>
                    </a:cubicBezTo>
                    <a:cubicBezTo>
                      <a:pt x="477" y="76"/>
                      <a:pt x="468" y="37"/>
                      <a:pt x="4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400" dirty="0"/>
              </a:p>
            </p:txBody>
          </p:sp>
        </p:grpSp>
        <p:sp>
          <p:nvSpPr>
            <p:cNvPr id="10" name="Oval 9"/>
            <p:cNvSpPr/>
            <p:nvPr/>
          </p:nvSpPr>
          <p:spPr bwMode="auto">
            <a:xfrm>
              <a:off x="6788719" y="1950431"/>
              <a:ext cx="913382" cy="913384"/>
            </a:xfrm>
            <a:prstGeom prst="ellipse">
              <a:avLst/>
            </a:prstGeom>
            <a:solidFill>
              <a:schemeClr val="accent2"/>
            </a:solid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24"/>
            <p:cNvSpPr>
              <a:spLocks noEditPoints="1"/>
            </p:cNvSpPr>
            <p:nvPr/>
          </p:nvSpPr>
          <p:spPr bwMode="auto">
            <a:xfrm>
              <a:off x="7039197" y="2227206"/>
              <a:ext cx="412425" cy="359845"/>
            </a:xfrm>
            <a:custGeom>
              <a:avLst/>
              <a:gdLst>
                <a:gd name="T0" fmla="*/ 445 w 462"/>
                <a:gd name="T1" fmla="*/ 137 h 461"/>
                <a:gd name="T2" fmla="*/ 445 w 462"/>
                <a:gd name="T3" fmla="*/ 137 h 461"/>
                <a:gd name="T4" fmla="*/ 445 w 462"/>
                <a:gd name="T5" fmla="*/ 137 h 461"/>
                <a:gd name="T6" fmla="*/ 372 w 462"/>
                <a:gd name="T7" fmla="*/ 64 h 461"/>
                <a:gd name="T8" fmla="*/ 372 w 462"/>
                <a:gd name="T9" fmla="*/ 64 h 461"/>
                <a:gd name="T10" fmla="*/ 372 w 462"/>
                <a:gd name="T11" fmla="*/ 64 h 461"/>
                <a:gd name="T12" fmla="*/ 308 w 462"/>
                <a:gd name="T13" fmla="*/ 0 h 461"/>
                <a:gd name="T14" fmla="*/ 0 w 462"/>
                <a:gd name="T15" fmla="*/ 0 h 461"/>
                <a:gd name="T16" fmla="*/ 0 w 462"/>
                <a:gd name="T17" fmla="*/ 308 h 461"/>
                <a:gd name="T18" fmla="*/ 154 w 462"/>
                <a:gd name="T19" fmla="*/ 461 h 461"/>
                <a:gd name="T20" fmla="*/ 462 w 462"/>
                <a:gd name="T21" fmla="*/ 461 h 461"/>
                <a:gd name="T22" fmla="*/ 462 w 462"/>
                <a:gd name="T23" fmla="*/ 153 h 461"/>
                <a:gd name="T24" fmla="*/ 445 w 462"/>
                <a:gd name="T25" fmla="*/ 137 h 461"/>
                <a:gd name="T26" fmla="*/ 167 w 462"/>
                <a:gd name="T27" fmla="*/ 137 h 461"/>
                <a:gd name="T28" fmla="*/ 59 w 462"/>
                <a:gd name="T29" fmla="*/ 34 h 461"/>
                <a:gd name="T30" fmla="*/ 156 w 462"/>
                <a:gd name="T31" fmla="*/ 34 h 461"/>
                <a:gd name="T32" fmla="*/ 266 w 462"/>
                <a:gd name="T33" fmla="*/ 137 h 461"/>
                <a:gd name="T34" fmla="*/ 167 w 462"/>
                <a:gd name="T35" fmla="*/ 137 h 461"/>
                <a:gd name="T36" fmla="*/ 315 w 462"/>
                <a:gd name="T37" fmla="*/ 137 h 461"/>
                <a:gd name="T38" fmla="*/ 273 w 462"/>
                <a:gd name="T39" fmla="*/ 97 h 461"/>
                <a:gd name="T40" fmla="*/ 358 w 462"/>
                <a:gd name="T41" fmla="*/ 97 h 461"/>
                <a:gd name="T42" fmla="*/ 397 w 462"/>
                <a:gd name="T43" fmla="*/ 137 h 461"/>
                <a:gd name="T44" fmla="*/ 315 w 462"/>
                <a:gd name="T45" fmla="*/ 137 h 461"/>
                <a:gd name="T46" fmla="*/ 324 w 462"/>
                <a:gd name="T47" fmla="*/ 64 h 461"/>
                <a:gd name="T48" fmla="*/ 238 w 462"/>
                <a:gd name="T49" fmla="*/ 64 h 461"/>
                <a:gd name="T50" fmla="*/ 205 w 462"/>
                <a:gd name="T51" fmla="*/ 34 h 461"/>
                <a:gd name="T52" fmla="*/ 294 w 462"/>
                <a:gd name="T53" fmla="*/ 34 h 461"/>
                <a:gd name="T54" fmla="*/ 324 w 462"/>
                <a:gd name="T55" fmla="*/ 64 h 461"/>
                <a:gd name="T56" fmla="*/ 34 w 462"/>
                <a:gd name="T57" fmla="*/ 56 h 461"/>
                <a:gd name="T58" fmla="*/ 146 w 462"/>
                <a:gd name="T59" fmla="*/ 162 h 461"/>
                <a:gd name="T60" fmla="*/ 146 w 462"/>
                <a:gd name="T61" fmla="*/ 406 h 461"/>
                <a:gd name="T62" fmla="*/ 34 w 462"/>
                <a:gd name="T63" fmla="*/ 294 h 461"/>
                <a:gd name="T64" fmla="*/ 34 w 462"/>
                <a:gd name="T65" fmla="*/ 56 h 461"/>
                <a:gd name="T66" fmla="*/ 179 w 462"/>
                <a:gd name="T67" fmla="*/ 428 h 461"/>
                <a:gd name="T68" fmla="*/ 179 w 462"/>
                <a:gd name="T69" fmla="*/ 170 h 461"/>
                <a:gd name="T70" fmla="*/ 428 w 462"/>
                <a:gd name="T71" fmla="*/ 170 h 461"/>
                <a:gd name="T72" fmla="*/ 428 w 462"/>
                <a:gd name="T73" fmla="*/ 428 h 461"/>
                <a:gd name="T74" fmla="*/ 179 w 462"/>
                <a:gd name="T75" fmla="*/ 42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2" h="461">
                  <a:moveTo>
                    <a:pt x="445" y="137"/>
                  </a:moveTo>
                  <a:lnTo>
                    <a:pt x="445" y="137"/>
                  </a:lnTo>
                  <a:lnTo>
                    <a:pt x="445" y="137"/>
                  </a:lnTo>
                  <a:lnTo>
                    <a:pt x="372" y="64"/>
                  </a:lnTo>
                  <a:lnTo>
                    <a:pt x="372" y="64"/>
                  </a:lnTo>
                  <a:lnTo>
                    <a:pt x="372" y="64"/>
                  </a:lnTo>
                  <a:lnTo>
                    <a:pt x="308" y="0"/>
                  </a:lnTo>
                  <a:lnTo>
                    <a:pt x="0" y="0"/>
                  </a:lnTo>
                  <a:lnTo>
                    <a:pt x="0" y="308"/>
                  </a:lnTo>
                  <a:lnTo>
                    <a:pt x="154" y="461"/>
                  </a:lnTo>
                  <a:lnTo>
                    <a:pt x="462" y="461"/>
                  </a:lnTo>
                  <a:lnTo>
                    <a:pt x="462" y="153"/>
                  </a:lnTo>
                  <a:lnTo>
                    <a:pt x="445" y="137"/>
                  </a:lnTo>
                  <a:close/>
                  <a:moveTo>
                    <a:pt x="167" y="137"/>
                  </a:moveTo>
                  <a:lnTo>
                    <a:pt x="59" y="34"/>
                  </a:lnTo>
                  <a:lnTo>
                    <a:pt x="156" y="34"/>
                  </a:lnTo>
                  <a:lnTo>
                    <a:pt x="266" y="137"/>
                  </a:lnTo>
                  <a:lnTo>
                    <a:pt x="167" y="137"/>
                  </a:lnTo>
                  <a:close/>
                  <a:moveTo>
                    <a:pt x="315" y="137"/>
                  </a:moveTo>
                  <a:lnTo>
                    <a:pt x="273" y="97"/>
                  </a:lnTo>
                  <a:lnTo>
                    <a:pt x="358" y="97"/>
                  </a:lnTo>
                  <a:lnTo>
                    <a:pt x="397" y="137"/>
                  </a:lnTo>
                  <a:lnTo>
                    <a:pt x="315" y="137"/>
                  </a:lnTo>
                  <a:close/>
                  <a:moveTo>
                    <a:pt x="324" y="64"/>
                  </a:moveTo>
                  <a:lnTo>
                    <a:pt x="238" y="64"/>
                  </a:lnTo>
                  <a:lnTo>
                    <a:pt x="205" y="34"/>
                  </a:lnTo>
                  <a:lnTo>
                    <a:pt x="294" y="34"/>
                  </a:lnTo>
                  <a:lnTo>
                    <a:pt x="324" y="64"/>
                  </a:lnTo>
                  <a:close/>
                  <a:moveTo>
                    <a:pt x="34" y="56"/>
                  </a:moveTo>
                  <a:lnTo>
                    <a:pt x="146" y="162"/>
                  </a:lnTo>
                  <a:lnTo>
                    <a:pt x="146" y="406"/>
                  </a:lnTo>
                  <a:lnTo>
                    <a:pt x="34" y="294"/>
                  </a:lnTo>
                  <a:lnTo>
                    <a:pt x="34" y="56"/>
                  </a:lnTo>
                  <a:close/>
                  <a:moveTo>
                    <a:pt x="179" y="428"/>
                  </a:moveTo>
                  <a:lnTo>
                    <a:pt x="179" y="170"/>
                  </a:lnTo>
                  <a:lnTo>
                    <a:pt x="428" y="170"/>
                  </a:lnTo>
                  <a:lnTo>
                    <a:pt x="428" y="428"/>
                  </a:lnTo>
                  <a:lnTo>
                    <a:pt x="179" y="428"/>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2054332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of Things is the key to digital transformation</a:t>
            </a:r>
          </a:p>
        </p:txBody>
      </p:sp>
      <p:sp>
        <p:nvSpPr>
          <p:cNvPr id="45" name="Rectangle 44"/>
          <p:cNvSpPr/>
          <p:nvPr/>
        </p:nvSpPr>
        <p:spPr>
          <a:xfrm>
            <a:off x="428624" y="6427998"/>
            <a:ext cx="11580813" cy="230832"/>
          </a:xfrm>
          <a:prstGeom prst="rect">
            <a:avLst/>
          </a:prstGeom>
        </p:spPr>
        <p:txBody>
          <a:bodyPr wrap="square" lIns="0">
            <a:spAutoFit/>
          </a:bodyPr>
          <a:lstStyle/>
          <a:p>
            <a:pPr defTabSz="932509"/>
            <a:r>
              <a:rPr lang="en-US" sz="900" kern="0" dirty="0"/>
              <a:t>Source: </a:t>
            </a:r>
            <a:r>
              <a:rPr lang="en-US" sz="900" i="1" kern="0" dirty="0"/>
              <a:t>Redefining the Connected Conversation</a:t>
            </a:r>
            <a:r>
              <a:rPr lang="en-US" sz="900" kern="0" dirty="0"/>
              <a:t>, IoT Trends, Challenges &amp; Experience Survey. James </a:t>
            </a:r>
            <a:r>
              <a:rPr lang="en-US" sz="900" kern="0" dirty="0" err="1"/>
              <a:t>Brehm</a:t>
            </a:r>
            <a:r>
              <a:rPr lang="en-US" sz="900" kern="0" dirty="0"/>
              <a:t> &amp; Associates, 2016.</a:t>
            </a:r>
          </a:p>
        </p:txBody>
      </p:sp>
      <p:grpSp>
        <p:nvGrpSpPr>
          <p:cNvPr id="5" name="Group 4"/>
          <p:cNvGrpSpPr/>
          <p:nvPr/>
        </p:nvGrpSpPr>
        <p:grpSpPr>
          <a:xfrm>
            <a:off x="274638" y="3467598"/>
            <a:ext cx="6621143" cy="1286848"/>
            <a:chOff x="274638" y="2981426"/>
            <a:chExt cx="6621143" cy="1724305"/>
          </a:xfrm>
        </p:grpSpPr>
        <p:sp>
          <p:nvSpPr>
            <p:cNvPr id="18" name="Rectangle 17"/>
            <p:cNvSpPr/>
            <p:nvPr/>
          </p:nvSpPr>
          <p:spPr>
            <a:xfrm>
              <a:off x="274638" y="2982529"/>
              <a:ext cx="1576705" cy="17232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60%</a:t>
              </a:r>
            </a:p>
          </p:txBody>
        </p:sp>
        <p:sp>
          <p:nvSpPr>
            <p:cNvPr id="19" name="Rectangle 18"/>
            <p:cNvSpPr/>
            <p:nvPr/>
          </p:nvSpPr>
          <p:spPr>
            <a:xfrm>
              <a:off x="1851024" y="2981426"/>
              <a:ext cx="5044757" cy="17232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Of those working on IoT are aiming to grow revenue and profits</a:t>
              </a:r>
            </a:p>
          </p:txBody>
        </p:sp>
      </p:grpSp>
      <p:grpSp>
        <p:nvGrpSpPr>
          <p:cNvPr id="6" name="Group 5"/>
          <p:cNvGrpSpPr/>
          <p:nvPr/>
        </p:nvGrpSpPr>
        <p:grpSpPr>
          <a:xfrm>
            <a:off x="274638" y="2124857"/>
            <a:ext cx="6621462" cy="1286848"/>
            <a:chOff x="274638" y="4483813"/>
            <a:chExt cx="6621462" cy="1252627"/>
          </a:xfrm>
        </p:grpSpPr>
        <p:sp>
          <p:nvSpPr>
            <p:cNvPr id="20" name="Rectangle 19"/>
            <p:cNvSpPr/>
            <p:nvPr/>
          </p:nvSpPr>
          <p:spPr>
            <a:xfrm>
              <a:off x="274638" y="4483813"/>
              <a:ext cx="1576705" cy="12514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73%</a:t>
              </a:r>
            </a:p>
          </p:txBody>
        </p:sp>
        <p:sp>
          <p:nvSpPr>
            <p:cNvPr id="21" name="Rectangle 20"/>
            <p:cNvSpPr/>
            <p:nvPr/>
          </p:nvSpPr>
          <p:spPr>
            <a:xfrm>
              <a:off x="1851343" y="4485002"/>
              <a:ext cx="5044757" cy="125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Of the companies surveyed are currently active in IoT</a:t>
              </a:r>
            </a:p>
          </p:txBody>
        </p:sp>
      </p:grpSp>
      <p:pic>
        <p:nvPicPr>
          <p:cNvPr id="12" name="Picture 11"/>
          <p:cNvPicPr>
            <a:picLocks noChangeAspect="1"/>
          </p:cNvPicPr>
          <p:nvPr/>
        </p:nvPicPr>
        <p:blipFill>
          <a:blip r:embed="rId3"/>
          <a:stretch>
            <a:fillRect/>
          </a:stretch>
        </p:blipFill>
        <p:spPr>
          <a:xfrm>
            <a:off x="7064058" y="1593768"/>
            <a:ext cx="5097780" cy="4503420"/>
          </a:xfrm>
          <a:prstGeom prst="rect">
            <a:avLst/>
          </a:prstGeom>
        </p:spPr>
      </p:pic>
      <p:grpSp>
        <p:nvGrpSpPr>
          <p:cNvPr id="22" name="Group 21"/>
          <p:cNvGrpSpPr/>
          <p:nvPr/>
        </p:nvGrpSpPr>
        <p:grpSpPr>
          <a:xfrm>
            <a:off x="274638" y="4810339"/>
            <a:ext cx="6621462" cy="1286849"/>
            <a:chOff x="274638" y="1592262"/>
            <a:chExt cx="6621462" cy="1251439"/>
          </a:xfrm>
        </p:grpSpPr>
        <p:sp>
          <p:nvSpPr>
            <p:cNvPr id="23" name="Rectangle 22"/>
            <p:cNvSpPr/>
            <p:nvPr/>
          </p:nvSpPr>
          <p:spPr>
            <a:xfrm>
              <a:off x="274638" y="1592262"/>
              <a:ext cx="1576705" cy="12514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lstStyle/>
            <a:p>
              <a:pPr lvl="0" algn="ctr" defTabSz="950846" fontAlgn="base">
                <a:spcBef>
                  <a:spcPct val="0"/>
                </a:spcBef>
                <a:spcAft>
                  <a:spcPct val="0"/>
                </a:spcAft>
              </a:pPr>
              <a:r>
                <a:rPr lang="en-US" sz="3600" b="1" dirty="0">
                  <a:solidFill>
                    <a:schemeClr val="bg1"/>
                  </a:solidFill>
                </a:rPr>
                <a:t>50%</a:t>
              </a:r>
            </a:p>
          </p:txBody>
        </p:sp>
        <p:sp>
          <p:nvSpPr>
            <p:cNvPr id="24" name="Rectangle 23"/>
            <p:cNvSpPr/>
            <p:nvPr/>
          </p:nvSpPr>
          <p:spPr>
            <a:xfrm>
              <a:off x="1851343" y="1592263"/>
              <a:ext cx="5044757" cy="1251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defTabSz="914225"/>
              <a:r>
                <a:rPr lang="en-US" sz="2000" kern="0" dirty="0">
                  <a:solidFill>
                    <a:schemeClr val="tx1"/>
                  </a:solidFill>
                </a:rPr>
                <a:t>Reduction in downtime with predictive maintenance</a:t>
              </a:r>
            </a:p>
          </p:txBody>
        </p:sp>
      </p:grpSp>
      <p:sp>
        <p:nvSpPr>
          <p:cNvPr id="3" name="Rectangle 2"/>
          <p:cNvSpPr/>
          <p:nvPr/>
        </p:nvSpPr>
        <p:spPr bwMode="auto">
          <a:xfrm>
            <a:off x="274638" y="1587662"/>
            <a:ext cx="6621143" cy="5359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According to a recent IoT survey… </a:t>
            </a:r>
          </a:p>
        </p:txBody>
      </p:sp>
    </p:spTree>
    <p:extLst>
      <p:ext uri="{BB962C8B-B14F-4D97-AF65-F5344CB8AC3E}">
        <p14:creationId xmlns:p14="http://schemas.microsoft.com/office/powerpoint/2010/main" val="40714160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IoT is already delivering tangible results</a:t>
            </a:r>
          </a:p>
        </p:txBody>
      </p:sp>
      <p:grpSp>
        <p:nvGrpSpPr>
          <p:cNvPr id="16" name="Group 15"/>
          <p:cNvGrpSpPr/>
          <p:nvPr/>
        </p:nvGrpSpPr>
        <p:grpSpPr>
          <a:xfrm>
            <a:off x="5895915" y="4029607"/>
            <a:ext cx="914400" cy="914400"/>
            <a:chOff x="351020" y="4158735"/>
            <a:chExt cx="914400" cy="914400"/>
          </a:xfrm>
        </p:grpSpPr>
        <p:sp>
          <p:nvSpPr>
            <p:cNvPr id="60" name="Oval 59"/>
            <p:cNvSpPr/>
            <p:nvPr/>
          </p:nvSpPr>
          <p:spPr bwMode="auto">
            <a:xfrm>
              <a:off x="351020" y="415873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 descr="https://upload.wikimedia.org/wikipedia/commons/thumb/b/b9/Rockwell_Automation_logo.svg/1000px-Rockwell_Automation_logo.sv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8918" y="4507470"/>
              <a:ext cx="818604" cy="2169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245450" y="3253795"/>
            <a:ext cx="914400" cy="914400"/>
            <a:chOff x="8236518" y="1274931"/>
            <a:chExt cx="914400" cy="914400"/>
          </a:xfrm>
        </p:grpSpPr>
        <p:sp>
          <p:nvSpPr>
            <p:cNvPr id="98" name="Oval 97"/>
            <p:cNvSpPr/>
            <p:nvPr/>
          </p:nvSpPr>
          <p:spPr bwMode="auto">
            <a:xfrm>
              <a:off x="8236518" y="12749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6" descr="https://upload.wikimedia.org/wikipedia/commons/thumb/6/66/JTC_Corporation_Logo.svg/1000px-JTC_Corporation_Logo.svg.pn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59003" y="1351626"/>
              <a:ext cx="669430" cy="6466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2458878" y="5432545"/>
            <a:ext cx="914400" cy="914400"/>
            <a:chOff x="5412077" y="1338864"/>
            <a:chExt cx="914400" cy="914400"/>
          </a:xfrm>
        </p:grpSpPr>
        <p:sp>
          <p:nvSpPr>
            <p:cNvPr id="95" name="Oval 94"/>
            <p:cNvSpPr/>
            <p:nvPr/>
          </p:nvSpPr>
          <p:spPr bwMode="auto">
            <a:xfrm>
              <a:off x="5412077" y="1338864"/>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0" name="Picture 2" descr="https://media.licdn.com/media/p/4/000/1ac/035/16bcdf2.pn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61647" y="1660398"/>
              <a:ext cx="815261" cy="2713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980581" y="3396998"/>
            <a:ext cx="914400" cy="914400"/>
            <a:chOff x="4735941" y="2204389"/>
            <a:chExt cx="914400" cy="914400"/>
          </a:xfrm>
        </p:grpSpPr>
        <p:sp>
          <p:nvSpPr>
            <p:cNvPr id="89" name="Oval 88"/>
            <p:cNvSpPr/>
            <p:nvPr/>
          </p:nvSpPr>
          <p:spPr bwMode="auto">
            <a:xfrm>
              <a:off x="4735941" y="220438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6" name="Picture 2" descr="http://vignette2.wikia.nocookie.net/logopedia/images/e/ed/Fujitsu-Logo.svg.png/revision/latest?cb=201212300507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80359" y="2452979"/>
              <a:ext cx="825564" cy="4172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094429" y="3064007"/>
            <a:ext cx="914400" cy="914400"/>
            <a:chOff x="4090997" y="3121679"/>
            <a:chExt cx="914400" cy="914400"/>
          </a:xfrm>
        </p:grpSpPr>
        <p:sp>
          <p:nvSpPr>
            <p:cNvPr id="87" name="Oval 86"/>
            <p:cNvSpPr/>
            <p:nvPr/>
          </p:nvSpPr>
          <p:spPr bwMode="auto">
            <a:xfrm>
              <a:off x="4090997" y="312167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4" descr="https://upload.wikimedia.org/wikipedia/en/thumb/3/33/Jabil_logo.svg/1280px-Jabil_logo.svg.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17995" y="3496872"/>
              <a:ext cx="860406" cy="164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262196" y="5024537"/>
            <a:ext cx="914400" cy="914400"/>
            <a:chOff x="3888380" y="1581395"/>
            <a:chExt cx="914400" cy="914400"/>
          </a:xfrm>
        </p:grpSpPr>
        <p:sp>
          <p:nvSpPr>
            <p:cNvPr id="88" name="Oval 87"/>
            <p:cNvSpPr/>
            <p:nvPr/>
          </p:nvSpPr>
          <p:spPr bwMode="auto">
            <a:xfrm>
              <a:off x="3888380" y="158139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3" name="Picture 12" descr="https://upload.wikimedia.org/wikipedia/en/thumb/d/dd/Schneider_Electric.svg/1024px-Schneider_Electric.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33707" y="1914310"/>
              <a:ext cx="823746" cy="2485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524818" y="4614544"/>
            <a:ext cx="914400" cy="914400"/>
            <a:chOff x="1051720" y="5136531"/>
            <a:chExt cx="914400" cy="914400"/>
          </a:xfrm>
        </p:grpSpPr>
        <p:sp>
          <p:nvSpPr>
            <p:cNvPr id="91" name="Oval 90"/>
            <p:cNvSpPr/>
            <p:nvPr/>
          </p:nvSpPr>
          <p:spPr bwMode="auto">
            <a:xfrm>
              <a:off x="1051720" y="51365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9" name="Picture 48" descr="https://upload.wikimedia.org/wikipedia/commons/thumb/b/b8/Weir-Logo.svg/1000px-Weir-Logo.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51042" y="5480283"/>
              <a:ext cx="715756" cy="226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8485622" y="3311380"/>
            <a:ext cx="914400" cy="914400"/>
            <a:chOff x="6221393" y="5573490"/>
            <a:chExt cx="914400" cy="914400"/>
          </a:xfrm>
        </p:grpSpPr>
        <p:sp>
          <p:nvSpPr>
            <p:cNvPr id="107" name="Oval 106"/>
            <p:cNvSpPr/>
            <p:nvPr/>
          </p:nvSpPr>
          <p:spPr bwMode="auto">
            <a:xfrm>
              <a:off x="6221393" y="5573490"/>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1" name="Picture 110"/>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89180" y="5839786"/>
              <a:ext cx="778827" cy="381808"/>
            </a:xfrm>
            <a:prstGeom prst="rect">
              <a:avLst/>
            </a:prstGeom>
          </p:spPr>
        </p:pic>
      </p:grpSp>
      <p:grpSp>
        <p:nvGrpSpPr>
          <p:cNvPr id="20" name="Group 19"/>
          <p:cNvGrpSpPr/>
          <p:nvPr/>
        </p:nvGrpSpPr>
        <p:grpSpPr>
          <a:xfrm>
            <a:off x="7391341" y="5411175"/>
            <a:ext cx="914400" cy="914400"/>
            <a:chOff x="7547870" y="4956689"/>
            <a:chExt cx="914400" cy="914400"/>
          </a:xfrm>
        </p:grpSpPr>
        <p:sp>
          <p:nvSpPr>
            <p:cNvPr id="106" name="Oval 105"/>
            <p:cNvSpPr/>
            <p:nvPr/>
          </p:nvSpPr>
          <p:spPr bwMode="auto">
            <a:xfrm>
              <a:off x="7547870" y="495668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16" descr="File:Liebherr-Logo.sv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594427" y="5355885"/>
              <a:ext cx="821286" cy="116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3112871" y="1254903"/>
            <a:ext cx="914400" cy="914400"/>
            <a:chOff x="9004179" y="2019172"/>
            <a:chExt cx="914400" cy="914400"/>
          </a:xfrm>
        </p:grpSpPr>
        <p:sp>
          <p:nvSpPr>
            <p:cNvPr id="99" name="Oval 98"/>
            <p:cNvSpPr/>
            <p:nvPr/>
          </p:nvSpPr>
          <p:spPr bwMode="auto">
            <a:xfrm>
              <a:off x="9004179" y="2019172"/>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8" descr="https://media.licdn.com/media/p/4/005/093/35b/25d8abe.png"/>
            <p:cNvPicPr>
              <a:picLocks noChangeAspect="1" noChangeArrowheads="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039747" y="2334740"/>
              <a:ext cx="843264" cy="2832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445303" y="1254903"/>
            <a:ext cx="914400" cy="914400"/>
            <a:chOff x="9193471" y="3087331"/>
            <a:chExt cx="914400" cy="914400"/>
          </a:xfrm>
        </p:grpSpPr>
        <p:sp>
          <p:nvSpPr>
            <p:cNvPr id="102" name="Oval 101"/>
            <p:cNvSpPr/>
            <p:nvPr/>
          </p:nvSpPr>
          <p:spPr bwMode="auto">
            <a:xfrm>
              <a:off x="9193471" y="30873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20" descr="http://www.m-kopa.com/wp-content/themes/timeliner/images/logo.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240684" y="3480912"/>
              <a:ext cx="819975" cy="1272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5791582" y="1254903"/>
            <a:ext cx="914400" cy="914400"/>
            <a:chOff x="10443411" y="2585035"/>
            <a:chExt cx="914400" cy="914400"/>
          </a:xfrm>
        </p:grpSpPr>
        <p:sp>
          <p:nvSpPr>
            <p:cNvPr id="104" name="Oval 103"/>
            <p:cNvSpPr/>
            <p:nvPr/>
          </p:nvSpPr>
          <p:spPr bwMode="auto">
            <a:xfrm>
              <a:off x="10443411" y="258503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22" descr="http://satalyst.com/wp-content/themes/satalyst/_inc/img/logo_white.png"/>
            <p:cNvPicPr>
              <a:picLocks noChangeAspect="1" noChangeArrowheads="1"/>
            </p:cNvPicPr>
            <p:nvPr/>
          </p:nvPicPr>
          <p:blipFill>
            <a:blip r:embed="rId14" cstate="screen">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bwMode="auto">
            <a:xfrm>
              <a:off x="10484356" y="2885119"/>
              <a:ext cx="832511" cy="3142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3407512" y="2237960"/>
            <a:ext cx="914400" cy="914400"/>
            <a:chOff x="460830" y="1315003"/>
            <a:chExt cx="914400" cy="914400"/>
          </a:xfrm>
        </p:grpSpPr>
        <p:sp>
          <p:nvSpPr>
            <p:cNvPr id="123" name="Oval 122"/>
            <p:cNvSpPr/>
            <p:nvPr/>
          </p:nvSpPr>
          <p:spPr bwMode="auto">
            <a:xfrm>
              <a:off x="460830" y="1315003"/>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1" name="Picture 24" descr="https://upload.wikimedia.org/wikipedia/commons/thumb/d/db/Coop_italia_logo.svg/800px-Coop_italia_logo.svg.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68002" y="1627816"/>
              <a:ext cx="700056" cy="2887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805657" y="5432545"/>
            <a:ext cx="914400" cy="914400"/>
            <a:chOff x="11010267" y="3508708"/>
            <a:chExt cx="914400" cy="914400"/>
          </a:xfrm>
        </p:grpSpPr>
        <p:sp>
          <p:nvSpPr>
            <p:cNvPr id="127" name="Oval 126"/>
            <p:cNvSpPr/>
            <p:nvPr/>
          </p:nvSpPr>
          <p:spPr bwMode="auto">
            <a:xfrm>
              <a:off x="11010267" y="3508708"/>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9" name="Picture 30" descr="http://logok.org/wp-content/uploads/2015/04/Softbank-logo-logotype.png"/>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11051381" y="3863694"/>
              <a:ext cx="832172" cy="2044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050343" y="2194417"/>
            <a:ext cx="914400" cy="914400"/>
            <a:chOff x="5848235" y="1170731"/>
            <a:chExt cx="914400" cy="914400"/>
          </a:xfrm>
        </p:grpSpPr>
        <p:sp>
          <p:nvSpPr>
            <p:cNvPr id="126" name="Oval 125"/>
            <p:cNvSpPr/>
            <p:nvPr/>
          </p:nvSpPr>
          <p:spPr bwMode="auto">
            <a:xfrm>
              <a:off x="5848235" y="1170731"/>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28" descr="http://logonoid.com/images/mondelez-logo.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874375" y="1524797"/>
              <a:ext cx="862120" cy="206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11027196" y="4385437"/>
            <a:ext cx="914400" cy="914400"/>
            <a:chOff x="8389433" y="5627409"/>
            <a:chExt cx="914400" cy="914400"/>
          </a:xfrm>
        </p:grpSpPr>
        <p:sp>
          <p:nvSpPr>
            <p:cNvPr id="125" name="Oval 124"/>
            <p:cNvSpPr/>
            <p:nvPr/>
          </p:nvSpPr>
          <p:spPr bwMode="auto">
            <a:xfrm>
              <a:off x="8389433" y="562740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7" name="Picture 34" descr="http://www.urban.org/sites/all/themes/urban/images/logo.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456343" y="5973851"/>
              <a:ext cx="780580" cy="22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11027196" y="5438646"/>
            <a:ext cx="914400" cy="914400"/>
            <a:chOff x="330167" y="2771115"/>
            <a:chExt cx="914400" cy="914400"/>
          </a:xfrm>
        </p:grpSpPr>
        <p:sp>
          <p:nvSpPr>
            <p:cNvPr id="124" name="Oval 123"/>
            <p:cNvSpPr/>
            <p:nvPr/>
          </p:nvSpPr>
          <p:spPr bwMode="auto">
            <a:xfrm>
              <a:off x="330167" y="2771115"/>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38" name="Picture 32" descr="http://septembermedia.ca/wp-content/uploads/2016/04/nav-canada-logo-thumb.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85330" y="3027296"/>
              <a:ext cx="804075" cy="402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2" name="Group 100351"/>
          <p:cNvGrpSpPr/>
          <p:nvPr/>
        </p:nvGrpSpPr>
        <p:grpSpPr>
          <a:xfrm>
            <a:off x="8818222" y="2158763"/>
            <a:ext cx="914400" cy="914400"/>
            <a:chOff x="3134921" y="3551864"/>
            <a:chExt cx="914400" cy="914400"/>
          </a:xfrm>
        </p:grpSpPr>
        <p:sp>
          <p:nvSpPr>
            <p:cNvPr id="145" name="Oval 144"/>
            <p:cNvSpPr/>
            <p:nvPr/>
          </p:nvSpPr>
          <p:spPr bwMode="auto">
            <a:xfrm>
              <a:off x="3134921" y="3551864"/>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44" descr="http://pngimg.com/upload/car_logo_PNG1641.pn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241465" y="3658408"/>
              <a:ext cx="701312" cy="701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6" name="Group 100355"/>
          <p:cNvGrpSpPr/>
          <p:nvPr/>
        </p:nvGrpSpPr>
        <p:grpSpPr>
          <a:xfrm>
            <a:off x="9747993" y="2965164"/>
            <a:ext cx="914400" cy="914400"/>
            <a:chOff x="9516483" y="1134709"/>
            <a:chExt cx="914400" cy="914400"/>
          </a:xfrm>
        </p:grpSpPr>
        <p:sp>
          <p:nvSpPr>
            <p:cNvPr id="147" name="Oval 146"/>
            <p:cNvSpPr/>
            <p:nvPr/>
          </p:nvSpPr>
          <p:spPr bwMode="auto">
            <a:xfrm>
              <a:off x="9516483" y="113470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Picture 42" descr="http://d255vb63773d25.cloudfront.net/~/media/ims/logos/indianapolis-motor-speedway.png?vs=1&amp;d=20140326T155020"/>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9572324" y="1386508"/>
              <a:ext cx="802719" cy="4108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9850305" y="1286617"/>
            <a:ext cx="914400" cy="914400"/>
            <a:chOff x="5098257" y="3151707"/>
            <a:chExt cx="914400" cy="914400"/>
          </a:xfrm>
        </p:grpSpPr>
        <p:sp>
          <p:nvSpPr>
            <p:cNvPr id="144" name="Oval 143"/>
            <p:cNvSpPr/>
            <p:nvPr/>
          </p:nvSpPr>
          <p:spPr bwMode="auto">
            <a:xfrm>
              <a:off x="5098257" y="3151707"/>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40" descr="https://www.iav.com/sites/all/themes/iav/print_logo.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5174850" y="3502394"/>
              <a:ext cx="761215" cy="213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3" name="Group 100352"/>
          <p:cNvGrpSpPr/>
          <p:nvPr/>
        </p:nvGrpSpPr>
        <p:grpSpPr>
          <a:xfrm>
            <a:off x="10764705" y="1994708"/>
            <a:ext cx="914400" cy="914400"/>
            <a:chOff x="1285770" y="3935069"/>
            <a:chExt cx="914400" cy="914400"/>
          </a:xfrm>
        </p:grpSpPr>
        <p:sp>
          <p:nvSpPr>
            <p:cNvPr id="146" name="Oval 145"/>
            <p:cNvSpPr/>
            <p:nvPr/>
          </p:nvSpPr>
          <p:spPr bwMode="auto">
            <a:xfrm>
              <a:off x="1285770" y="3935069"/>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1" name="Picture 38" descr="https://upload.wikimedia.org/wikipedia/en/thumb/6/6e/Esri_logo.svg/1280px-Esri_logo.sv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368989" y="4250858"/>
              <a:ext cx="747962" cy="2828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355" name="Group 100354"/>
          <p:cNvGrpSpPr/>
          <p:nvPr/>
        </p:nvGrpSpPr>
        <p:grpSpPr>
          <a:xfrm>
            <a:off x="10882727" y="3165289"/>
            <a:ext cx="914400" cy="914400"/>
            <a:chOff x="10984647" y="5440917"/>
            <a:chExt cx="914400" cy="914400"/>
          </a:xfrm>
        </p:grpSpPr>
        <p:sp>
          <p:nvSpPr>
            <p:cNvPr id="128" name="Oval 127"/>
            <p:cNvSpPr/>
            <p:nvPr/>
          </p:nvSpPr>
          <p:spPr bwMode="auto">
            <a:xfrm>
              <a:off x="10984647" y="5440917"/>
              <a:ext cx="914400" cy="9144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2" name="Picture 36" descr="http://logonoid.com/images/abb-logo.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1019885" y="5728066"/>
              <a:ext cx="843924" cy="3401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6165359" y="1876167"/>
            <a:ext cx="2377440" cy="2377440"/>
            <a:chOff x="6165359" y="1876167"/>
            <a:chExt cx="2377440" cy="2377440"/>
          </a:xfrm>
        </p:grpSpPr>
        <p:grpSp>
          <p:nvGrpSpPr>
            <p:cNvPr id="100357" name="Group 100356"/>
            <p:cNvGrpSpPr/>
            <p:nvPr/>
          </p:nvGrpSpPr>
          <p:grpSpPr>
            <a:xfrm>
              <a:off x="6211079" y="1919990"/>
              <a:ext cx="2286000" cy="2289794"/>
              <a:chOff x="6264107" y="1893620"/>
              <a:chExt cx="2286000" cy="2289794"/>
            </a:xfrm>
          </p:grpSpPr>
          <p:sp>
            <p:nvSpPr>
              <p:cNvPr id="3" name="Oval 2"/>
              <p:cNvSpPr/>
              <p:nvPr/>
            </p:nvSpPr>
            <p:spPr bwMode="auto">
              <a:xfrm>
                <a:off x="6264107" y="1893620"/>
                <a:ext cx="2286000" cy="228979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354" name="Picture 2" descr="ThyssenKrupp Logo"/>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843656" y="2012985"/>
                <a:ext cx="1126902" cy="873351"/>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357040" y="2966771"/>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Gathers data from sensors and systems to create valuable business intelligence and </a:t>
                </a:r>
                <a:r>
                  <a:rPr lang="en-US" sz="1100" b="1" dirty="0">
                    <a:solidFill>
                      <a:schemeClr val="tx1"/>
                    </a:solidFill>
                  </a:rPr>
                  <a:t>reduce downtime by 50%</a:t>
                </a:r>
              </a:p>
            </p:txBody>
          </p:sp>
        </p:grpSp>
        <p:sp>
          <p:nvSpPr>
            <p:cNvPr id="136" name="Oval 135"/>
            <p:cNvSpPr/>
            <p:nvPr/>
          </p:nvSpPr>
          <p:spPr bwMode="auto">
            <a:xfrm>
              <a:off x="6165359" y="1876167"/>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3524187" y="4139640"/>
            <a:ext cx="2377440" cy="2377440"/>
            <a:chOff x="3524187" y="4139640"/>
            <a:chExt cx="2377440" cy="2377440"/>
          </a:xfrm>
        </p:grpSpPr>
        <p:sp>
          <p:nvSpPr>
            <p:cNvPr id="51" name="Oval 50"/>
            <p:cNvSpPr/>
            <p:nvPr/>
          </p:nvSpPr>
          <p:spPr bwMode="auto">
            <a:xfrm>
              <a:off x="3569907" y="4185360"/>
              <a:ext cx="2286000" cy="2286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4" descr="http://vignette3.wikia.nocookie.net/logopedia/images/7/7e/Rolls-royce-logo-png.png/revision/latest?cb=20140723032522"/>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3910504" y="4652053"/>
              <a:ext cx="1604806" cy="37713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bwMode="auto">
            <a:xfrm>
              <a:off x="3662840" y="5141396"/>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Cutting fuel usage by 1 percent could save</a:t>
              </a:r>
              <a:r>
                <a:rPr lang="en-US" sz="1100" b="1" dirty="0">
                  <a:solidFill>
                    <a:schemeClr val="tx1"/>
                  </a:solidFill>
                </a:rPr>
                <a:t> $250,000 per plane per year</a:t>
              </a:r>
            </a:p>
          </p:txBody>
        </p:sp>
        <p:sp>
          <p:nvSpPr>
            <p:cNvPr id="139" name="Oval 138"/>
            <p:cNvSpPr/>
            <p:nvPr/>
          </p:nvSpPr>
          <p:spPr bwMode="auto">
            <a:xfrm>
              <a:off x="3524187" y="4139640"/>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720711" y="1494910"/>
            <a:ext cx="2377440" cy="2377440"/>
            <a:chOff x="720711" y="1494910"/>
            <a:chExt cx="2377440" cy="2377440"/>
          </a:xfrm>
        </p:grpSpPr>
        <p:sp>
          <p:nvSpPr>
            <p:cNvPr id="49" name="Oval 48"/>
            <p:cNvSpPr/>
            <p:nvPr/>
          </p:nvSpPr>
          <p:spPr bwMode="auto">
            <a:xfrm>
              <a:off x="766431" y="1538733"/>
              <a:ext cx="2286000" cy="228979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859364" y="2683937"/>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Chillers now run </a:t>
              </a:r>
              <a:r>
                <a:rPr lang="en-US" sz="1100" b="1" dirty="0">
                  <a:solidFill>
                    <a:schemeClr val="tx1"/>
                  </a:solidFill>
                </a:rPr>
                <a:t>9x faster </a:t>
              </a:r>
              <a:r>
                <a:rPr lang="en-US" sz="1100" dirty="0">
                  <a:solidFill>
                    <a:schemeClr val="tx1"/>
                  </a:solidFill>
                </a:rPr>
                <a:t>than unconnected equipment, avoiding more than </a:t>
              </a:r>
              <a:r>
                <a:rPr lang="en-US" sz="1100" b="1" dirty="0">
                  <a:solidFill>
                    <a:schemeClr val="tx1"/>
                  </a:solidFill>
                </a:rPr>
                <a:t>$300,000</a:t>
              </a:r>
              <a:r>
                <a:rPr lang="en-US" sz="1100" dirty="0">
                  <a:solidFill>
                    <a:schemeClr val="tx1"/>
                  </a:solidFill>
                </a:rPr>
                <a:t> in hourly downtime costs</a:t>
              </a:r>
            </a:p>
          </p:txBody>
        </p:sp>
        <p:sp>
          <p:nvSpPr>
            <p:cNvPr id="140" name="Oval 139"/>
            <p:cNvSpPr/>
            <p:nvPr/>
          </p:nvSpPr>
          <p:spPr bwMode="auto">
            <a:xfrm>
              <a:off x="720711" y="1494910"/>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8546" name="Picture 2" descr="https://upload.wikimedia.org/wikipedia/en/thumb/0/0f/Johnson_Controls.svg/1280px-Johnson_Controls.svg.pn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072048" y="1845687"/>
              <a:ext cx="1674766" cy="770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8567759" y="4019205"/>
            <a:ext cx="2377440" cy="2377440"/>
            <a:chOff x="8567759" y="4019205"/>
            <a:chExt cx="2377440" cy="2377440"/>
          </a:xfrm>
        </p:grpSpPr>
        <p:sp>
          <p:nvSpPr>
            <p:cNvPr id="50" name="Oval 49"/>
            <p:cNvSpPr/>
            <p:nvPr/>
          </p:nvSpPr>
          <p:spPr bwMode="auto">
            <a:xfrm>
              <a:off x="8613479" y="4064925"/>
              <a:ext cx="2286000" cy="2286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8706412" y="5141396"/>
              <a:ext cx="2100134" cy="7619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solidFill>
                    <a:schemeClr val="tx1"/>
                  </a:solidFill>
                </a:rPr>
                <a:t>Improves </a:t>
              </a:r>
              <a:r>
                <a:rPr lang="en-US" sz="1100" b="1" dirty="0">
                  <a:solidFill>
                    <a:schemeClr val="tx1"/>
                  </a:solidFill>
                </a:rPr>
                <a:t>access </a:t>
              </a:r>
              <a:r>
                <a:rPr lang="en-US" sz="1100" dirty="0">
                  <a:solidFill>
                    <a:schemeClr val="tx1"/>
                  </a:solidFill>
                </a:rPr>
                <a:t>to production and supply chain </a:t>
              </a:r>
              <a:r>
                <a:rPr lang="en-US" sz="1100" b="1" dirty="0">
                  <a:solidFill>
                    <a:schemeClr val="tx1"/>
                  </a:solidFill>
                </a:rPr>
                <a:t>data </a:t>
              </a:r>
              <a:r>
                <a:rPr lang="en-US" sz="1100" dirty="0">
                  <a:solidFill>
                    <a:schemeClr val="tx1"/>
                  </a:solidFill>
                </a:rPr>
                <a:t>worldwide, reducing downtime costs by as much as </a:t>
              </a:r>
              <a:r>
                <a:rPr lang="en-US" sz="1100" b="1" dirty="0">
                  <a:solidFill>
                    <a:schemeClr val="tx1"/>
                  </a:solidFill>
                </a:rPr>
                <a:t>$300,000 per day</a:t>
              </a:r>
            </a:p>
          </p:txBody>
        </p:sp>
        <p:sp>
          <p:nvSpPr>
            <p:cNvPr id="133" name="Oval 132"/>
            <p:cNvSpPr/>
            <p:nvPr/>
          </p:nvSpPr>
          <p:spPr bwMode="auto">
            <a:xfrm>
              <a:off x="8567759" y="4019205"/>
              <a:ext cx="2377440" cy="2377440"/>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8548" name="Picture 4" descr="https://upload.wikimedia.org/wikipedia/commons/thumb/b/b9/Rockwell_Automation_logo.svg/2000px-Rockwell_Automation_logo.svg.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861319" y="4596414"/>
              <a:ext cx="1790321" cy="4753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17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 name="Group 216"/>
          <p:cNvGrpSpPr/>
          <p:nvPr/>
        </p:nvGrpSpPr>
        <p:grpSpPr>
          <a:xfrm>
            <a:off x="1398391" y="1767633"/>
            <a:ext cx="9920816" cy="4113768"/>
            <a:chOff x="1398391" y="1767633"/>
            <a:chExt cx="9920816" cy="4113768"/>
          </a:xfrm>
        </p:grpSpPr>
        <p:cxnSp>
          <p:nvCxnSpPr>
            <p:cNvPr id="388" name="Straight Connector 387"/>
            <p:cNvCxnSpPr/>
            <p:nvPr/>
          </p:nvCxnSpPr>
          <p:spPr>
            <a:xfrm flipH="1">
              <a:off x="1436112" y="4454194"/>
              <a:ext cx="746106" cy="2243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573" idx="12"/>
              <a:endCxn id="610" idx="3"/>
            </p:cNvCxnSpPr>
            <p:nvPr/>
          </p:nvCxnSpPr>
          <p:spPr>
            <a:xfrm>
              <a:off x="9643944" y="5302907"/>
              <a:ext cx="625941" cy="57849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773" idx="183"/>
              <a:endCxn id="296" idx="1"/>
            </p:cNvCxnSpPr>
            <p:nvPr/>
          </p:nvCxnSpPr>
          <p:spPr>
            <a:xfrm flipV="1">
              <a:off x="3795922" y="5462134"/>
              <a:ext cx="1405638" cy="19294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V="1">
              <a:off x="6707260" y="5221379"/>
              <a:ext cx="308364" cy="49180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296" idx="3"/>
              <a:endCxn id="320" idx="31"/>
            </p:cNvCxnSpPr>
            <p:nvPr/>
          </p:nvCxnSpPr>
          <p:spPr>
            <a:xfrm>
              <a:off x="5594642" y="5406341"/>
              <a:ext cx="673648" cy="46239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616" idx="7"/>
            </p:cNvCxnSpPr>
            <p:nvPr/>
          </p:nvCxnSpPr>
          <p:spPr>
            <a:xfrm flipH="1" flipV="1">
              <a:off x="10303933" y="4182533"/>
              <a:ext cx="795928" cy="61131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596" idx="55"/>
            </p:cNvCxnSpPr>
            <p:nvPr/>
          </p:nvCxnSpPr>
          <p:spPr>
            <a:xfrm flipH="1">
              <a:off x="10303933" y="3322822"/>
              <a:ext cx="1015274" cy="74964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flipV="1">
              <a:off x="9725886" y="3034864"/>
              <a:ext cx="349447" cy="97833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591" idx="6"/>
            </p:cNvCxnSpPr>
            <p:nvPr/>
          </p:nvCxnSpPr>
          <p:spPr>
            <a:xfrm flipH="1" flipV="1">
              <a:off x="7374056" y="5069153"/>
              <a:ext cx="674578" cy="50012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580" idx="7"/>
            </p:cNvCxnSpPr>
            <p:nvPr/>
          </p:nvCxnSpPr>
          <p:spPr>
            <a:xfrm flipH="1" flipV="1">
              <a:off x="8246621" y="4214518"/>
              <a:ext cx="889877" cy="803543"/>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endCxn id="799" idx="38"/>
            </p:cNvCxnSpPr>
            <p:nvPr/>
          </p:nvCxnSpPr>
          <p:spPr>
            <a:xfrm>
              <a:off x="4320438" y="3068780"/>
              <a:ext cx="182880" cy="127950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endCxn id="603" idx="8"/>
            </p:cNvCxnSpPr>
            <p:nvPr/>
          </p:nvCxnSpPr>
          <p:spPr>
            <a:xfrm flipH="1" flipV="1">
              <a:off x="9199968" y="2170854"/>
              <a:ext cx="380278" cy="36851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H="1">
              <a:off x="9800980" y="2126561"/>
              <a:ext cx="939524" cy="57458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490" idx="31"/>
            </p:cNvCxnSpPr>
            <p:nvPr/>
          </p:nvCxnSpPr>
          <p:spPr>
            <a:xfrm flipH="1">
              <a:off x="9168578" y="1950454"/>
              <a:ext cx="1596736" cy="9432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550" idx="16"/>
            </p:cNvCxnSpPr>
            <p:nvPr/>
          </p:nvCxnSpPr>
          <p:spPr>
            <a:xfrm flipH="1">
              <a:off x="7038110" y="2916108"/>
              <a:ext cx="745196" cy="32031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endCxn id="538" idx="29"/>
            </p:cNvCxnSpPr>
            <p:nvPr/>
          </p:nvCxnSpPr>
          <p:spPr>
            <a:xfrm flipH="1">
              <a:off x="8342578" y="2939461"/>
              <a:ext cx="1258622" cy="1055117"/>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544" idx="0"/>
              <a:endCxn id="603" idx="9"/>
            </p:cNvCxnSpPr>
            <p:nvPr/>
          </p:nvCxnSpPr>
          <p:spPr>
            <a:xfrm flipV="1">
              <a:off x="8219275" y="2170854"/>
              <a:ext cx="582147" cy="40056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flipV="1">
              <a:off x="6818243" y="4065105"/>
              <a:ext cx="293205" cy="62119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flipV="1">
              <a:off x="6957391" y="3851413"/>
              <a:ext cx="1078397" cy="26338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flipV="1">
              <a:off x="8297193" y="4092021"/>
              <a:ext cx="1583407" cy="2277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6395437" y="1826118"/>
              <a:ext cx="313738" cy="903674"/>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5261152" y="1960195"/>
              <a:ext cx="477311" cy="809820"/>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629" idx="8"/>
            </p:cNvCxnSpPr>
            <p:nvPr/>
          </p:nvCxnSpPr>
          <p:spPr>
            <a:xfrm>
              <a:off x="4465511" y="2970086"/>
              <a:ext cx="1091723" cy="18523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799" idx="31"/>
            </p:cNvCxnSpPr>
            <p:nvPr/>
          </p:nvCxnSpPr>
          <p:spPr>
            <a:xfrm flipH="1">
              <a:off x="2821737" y="4341294"/>
              <a:ext cx="1509008" cy="4558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endCxn id="773" idx="257"/>
            </p:cNvCxnSpPr>
            <p:nvPr/>
          </p:nvCxnSpPr>
          <p:spPr>
            <a:xfrm>
              <a:off x="2627290" y="4430332"/>
              <a:ext cx="1006452" cy="111369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99" idx="27"/>
              <a:endCxn id="799" idx="53"/>
            </p:cNvCxnSpPr>
            <p:nvPr/>
          </p:nvCxnSpPr>
          <p:spPr>
            <a:xfrm flipH="1" flipV="1">
              <a:off x="4853687" y="4700172"/>
              <a:ext cx="321493" cy="45319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4725716" y="3996559"/>
              <a:ext cx="776450" cy="39807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endCxn id="629" idx="21"/>
            </p:cNvCxnSpPr>
            <p:nvPr/>
          </p:nvCxnSpPr>
          <p:spPr>
            <a:xfrm flipV="1">
              <a:off x="3204144" y="2970086"/>
              <a:ext cx="985189" cy="227816"/>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519" idx="17"/>
              <a:endCxn id="629" idx="26"/>
            </p:cNvCxnSpPr>
            <p:nvPr/>
          </p:nvCxnSpPr>
          <p:spPr>
            <a:xfrm>
              <a:off x="3813369" y="1767633"/>
              <a:ext cx="363803" cy="966298"/>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52" idx="37"/>
            </p:cNvCxnSpPr>
            <p:nvPr/>
          </p:nvCxnSpPr>
          <p:spPr>
            <a:xfrm flipH="1">
              <a:off x="2597369" y="3174297"/>
              <a:ext cx="531339" cy="1109982"/>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500" idx="6"/>
              <a:endCxn id="252" idx="2"/>
            </p:cNvCxnSpPr>
            <p:nvPr/>
          </p:nvCxnSpPr>
          <p:spPr>
            <a:xfrm>
              <a:off x="2468667" y="1994329"/>
              <a:ext cx="584302" cy="1057265"/>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630" idx="22"/>
            </p:cNvCxnSpPr>
            <p:nvPr/>
          </p:nvCxnSpPr>
          <p:spPr>
            <a:xfrm>
              <a:off x="1398391" y="2828110"/>
              <a:ext cx="1522842" cy="390149"/>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516" idx="5"/>
            </p:cNvCxnSpPr>
            <p:nvPr/>
          </p:nvCxnSpPr>
          <p:spPr>
            <a:xfrm flipV="1">
              <a:off x="2307783" y="4452118"/>
              <a:ext cx="263417" cy="1163331"/>
            </a:xfrm>
            <a:prstGeom prst="line">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solidFill>
                  <a:schemeClr val="tx1"/>
                </a:solidFill>
              </a:rPr>
              <a:t>Innovation at work – real world IoT use cases</a:t>
            </a:r>
          </a:p>
        </p:txBody>
      </p:sp>
      <p:grpSp>
        <p:nvGrpSpPr>
          <p:cNvPr id="185" name="Group 184"/>
          <p:cNvGrpSpPr/>
          <p:nvPr/>
        </p:nvGrpSpPr>
        <p:grpSpPr>
          <a:xfrm>
            <a:off x="10333038" y="1572103"/>
            <a:ext cx="968599" cy="1107119"/>
            <a:chOff x="1525278" y="5442422"/>
            <a:chExt cx="968599" cy="1107119"/>
          </a:xfrm>
        </p:grpSpPr>
        <p:grpSp>
          <p:nvGrpSpPr>
            <p:cNvPr id="488" name="Group 487"/>
            <p:cNvGrpSpPr/>
            <p:nvPr/>
          </p:nvGrpSpPr>
          <p:grpSpPr>
            <a:xfrm>
              <a:off x="1791515" y="5442422"/>
              <a:ext cx="506623" cy="590663"/>
              <a:chOff x="4475897" y="2224607"/>
              <a:chExt cx="506623" cy="590663"/>
            </a:xfrm>
            <a:solidFill>
              <a:schemeClr val="accent1"/>
            </a:solidFill>
          </p:grpSpPr>
          <p:sp>
            <p:nvSpPr>
              <p:cNvPr id="490"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1"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2"/>
              <p:cNvSpPr>
                <a:spLocks noChangeArrowheads="1"/>
              </p:cNvSpPr>
              <p:nvPr/>
            </p:nvSpPr>
            <p:spPr bwMode="auto">
              <a:xfrm>
                <a:off x="4901542" y="2381459"/>
                <a:ext cx="80978" cy="67368"/>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3" name="Rectangle 43"/>
              <p:cNvSpPr>
                <a:spLocks noChangeArrowheads="1"/>
              </p:cNvSpPr>
              <p:nvPr/>
            </p:nvSpPr>
            <p:spPr bwMode="auto">
              <a:xfrm>
                <a:off x="4915492" y="2340290"/>
                <a:ext cx="17693" cy="77576"/>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4" name="Rectangle 44"/>
              <p:cNvSpPr>
                <a:spLocks noChangeArrowheads="1"/>
              </p:cNvSpPr>
              <p:nvPr/>
            </p:nvSpPr>
            <p:spPr bwMode="auto">
              <a:xfrm>
                <a:off x="4950877" y="2340290"/>
                <a:ext cx="17693" cy="77576"/>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489" name="TextBox 488"/>
            <p:cNvSpPr txBox="1"/>
            <p:nvPr/>
          </p:nvSpPr>
          <p:spPr>
            <a:xfrm>
              <a:off x="1525278" y="6050943"/>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Electric charging </a:t>
              </a:r>
              <a:br>
                <a:rPr kumimoji="0" lang="en-US" sz="1200" b="0" i="0" u="none" strike="noStrike" kern="0" cap="none" spc="0" normalizeH="0" baseline="0" noProof="0" dirty="0">
                  <a:ln>
                    <a:noFill/>
                  </a:ln>
                  <a:effectLst/>
                  <a:uLnTx/>
                  <a:uFillTx/>
                </a:rPr>
              </a:br>
              <a:r>
                <a:rPr kumimoji="0" lang="en-US" sz="1200" b="0" i="0" u="none" strike="noStrike" kern="0" cap="none" spc="0" normalizeH="0" baseline="0" noProof="0" dirty="0">
                  <a:ln>
                    <a:noFill/>
                  </a:ln>
                  <a:effectLst/>
                  <a:uLnTx/>
                  <a:uFillTx/>
                </a:rPr>
                <a:t>stations</a:t>
              </a:r>
            </a:p>
          </p:txBody>
        </p:sp>
      </p:grpSp>
      <p:grpSp>
        <p:nvGrpSpPr>
          <p:cNvPr id="91" name="Group 90"/>
          <p:cNvGrpSpPr/>
          <p:nvPr/>
        </p:nvGrpSpPr>
        <p:grpSpPr>
          <a:xfrm>
            <a:off x="1807823" y="1584567"/>
            <a:ext cx="968599" cy="900325"/>
            <a:chOff x="2066782" y="1388549"/>
            <a:chExt cx="968599" cy="900325"/>
          </a:xfrm>
        </p:grpSpPr>
        <p:grpSp>
          <p:nvGrpSpPr>
            <p:cNvPr id="496" name="Group 495"/>
            <p:cNvGrpSpPr/>
            <p:nvPr/>
          </p:nvGrpSpPr>
          <p:grpSpPr>
            <a:xfrm>
              <a:off x="2284784" y="1388549"/>
              <a:ext cx="485805" cy="484576"/>
              <a:chOff x="4426989" y="3121192"/>
              <a:chExt cx="485805" cy="484576"/>
            </a:xfrm>
            <a:solidFill>
              <a:schemeClr val="accent1"/>
            </a:solidFill>
          </p:grpSpPr>
          <p:sp>
            <p:nvSpPr>
              <p:cNvPr id="498"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499"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00"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7" name="TextBox 496"/>
            <p:cNvSpPr txBox="1"/>
            <p:nvPr/>
          </p:nvSpPr>
          <p:spPr>
            <a:xfrm>
              <a:off x="2066782" y="1956475"/>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Street sweepers</a:t>
              </a:r>
            </a:p>
          </p:txBody>
        </p:sp>
      </p:grpSp>
      <p:grpSp>
        <p:nvGrpSpPr>
          <p:cNvPr id="184" name="Group 183"/>
          <p:cNvGrpSpPr/>
          <p:nvPr/>
        </p:nvGrpSpPr>
        <p:grpSpPr>
          <a:xfrm>
            <a:off x="1620605" y="5529508"/>
            <a:ext cx="968599" cy="647357"/>
            <a:chOff x="2418891" y="5442422"/>
            <a:chExt cx="968599" cy="647357"/>
          </a:xfrm>
        </p:grpSpPr>
        <p:grpSp>
          <p:nvGrpSpPr>
            <p:cNvPr id="514" name="Group 513"/>
            <p:cNvGrpSpPr/>
            <p:nvPr/>
          </p:nvGrpSpPr>
          <p:grpSpPr>
            <a:xfrm>
              <a:off x="2683357" y="5442422"/>
              <a:ext cx="426537" cy="455704"/>
              <a:chOff x="-1168871" y="5933646"/>
              <a:chExt cx="426537" cy="455704"/>
            </a:xfrm>
            <a:solidFill>
              <a:schemeClr val="accent1"/>
            </a:solidFill>
          </p:grpSpPr>
          <p:sp>
            <p:nvSpPr>
              <p:cNvPr id="516"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517"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15" name="TextBox 514"/>
            <p:cNvSpPr txBox="1"/>
            <p:nvPr/>
          </p:nvSpPr>
          <p:spPr>
            <a:xfrm>
              <a:off x="2418891" y="59235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Postboxes</a:t>
              </a:r>
            </a:p>
          </p:txBody>
        </p:sp>
      </p:grpSp>
      <p:grpSp>
        <p:nvGrpSpPr>
          <p:cNvPr id="92" name="Group 91"/>
          <p:cNvGrpSpPr/>
          <p:nvPr/>
        </p:nvGrpSpPr>
        <p:grpSpPr>
          <a:xfrm>
            <a:off x="3389705" y="1461120"/>
            <a:ext cx="968599" cy="765350"/>
            <a:chOff x="3331648" y="1388549"/>
            <a:chExt cx="968599" cy="765350"/>
          </a:xfrm>
        </p:grpSpPr>
        <p:sp>
          <p:nvSpPr>
            <p:cNvPr id="519" name="Freeform 137"/>
            <p:cNvSpPr>
              <a:spLocks noChangeAspect="1"/>
            </p:cNvSpPr>
            <p:nvPr/>
          </p:nvSpPr>
          <p:spPr bwMode="black">
            <a:xfrm>
              <a:off x="3519901" y="1388549"/>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20" name="TextBox 519"/>
            <p:cNvSpPr txBox="1"/>
            <p:nvPr/>
          </p:nvSpPr>
          <p:spPr>
            <a:xfrm>
              <a:off x="3331648" y="19877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Aircrafts</a:t>
              </a:r>
            </a:p>
          </p:txBody>
        </p:sp>
      </p:grpSp>
      <p:grpSp>
        <p:nvGrpSpPr>
          <p:cNvPr id="93" name="Group 92"/>
          <p:cNvGrpSpPr/>
          <p:nvPr/>
        </p:nvGrpSpPr>
        <p:grpSpPr>
          <a:xfrm>
            <a:off x="4785200" y="1677020"/>
            <a:ext cx="968599" cy="650490"/>
            <a:chOff x="4799714" y="1909249"/>
            <a:chExt cx="968599" cy="650490"/>
          </a:xfrm>
        </p:grpSpPr>
        <p:sp>
          <p:nvSpPr>
            <p:cNvPr id="522" name="Freeform 8"/>
            <p:cNvSpPr>
              <a:spLocks noChangeAspect="1" noEditPoints="1"/>
            </p:cNvSpPr>
            <p:nvPr/>
          </p:nvSpPr>
          <p:spPr bwMode="auto">
            <a:xfrm>
              <a:off x="5023748" y="1909249"/>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23" name="TextBox 522"/>
            <p:cNvSpPr txBox="1"/>
            <p:nvPr/>
          </p:nvSpPr>
          <p:spPr>
            <a:xfrm>
              <a:off x="4799714" y="239354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Auto</a:t>
              </a:r>
              <a:endParaRPr kumimoji="0" lang="en-US" sz="1200" b="0" i="0" u="none" strike="noStrike" kern="0" cap="none" spc="0" normalizeH="0" baseline="0" noProof="0" dirty="0">
                <a:ln>
                  <a:noFill/>
                </a:ln>
                <a:effectLst/>
                <a:uLnTx/>
                <a:uFillTx/>
              </a:endParaRPr>
            </a:p>
          </p:txBody>
        </p:sp>
      </p:grpSp>
      <p:grpSp>
        <p:nvGrpSpPr>
          <p:cNvPr id="165" name="Group 164"/>
          <p:cNvGrpSpPr/>
          <p:nvPr/>
        </p:nvGrpSpPr>
        <p:grpSpPr>
          <a:xfrm>
            <a:off x="581331" y="4038575"/>
            <a:ext cx="1232958" cy="986419"/>
            <a:chOff x="5371040" y="6211669"/>
            <a:chExt cx="968599" cy="774921"/>
          </a:xfrm>
        </p:grpSpPr>
        <p:grpSp>
          <p:nvGrpSpPr>
            <p:cNvPr id="84" name="Group 83"/>
            <p:cNvGrpSpPr/>
            <p:nvPr/>
          </p:nvGrpSpPr>
          <p:grpSpPr>
            <a:xfrm>
              <a:off x="5647124" y="6211669"/>
              <a:ext cx="413051" cy="567017"/>
              <a:chOff x="5647124" y="6211669"/>
              <a:chExt cx="413051" cy="567017"/>
            </a:xfrm>
          </p:grpSpPr>
          <p:sp>
            <p:nvSpPr>
              <p:cNvPr id="755"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p:cNvGrpSpPr/>
              <p:nvPr/>
            </p:nvGrpSpPr>
            <p:grpSpPr>
              <a:xfrm>
                <a:off x="5706618" y="6211669"/>
                <a:ext cx="294063" cy="503862"/>
                <a:chOff x="5706618" y="6211669"/>
                <a:chExt cx="294063" cy="503862"/>
              </a:xfrm>
            </p:grpSpPr>
            <p:grpSp>
              <p:nvGrpSpPr>
                <p:cNvPr id="530" name="Group 529"/>
                <p:cNvGrpSpPr/>
                <p:nvPr/>
              </p:nvGrpSpPr>
              <p:grpSpPr>
                <a:xfrm>
                  <a:off x="5706618" y="6428789"/>
                  <a:ext cx="294063" cy="286742"/>
                  <a:chOff x="9349890" y="417916"/>
                  <a:chExt cx="669938" cy="653258"/>
                </a:xfrm>
                <a:solidFill>
                  <a:schemeClr val="tx2"/>
                </a:solidFill>
              </p:grpSpPr>
              <p:sp>
                <p:nvSpPr>
                  <p:cNvPr id="532"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33" name="Freeform 532"/>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28" name="Right Arrow 527"/>
                <p:cNvSpPr/>
                <p:nvPr/>
              </p:nvSpPr>
              <p:spPr bwMode="auto">
                <a:xfrm rot="16200000">
                  <a:off x="5715754" y="6220156"/>
                  <a:ext cx="94671" cy="78725"/>
                </a:xfrm>
                <a:prstGeom prst="rightArrow">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529" name="Right Arrow 528"/>
                <p:cNvSpPr/>
                <p:nvPr/>
              </p:nvSpPr>
              <p:spPr bwMode="auto">
                <a:xfrm rot="5400000">
                  <a:off x="5886152" y="6221227"/>
                  <a:ext cx="97842" cy="78725"/>
                </a:xfrm>
                <a:prstGeom prst="rightArrow">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26" name="TextBox 525"/>
            <p:cNvSpPr txBox="1"/>
            <p:nvPr/>
          </p:nvSpPr>
          <p:spPr>
            <a:xfrm>
              <a:off x="5371040" y="6856026"/>
              <a:ext cx="968599" cy="130564"/>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Elevators</a:t>
              </a:r>
            </a:p>
          </p:txBody>
        </p:sp>
      </p:grpSp>
      <p:grpSp>
        <p:nvGrpSpPr>
          <p:cNvPr id="167" name="Group 166"/>
          <p:cNvGrpSpPr/>
          <p:nvPr/>
        </p:nvGrpSpPr>
        <p:grpSpPr>
          <a:xfrm>
            <a:off x="7742237" y="3573462"/>
            <a:ext cx="968599" cy="824796"/>
            <a:chOff x="7677830" y="3994622"/>
            <a:chExt cx="968599" cy="824796"/>
          </a:xfrm>
        </p:grpSpPr>
        <p:sp>
          <p:nvSpPr>
            <p:cNvPr id="538" name="Freeform 193"/>
            <p:cNvSpPr>
              <a:spLocks noChangeAspect="1" noEditPoints="1"/>
            </p:cNvSpPr>
            <p:nvPr/>
          </p:nvSpPr>
          <p:spPr bwMode="auto">
            <a:xfrm>
              <a:off x="7838096" y="3994622"/>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39" name="TextBox 538"/>
            <p:cNvSpPr txBox="1"/>
            <p:nvPr/>
          </p:nvSpPr>
          <p:spPr>
            <a:xfrm>
              <a:off x="7677830" y="4653219"/>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Factory floor</a:t>
              </a:r>
            </a:p>
          </p:txBody>
        </p:sp>
      </p:grpSp>
      <p:grpSp>
        <p:nvGrpSpPr>
          <p:cNvPr id="170" name="Group 169"/>
          <p:cNvGrpSpPr/>
          <p:nvPr/>
        </p:nvGrpSpPr>
        <p:grpSpPr>
          <a:xfrm>
            <a:off x="7570437" y="2302949"/>
            <a:ext cx="968599" cy="863416"/>
            <a:chOff x="7613980" y="2404549"/>
            <a:chExt cx="968599" cy="863416"/>
          </a:xfrm>
        </p:grpSpPr>
        <p:grpSp>
          <p:nvGrpSpPr>
            <p:cNvPr id="541" name="Group 540"/>
            <p:cNvGrpSpPr/>
            <p:nvPr/>
          </p:nvGrpSpPr>
          <p:grpSpPr>
            <a:xfrm>
              <a:off x="7814844" y="2404549"/>
              <a:ext cx="555446" cy="624876"/>
              <a:chOff x="13543473" y="3081481"/>
              <a:chExt cx="486655" cy="547487"/>
            </a:xfrm>
            <a:solidFill>
              <a:schemeClr val="accent2"/>
            </a:solidFill>
          </p:grpSpPr>
          <p:sp>
            <p:nvSpPr>
              <p:cNvPr id="543"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4"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5"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6"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7"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8"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49"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0"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1"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542" name="TextBox 541"/>
            <p:cNvSpPr txBox="1"/>
            <p:nvPr/>
          </p:nvSpPr>
          <p:spPr>
            <a:xfrm>
              <a:off x="7613980" y="3101766"/>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Oil equipment</a:t>
              </a:r>
            </a:p>
          </p:txBody>
        </p:sp>
      </p:grpSp>
      <p:grpSp>
        <p:nvGrpSpPr>
          <p:cNvPr id="94" name="Group 93"/>
          <p:cNvGrpSpPr/>
          <p:nvPr/>
        </p:nvGrpSpPr>
        <p:grpSpPr>
          <a:xfrm>
            <a:off x="6298932" y="1475635"/>
            <a:ext cx="1011006" cy="774473"/>
            <a:chOff x="7126246" y="1388549"/>
            <a:chExt cx="1011006" cy="774473"/>
          </a:xfrm>
        </p:grpSpPr>
        <p:grpSp>
          <p:nvGrpSpPr>
            <p:cNvPr id="553" name="Group 552"/>
            <p:cNvGrpSpPr/>
            <p:nvPr/>
          </p:nvGrpSpPr>
          <p:grpSpPr>
            <a:xfrm>
              <a:off x="7246220" y="1388549"/>
              <a:ext cx="891032" cy="540757"/>
              <a:chOff x="13601156" y="3899900"/>
              <a:chExt cx="565936" cy="343460"/>
            </a:xfrm>
            <a:solidFill>
              <a:schemeClr val="accent2"/>
            </a:solidFill>
          </p:grpSpPr>
          <p:sp>
            <p:nvSpPr>
              <p:cNvPr id="555"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6"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8"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59"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0"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1"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2"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3"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4" name="Oval 29"/>
              <p:cNvSpPr>
                <a:spLocks noChangeArrowheads="1"/>
              </p:cNvSpPr>
              <p:nvPr/>
            </p:nvSpPr>
            <p:spPr bwMode="auto">
              <a:xfrm>
                <a:off x="13994743" y="4049970"/>
                <a:ext cx="12996" cy="12996"/>
              </a:xfrm>
              <a:prstGeom prst="ellipse">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5" name="Oval 30"/>
              <p:cNvSpPr>
                <a:spLocks noChangeArrowheads="1"/>
              </p:cNvSpPr>
              <p:nvPr/>
            </p:nvSpPr>
            <p:spPr bwMode="auto">
              <a:xfrm>
                <a:off x="14040228" y="4049970"/>
                <a:ext cx="12996" cy="12996"/>
              </a:xfrm>
              <a:prstGeom prst="ellipse">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6"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32"/>
              <p:cNvSpPr>
                <a:spLocks noChangeArrowheads="1"/>
              </p:cNvSpPr>
              <p:nvPr/>
            </p:nvSpPr>
            <p:spPr bwMode="auto">
              <a:xfrm>
                <a:off x="14015165" y="4068536"/>
                <a:ext cx="16399" cy="45485"/>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8"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34"/>
              <p:cNvSpPr>
                <a:spLocks noChangeArrowheads="1"/>
              </p:cNvSpPr>
              <p:nvPr/>
            </p:nvSpPr>
            <p:spPr bwMode="auto">
              <a:xfrm>
                <a:off x="13994743" y="3995512"/>
                <a:ext cx="58481" cy="40225"/>
              </a:xfrm>
              <a:prstGeom prst="rect">
                <a:avLst/>
              </a:pr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554" name="TextBox 553"/>
            <p:cNvSpPr txBox="1"/>
            <p:nvPr/>
          </p:nvSpPr>
          <p:spPr>
            <a:xfrm>
              <a:off x="7126246" y="199682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Cows</a:t>
              </a:r>
            </a:p>
          </p:txBody>
        </p:sp>
      </p:grpSp>
      <p:grpSp>
        <p:nvGrpSpPr>
          <p:cNvPr id="164" name="Group 163"/>
          <p:cNvGrpSpPr/>
          <p:nvPr/>
        </p:nvGrpSpPr>
        <p:grpSpPr>
          <a:xfrm>
            <a:off x="7693483" y="5440608"/>
            <a:ext cx="968599" cy="702117"/>
            <a:chOff x="7983769" y="6064722"/>
            <a:chExt cx="968599" cy="702117"/>
          </a:xfrm>
        </p:grpSpPr>
        <p:grpSp>
          <p:nvGrpSpPr>
            <p:cNvPr id="588" name="Group 587"/>
            <p:cNvGrpSpPr/>
            <p:nvPr/>
          </p:nvGrpSpPr>
          <p:grpSpPr>
            <a:xfrm>
              <a:off x="8091113" y="6064722"/>
              <a:ext cx="682748" cy="514643"/>
              <a:chOff x="14466548" y="3803109"/>
              <a:chExt cx="499020" cy="376151"/>
            </a:xfrm>
            <a:solidFill>
              <a:schemeClr val="accent2"/>
            </a:solidFill>
          </p:grpSpPr>
          <p:sp>
            <p:nvSpPr>
              <p:cNvPr id="590"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89" name="TextBox 588"/>
            <p:cNvSpPr txBox="1"/>
            <p:nvPr/>
          </p:nvSpPr>
          <p:spPr>
            <a:xfrm>
              <a:off x="7983769" y="660064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Engines</a:t>
              </a:r>
            </a:p>
          </p:txBody>
        </p:sp>
      </p:grpSp>
      <p:grpSp>
        <p:nvGrpSpPr>
          <p:cNvPr id="160" name="Group 159"/>
          <p:cNvGrpSpPr/>
          <p:nvPr/>
        </p:nvGrpSpPr>
        <p:grpSpPr>
          <a:xfrm>
            <a:off x="9101177" y="2523493"/>
            <a:ext cx="1074174" cy="896375"/>
            <a:chOff x="9449520" y="2320292"/>
            <a:chExt cx="1074174" cy="896375"/>
          </a:xfrm>
        </p:grpSpPr>
        <p:sp>
          <p:nvSpPr>
            <p:cNvPr id="593" name="Rectangle 2048"/>
            <p:cNvSpPr>
              <a:spLocks noChangeAspect="1"/>
            </p:cNvSpPr>
            <p:nvPr/>
          </p:nvSpPr>
          <p:spPr bwMode="auto">
            <a:xfrm flipV="1">
              <a:off x="9911750" y="2320292"/>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594" name="TextBox 593"/>
            <p:cNvSpPr txBox="1"/>
            <p:nvPr/>
          </p:nvSpPr>
          <p:spPr>
            <a:xfrm>
              <a:off x="9449520" y="2884268"/>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Vending machines</a:t>
              </a:r>
              <a:endParaRPr kumimoji="0" lang="en-US" sz="1200" b="0" i="0" u="none" strike="noStrike" kern="0" cap="none" spc="0" normalizeH="0" baseline="0" noProof="0" dirty="0">
                <a:ln>
                  <a:noFill/>
                </a:ln>
                <a:effectLst/>
                <a:uLnTx/>
                <a:uFillTx/>
              </a:endParaRPr>
            </a:p>
          </p:txBody>
        </p:sp>
      </p:grpSp>
      <p:grpSp>
        <p:nvGrpSpPr>
          <p:cNvPr id="161" name="Group 160"/>
          <p:cNvGrpSpPr/>
          <p:nvPr/>
        </p:nvGrpSpPr>
        <p:grpSpPr>
          <a:xfrm>
            <a:off x="10958500" y="2961475"/>
            <a:ext cx="968599" cy="612811"/>
            <a:chOff x="10958500" y="2961475"/>
            <a:chExt cx="968599" cy="612811"/>
          </a:xfrm>
        </p:grpSpPr>
        <p:sp>
          <p:nvSpPr>
            <p:cNvPr id="596" name="Freeform 352"/>
            <p:cNvSpPr>
              <a:spLocks noChangeAspect="1" noEditPoints="1"/>
            </p:cNvSpPr>
            <p:nvPr/>
          </p:nvSpPr>
          <p:spPr bwMode="auto">
            <a:xfrm>
              <a:off x="11248716" y="2961475"/>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597" name="TextBox 596"/>
            <p:cNvSpPr txBox="1"/>
            <p:nvPr/>
          </p:nvSpPr>
          <p:spPr>
            <a:xfrm>
              <a:off x="10958500" y="340808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Buildings</a:t>
              </a:r>
            </a:p>
          </p:txBody>
        </p:sp>
      </p:grpSp>
      <p:grpSp>
        <p:nvGrpSpPr>
          <p:cNvPr id="95" name="Group 94"/>
          <p:cNvGrpSpPr/>
          <p:nvPr/>
        </p:nvGrpSpPr>
        <p:grpSpPr>
          <a:xfrm>
            <a:off x="8290844" y="1664675"/>
            <a:ext cx="1362492" cy="796211"/>
            <a:chOff x="8914960" y="1271573"/>
            <a:chExt cx="1074174" cy="627724"/>
          </a:xfrm>
        </p:grpSpPr>
        <p:grpSp>
          <p:nvGrpSpPr>
            <p:cNvPr id="599" name="Group 598"/>
            <p:cNvGrpSpPr/>
            <p:nvPr/>
          </p:nvGrpSpPr>
          <p:grpSpPr>
            <a:xfrm>
              <a:off x="9264202" y="1271573"/>
              <a:ext cx="401244" cy="399066"/>
              <a:chOff x="9993179" y="3108498"/>
              <a:chExt cx="342486" cy="340626"/>
            </a:xfrm>
            <a:solidFill>
              <a:schemeClr val="accent4"/>
            </a:solidFill>
          </p:grpSpPr>
          <p:sp>
            <p:nvSpPr>
              <p:cNvPr id="601"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p:cNvGrpSpPr/>
              <p:nvPr/>
            </p:nvGrpSpPr>
            <p:grpSpPr>
              <a:xfrm>
                <a:off x="9993179" y="3108498"/>
                <a:ext cx="104400" cy="49510"/>
                <a:chOff x="4732666" y="-1007401"/>
                <a:chExt cx="183486" cy="87016"/>
              </a:xfrm>
              <a:grpFill/>
            </p:grpSpPr>
            <p:sp>
              <p:nvSpPr>
                <p:cNvPr id="604" name="Rectangle 603"/>
                <p:cNvSpPr/>
                <p:nvPr/>
              </p:nvSpPr>
              <p:spPr bwMode="auto">
                <a:xfrm>
                  <a:off x="4847524" y="-1007401"/>
                  <a:ext cx="68628" cy="87016"/>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4732666" y="-1007401"/>
                  <a:ext cx="160709" cy="50906"/>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03"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00" name="TextBox 599"/>
            <p:cNvSpPr txBox="1"/>
            <p:nvPr/>
          </p:nvSpPr>
          <p:spPr>
            <a:xfrm>
              <a:off x="8914960" y="1733098"/>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Fryers</a:t>
              </a:r>
              <a:endParaRPr kumimoji="0" lang="en-US" sz="1200" b="0" i="0" u="none" strike="noStrike" kern="0" cap="none" spc="0" normalizeH="0" baseline="0" noProof="0" dirty="0">
                <a:ln>
                  <a:noFill/>
                </a:ln>
                <a:effectLst/>
                <a:uLnTx/>
                <a:uFillTx/>
              </a:endParaRPr>
            </a:p>
          </p:txBody>
        </p:sp>
      </p:grpSp>
      <p:grpSp>
        <p:nvGrpSpPr>
          <p:cNvPr id="163" name="Group 162"/>
          <p:cNvGrpSpPr/>
          <p:nvPr/>
        </p:nvGrpSpPr>
        <p:grpSpPr>
          <a:xfrm>
            <a:off x="9945594" y="5783263"/>
            <a:ext cx="1074174" cy="563888"/>
            <a:chOff x="9771422" y="5899622"/>
            <a:chExt cx="1074174" cy="563888"/>
          </a:xfrm>
        </p:grpSpPr>
        <p:grpSp>
          <p:nvGrpSpPr>
            <p:cNvPr id="607" name="Group 606"/>
            <p:cNvGrpSpPr>
              <a:grpSpLocks noChangeAspect="1"/>
            </p:cNvGrpSpPr>
            <p:nvPr/>
          </p:nvGrpSpPr>
          <p:grpSpPr>
            <a:xfrm>
              <a:off x="10093814" y="5899622"/>
              <a:ext cx="365167" cy="368280"/>
              <a:chOff x="4706938" y="2719388"/>
              <a:chExt cx="558800" cy="563563"/>
            </a:xfrm>
            <a:solidFill>
              <a:schemeClr val="tx1"/>
            </a:solidFill>
          </p:grpSpPr>
          <p:sp>
            <p:nvSpPr>
              <p:cNvPr id="609"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0"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1"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608" name="TextBox 607"/>
            <p:cNvSpPr txBox="1"/>
            <p:nvPr/>
          </p:nvSpPr>
          <p:spPr>
            <a:xfrm>
              <a:off x="9771422" y="6297311"/>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dirty="0"/>
                <a:t>Medical devices</a:t>
              </a:r>
              <a:endParaRPr kumimoji="0" lang="en-US" sz="1200" b="0" i="0" u="none" strike="noStrike" kern="0" cap="none" spc="0" normalizeH="0" baseline="0" noProof="0" dirty="0">
                <a:ln>
                  <a:noFill/>
                </a:ln>
                <a:effectLst/>
                <a:uLnTx/>
                <a:uFillTx/>
              </a:endParaRPr>
            </a:p>
          </p:txBody>
        </p:sp>
      </p:grpSp>
      <p:grpSp>
        <p:nvGrpSpPr>
          <p:cNvPr id="162" name="Group 161"/>
          <p:cNvGrpSpPr/>
          <p:nvPr/>
        </p:nvGrpSpPr>
        <p:grpSpPr>
          <a:xfrm>
            <a:off x="10774237" y="4747550"/>
            <a:ext cx="1055111" cy="758218"/>
            <a:chOff x="10846808" y="4921722"/>
            <a:chExt cx="1055111" cy="758218"/>
          </a:xfrm>
        </p:grpSpPr>
        <p:grpSp>
          <p:nvGrpSpPr>
            <p:cNvPr id="613" name="Group 612"/>
            <p:cNvGrpSpPr>
              <a:grpSpLocks noChangeAspect="1"/>
            </p:cNvGrpSpPr>
            <p:nvPr/>
          </p:nvGrpSpPr>
          <p:grpSpPr>
            <a:xfrm>
              <a:off x="11079711" y="4921722"/>
              <a:ext cx="378610" cy="376162"/>
              <a:chOff x="10401129" y="5431042"/>
              <a:chExt cx="736600" cy="731838"/>
            </a:xfrm>
            <a:solidFill>
              <a:schemeClr val="tx1"/>
            </a:solidFill>
          </p:grpSpPr>
          <p:sp>
            <p:nvSpPr>
              <p:cNvPr id="615"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6"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sp>
            <p:nvSpPr>
              <p:cNvPr id="617"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sp>
          <p:nvSpPr>
            <p:cNvPr id="614" name="TextBox 613"/>
            <p:cNvSpPr txBox="1"/>
            <p:nvPr/>
          </p:nvSpPr>
          <p:spPr>
            <a:xfrm>
              <a:off x="10846808" y="5347541"/>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Vaccine dispensers</a:t>
              </a:r>
            </a:p>
          </p:txBody>
        </p:sp>
      </p:grpSp>
      <p:grpSp>
        <p:nvGrpSpPr>
          <p:cNvPr id="89" name="Group 88"/>
          <p:cNvGrpSpPr/>
          <p:nvPr/>
        </p:nvGrpSpPr>
        <p:grpSpPr>
          <a:xfrm>
            <a:off x="2066277" y="4251204"/>
            <a:ext cx="1075791" cy="586051"/>
            <a:chOff x="1151877" y="4120575"/>
            <a:chExt cx="1075791" cy="586051"/>
          </a:xfrm>
        </p:grpSpPr>
        <p:sp>
          <p:nvSpPr>
            <p:cNvPr id="618" name="Rectangle 617"/>
            <p:cNvSpPr/>
            <p:nvPr/>
          </p:nvSpPr>
          <p:spPr>
            <a:xfrm>
              <a:off x="1322683" y="4429627"/>
              <a:ext cx="904985" cy="276999"/>
            </a:xfrm>
            <a:prstGeom prst="rect">
              <a:avLst/>
            </a:prstGeom>
          </p:spPr>
          <p:txBody>
            <a:bodyPr wrap="square">
              <a:noAutofit/>
            </a:bodyPr>
            <a:lstStyle/>
            <a:p>
              <a:pPr defTabSz="932597">
                <a:defRPr/>
              </a:pPr>
              <a:r>
                <a:rPr lang="en-US" sz="1200" kern="0" dirty="0"/>
                <a:t>Trucks</a:t>
              </a:r>
            </a:p>
          </p:txBody>
        </p:sp>
        <p:sp>
          <p:nvSpPr>
            <p:cNvPr id="627" name="Donut 100"/>
            <p:cNvSpPr>
              <a:spLocks noChangeAspect="1"/>
            </p:cNvSpPr>
            <p:nvPr/>
          </p:nvSpPr>
          <p:spPr bwMode="auto">
            <a:xfrm>
              <a:off x="1151877" y="412057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068320" y="2673649"/>
            <a:ext cx="506870" cy="728591"/>
            <a:chOff x="4253377" y="2343482"/>
            <a:chExt cx="506870" cy="728591"/>
          </a:xfrm>
        </p:grpSpPr>
        <p:sp>
          <p:nvSpPr>
            <p:cNvPr id="623" name="Rectangle 622"/>
            <p:cNvSpPr/>
            <p:nvPr/>
          </p:nvSpPr>
          <p:spPr>
            <a:xfrm>
              <a:off x="4253377" y="2825852"/>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200" kern="0" dirty="0">
                  <a:solidFill>
                    <a:schemeClr val="tx1"/>
                  </a:solidFill>
                </a:rPr>
                <a:t>Buses</a:t>
              </a:r>
            </a:p>
          </p:txBody>
        </p:sp>
        <p:sp>
          <p:nvSpPr>
            <p:cNvPr id="629" name="Freeform 628"/>
            <p:cNvSpPr>
              <a:spLocks noChangeAspect="1"/>
            </p:cNvSpPr>
            <p:nvPr/>
          </p:nvSpPr>
          <p:spPr bwMode="auto">
            <a:xfrm>
              <a:off x="4321790" y="2343482"/>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916382" y="2567360"/>
            <a:ext cx="631912" cy="866672"/>
            <a:chOff x="814781" y="2695884"/>
            <a:chExt cx="473545" cy="649471"/>
          </a:xfrm>
        </p:grpSpPr>
        <p:sp>
          <p:nvSpPr>
            <p:cNvPr id="619" name="Rectangle 618"/>
            <p:cNvSpPr/>
            <p:nvPr/>
          </p:nvSpPr>
          <p:spPr>
            <a:xfrm>
              <a:off x="823134" y="3137776"/>
              <a:ext cx="403866" cy="207579"/>
            </a:xfrm>
            <a:prstGeom prst="rect">
              <a:avLst/>
            </a:prstGeom>
          </p:spPr>
          <p:txBody>
            <a:bodyPr wrap="square">
              <a:noAutofit/>
            </a:bodyPr>
            <a:lstStyle/>
            <a:p>
              <a:pPr defTabSz="932597">
                <a:defRPr/>
              </a:pPr>
              <a:r>
                <a:rPr lang="en-US" sz="1200" kern="0" dirty="0"/>
                <a:t>Dogs</a:t>
              </a:r>
            </a:p>
          </p:txBody>
        </p:sp>
        <p:sp>
          <p:nvSpPr>
            <p:cNvPr id="630" name="Freeform 1174"/>
            <p:cNvSpPr>
              <a:spLocks noChangeAspect="1"/>
            </p:cNvSpPr>
            <p:nvPr/>
          </p:nvSpPr>
          <p:spPr bwMode="auto">
            <a:xfrm>
              <a:off x="814781" y="2695884"/>
              <a:ext cx="473545" cy="421171"/>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chemeClr val="accent5">
                <a:lumMod val="90000"/>
                <a:lumOff val="1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6" name="Group 215"/>
          <p:cNvGrpSpPr/>
          <p:nvPr/>
        </p:nvGrpSpPr>
        <p:grpSpPr>
          <a:xfrm>
            <a:off x="3751243" y="3917408"/>
            <a:ext cx="1194559" cy="1037608"/>
            <a:chOff x="3751243" y="3917408"/>
            <a:chExt cx="1194559" cy="1037608"/>
          </a:xfrm>
        </p:grpSpPr>
        <p:sp>
          <p:nvSpPr>
            <p:cNvPr id="799" name="Freeform: Shape 798"/>
            <p:cNvSpPr/>
            <p:nvPr/>
          </p:nvSpPr>
          <p:spPr bwMode="auto">
            <a:xfrm rot="5400000">
              <a:off x="3948836" y="3793534"/>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a:xfrm>
              <a:off x="3751243" y="4696484"/>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200" kern="0" dirty="0"/>
                <a:t>Oil distribution</a:t>
              </a:r>
            </a:p>
          </p:txBody>
        </p:sp>
      </p:grpSp>
      <p:grpSp>
        <p:nvGrpSpPr>
          <p:cNvPr id="177" name="Group 176"/>
          <p:cNvGrpSpPr/>
          <p:nvPr/>
        </p:nvGrpSpPr>
        <p:grpSpPr>
          <a:xfrm>
            <a:off x="3239933" y="5544023"/>
            <a:ext cx="968599" cy="873018"/>
            <a:chOff x="3312504" y="5442422"/>
            <a:chExt cx="968599" cy="873018"/>
          </a:xfrm>
        </p:grpSpPr>
        <p:sp>
          <p:nvSpPr>
            <p:cNvPr id="503" name="TextBox 502"/>
            <p:cNvSpPr txBox="1"/>
            <p:nvPr/>
          </p:nvSpPr>
          <p:spPr>
            <a:xfrm>
              <a:off x="3312504" y="6149241"/>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Smart meters</a:t>
              </a:r>
            </a:p>
          </p:txBody>
        </p:sp>
        <p:grpSp>
          <p:nvGrpSpPr>
            <p:cNvPr id="174" name="Group 173"/>
            <p:cNvGrpSpPr/>
            <p:nvPr/>
          </p:nvGrpSpPr>
          <p:grpSpPr>
            <a:xfrm>
              <a:off x="3661466" y="5442422"/>
              <a:ext cx="269077" cy="677391"/>
              <a:chOff x="3661466" y="5442422"/>
              <a:chExt cx="269077" cy="677391"/>
            </a:xfrm>
          </p:grpSpPr>
          <p:sp>
            <p:nvSpPr>
              <p:cNvPr id="509"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3661466" y="5442422"/>
                <a:ext cx="269077" cy="677391"/>
                <a:chOff x="3661466" y="5442422"/>
                <a:chExt cx="269077" cy="677391"/>
              </a:xfrm>
            </p:grpSpPr>
            <p:sp>
              <p:nvSpPr>
                <p:cNvPr id="773"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3757612" y="5803106"/>
                  <a:ext cx="92870" cy="316707"/>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2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36" name="Freeform 62"/>
          <p:cNvSpPr>
            <a:spLocks noChangeAspect="1" noEditPoints="1"/>
          </p:cNvSpPr>
          <p:nvPr/>
        </p:nvSpPr>
        <p:spPr bwMode="black">
          <a:xfrm>
            <a:off x="5276711" y="2555736"/>
            <a:ext cx="1883052" cy="188305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bg1">
              <a:lumMod val="85000"/>
            </a:schemeClr>
          </a:solidFill>
          <a:ln>
            <a:noFill/>
          </a:ln>
        </p:spPr>
        <p:txBody>
          <a:bodyPr vert="horz" wrap="square" lIns="61737" tIns="30869" rIns="61737" bIns="30869" numCol="1" anchor="t" anchorCtr="0" compatLnSpc="1">
            <a:prstTxWarp prst="textNoShape">
              <a:avLst/>
            </a:prstTxWarp>
          </a:bodyPr>
          <a:lstStyle/>
          <a:p>
            <a:endParaRPr lang="en-US" sz="1100" dirty="0">
              <a:solidFill>
                <a:srgbClr val="000000"/>
              </a:solidFill>
            </a:endParaRPr>
          </a:p>
        </p:txBody>
      </p:sp>
      <p:sp>
        <p:nvSpPr>
          <p:cNvPr id="237" name="Freeform 236"/>
          <p:cNvSpPr>
            <a:spLocks noChangeAspect="1"/>
          </p:cNvSpPr>
          <p:nvPr/>
        </p:nvSpPr>
        <p:spPr bwMode="auto">
          <a:xfrm rot="18900000">
            <a:off x="5921140" y="2810865"/>
            <a:ext cx="594194" cy="602632"/>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8" name="TextBox 237"/>
          <p:cNvSpPr txBox="1"/>
          <p:nvPr/>
        </p:nvSpPr>
        <p:spPr>
          <a:xfrm>
            <a:off x="5513561" y="3506832"/>
            <a:ext cx="1359679" cy="664797"/>
          </a:xfrm>
          <a:prstGeom prst="rect">
            <a:avLst/>
          </a:prstGeom>
          <a:noFill/>
        </p:spPr>
        <p:txBody>
          <a:bodyPr wrap="square" lIns="0" tIns="0" rIns="0" bIns="0" rtlCol="0" anchor="ctr">
            <a:sp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2400" b="0" i="0" u="none" strike="noStrike" kern="0" cap="none" spc="0" normalizeH="0" baseline="0" noProof="0" dirty="0">
                <a:ln>
                  <a:noFill/>
                </a:ln>
                <a:solidFill>
                  <a:schemeClr val="accent5">
                    <a:lumMod val="90000"/>
                    <a:lumOff val="10000"/>
                  </a:schemeClr>
                </a:solidFill>
                <a:effectLst/>
                <a:uLnTx/>
                <a:uFillTx/>
                <a:latin typeface="Segoe UI" panose="020B0502040204020203" pitchFamily="34" charset="0"/>
                <a:cs typeface="Segoe UI" panose="020B0502040204020203" pitchFamily="34" charset="0"/>
              </a:rPr>
              <a:t>Internet of Things</a:t>
            </a:r>
          </a:p>
        </p:txBody>
      </p:sp>
      <p:grpSp>
        <p:nvGrpSpPr>
          <p:cNvPr id="12" name="Group 11"/>
          <p:cNvGrpSpPr/>
          <p:nvPr/>
        </p:nvGrpSpPr>
        <p:grpSpPr>
          <a:xfrm>
            <a:off x="2480671" y="2788372"/>
            <a:ext cx="990977" cy="841769"/>
            <a:chOff x="2480671" y="2788372"/>
            <a:chExt cx="990977" cy="841769"/>
          </a:xfrm>
        </p:grpSpPr>
        <p:sp>
          <p:nvSpPr>
            <p:cNvPr id="620" name="Rectangle 619"/>
            <p:cNvSpPr/>
            <p:nvPr/>
          </p:nvSpPr>
          <p:spPr>
            <a:xfrm>
              <a:off x="2480671" y="3371609"/>
              <a:ext cx="990977" cy="258532"/>
            </a:xfrm>
            <a:prstGeom prst="rect">
              <a:avLst/>
            </a:prstGeom>
          </p:spPr>
          <p:txBody>
            <a:bodyPr wrap="square">
              <a:noAutofit/>
            </a:bodyPr>
            <a:lstStyle/>
            <a:p>
              <a:pPr algn="ctr" defTabSz="932563">
                <a:lnSpc>
                  <a:spcPct val="90000"/>
                </a:lnSpc>
                <a:spcAft>
                  <a:spcPts val="600"/>
                </a:spcAft>
                <a:defRPr/>
              </a:pPr>
              <a:r>
                <a:rPr lang="en-US" sz="1200" kern="0" dirty="0"/>
                <a:t>Power plant</a:t>
              </a:r>
            </a:p>
          </p:txBody>
        </p:sp>
        <p:grpSp>
          <p:nvGrpSpPr>
            <p:cNvPr id="241" name="Group 240"/>
            <p:cNvGrpSpPr>
              <a:grpSpLocks noChangeAspect="1"/>
            </p:cNvGrpSpPr>
            <p:nvPr/>
          </p:nvGrpSpPr>
          <p:grpSpPr>
            <a:xfrm flipH="1">
              <a:off x="2754916" y="2788372"/>
              <a:ext cx="541127" cy="566450"/>
              <a:chOff x="5383598" y="2422433"/>
              <a:chExt cx="958639" cy="1003502"/>
            </a:xfrm>
            <a:solidFill>
              <a:schemeClr val="accent5">
                <a:lumMod val="90000"/>
                <a:lumOff val="10000"/>
              </a:schemeClr>
            </a:solidFill>
          </p:grpSpPr>
          <p:grpSp>
            <p:nvGrpSpPr>
              <p:cNvPr id="243" name="Group 242"/>
              <p:cNvGrpSpPr>
                <a:grpSpLocks noChangeAspect="1"/>
              </p:cNvGrpSpPr>
              <p:nvPr/>
            </p:nvGrpSpPr>
            <p:grpSpPr>
              <a:xfrm>
                <a:off x="5446923" y="2588059"/>
                <a:ext cx="895314" cy="837876"/>
                <a:chOff x="11441117" y="7323932"/>
                <a:chExt cx="420688" cy="393700"/>
              </a:xfrm>
              <a:grpFill/>
            </p:grpSpPr>
            <p:sp>
              <p:nvSpPr>
                <p:cNvPr id="249"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4"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8"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p:cNvGrpSpPr/>
          <p:nvPr/>
        </p:nvGrpSpPr>
        <p:grpSpPr>
          <a:xfrm>
            <a:off x="4901936" y="5094610"/>
            <a:ext cx="968599" cy="680599"/>
            <a:chOff x="4901936" y="5094610"/>
            <a:chExt cx="968599" cy="680599"/>
          </a:xfrm>
        </p:grpSpPr>
        <p:grpSp>
          <p:nvGrpSpPr>
            <p:cNvPr id="295" name="Group 294"/>
            <p:cNvGrpSpPr>
              <a:grpSpLocks noChangeAspect="1"/>
            </p:cNvGrpSpPr>
            <p:nvPr/>
          </p:nvGrpSpPr>
          <p:grpSpPr>
            <a:xfrm>
              <a:off x="5080128" y="5094610"/>
              <a:ext cx="635952" cy="465817"/>
              <a:chOff x="5858289" y="4939278"/>
              <a:chExt cx="222896" cy="163265"/>
            </a:xfrm>
            <a:solidFill>
              <a:schemeClr val="accent5">
                <a:lumMod val="90000"/>
                <a:lumOff val="10000"/>
              </a:schemeClr>
            </a:solidFill>
          </p:grpSpPr>
          <p:sp>
            <p:nvSpPr>
              <p:cNvPr id="296"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1B3B41"/>
                  </a:solidFill>
                </a:endParaRPr>
              </a:p>
            </p:txBody>
          </p:sp>
          <p:sp>
            <p:nvSpPr>
              <p:cNvPr id="298"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1B3B41"/>
                  </a:solidFill>
                </a:endParaRPr>
              </a:p>
            </p:txBody>
          </p:sp>
          <p:sp>
            <p:nvSpPr>
              <p:cNvPr id="299"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1B3B41"/>
                  </a:solidFill>
                </a:endParaRPr>
              </a:p>
            </p:txBody>
          </p:sp>
        </p:grpSp>
        <p:sp>
          <p:nvSpPr>
            <p:cNvPr id="301" name="TextBox 300"/>
            <p:cNvSpPr txBox="1"/>
            <p:nvPr/>
          </p:nvSpPr>
          <p:spPr>
            <a:xfrm>
              <a:off x="4901936" y="560901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Surveillance</a:t>
              </a:r>
            </a:p>
          </p:txBody>
        </p:sp>
      </p:grpSp>
      <p:grpSp>
        <p:nvGrpSpPr>
          <p:cNvPr id="5" name="Group 4"/>
          <p:cNvGrpSpPr/>
          <p:nvPr/>
        </p:nvGrpSpPr>
        <p:grpSpPr>
          <a:xfrm>
            <a:off x="6675438" y="4652831"/>
            <a:ext cx="990960" cy="790757"/>
            <a:chOff x="6675438" y="4652831"/>
            <a:chExt cx="990960" cy="790757"/>
          </a:xfrm>
        </p:grpSpPr>
        <p:sp>
          <p:nvSpPr>
            <p:cNvPr id="586" name="TextBox 585"/>
            <p:cNvSpPr txBox="1"/>
            <p:nvPr/>
          </p:nvSpPr>
          <p:spPr>
            <a:xfrm>
              <a:off x="6675438" y="5277389"/>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Power tools</a:t>
              </a:r>
            </a:p>
          </p:txBody>
        </p:sp>
        <p:sp>
          <p:nvSpPr>
            <p:cNvPr id="207" name="Freeform: Shape 206"/>
            <p:cNvSpPr/>
            <p:nvPr/>
          </p:nvSpPr>
          <p:spPr bwMode="auto">
            <a:xfrm rot="1151344">
              <a:off x="6893122" y="4652831"/>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9722073" y="3975675"/>
            <a:ext cx="968599" cy="461300"/>
            <a:chOff x="9722073" y="3975675"/>
            <a:chExt cx="968599" cy="461300"/>
          </a:xfrm>
        </p:grpSpPr>
        <p:sp>
          <p:nvSpPr>
            <p:cNvPr id="329" name="TextBox 328"/>
            <p:cNvSpPr txBox="1"/>
            <p:nvPr/>
          </p:nvSpPr>
          <p:spPr>
            <a:xfrm>
              <a:off x="9722073" y="4270776"/>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200" kern="0" noProof="0" dirty="0"/>
                <a:t>Racing</a:t>
              </a:r>
              <a:endParaRPr kumimoji="0" lang="en-US" sz="1200" b="0" i="0" u="none" strike="noStrike" kern="0" cap="none" spc="0" normalizeH="0" baseline="0" noProof="0" dirty="0">
                <a:ln>
                  <a:noFill/>
                </a:ln>
                <a:effectLst/>
                <a:uLnTx/>
                <a:uFillTx/>
              </a:endParaRPr>
            </a:p>
          </p:txBody>
        </p:sp>
        <p:grpSp>
          <p:nvGrpSpPr>
            <p:cNvPr id="6" name="Group 5"/>
            <p:cNvGrpSpPr/>
            <p:nvPr/>
          </p:nvGrpSpPr>
          <p:grpSpPr>
            <a:xfrm>
              <a:off x="9766389" y="3975675"/>
              <a:ext cx="835994" cy="252906"/>
              <a:chOff x="8577661" y="3473196"/>
              <a:chExt cx="999476" cy="302361"/>
            </a:xfrm>
            <a:solidFill>
              <a:srgbClr val="FF0000"/>
            </a:solidFill>
          </p:grpSpPr>
          <p:sp>
            <p:nvSpPr>
              <p:cNvPr id="224"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8613547" y="3541447"/>
                <a:ext cx="7674" cy="15349"/>
              </a:xfrm>
              <a:prstGeom prst="rect">
                <a:avLst/>
              </a:pr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solidFill>
                <a:schemeClr val="accent5">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30" name="Group 229"/>
          <p:cNvGrpSpPr/>
          <p:nvPr/>
        </p:nvGrpSpPr>
        <p:grpSpPr>
          <a:xfrm>
            <a:off x="8917297" y="4879483"/>
            <a:ext cx="1057926" cy="862518"/>
            <a:chOff x="8917297" y="4879483"/>
            <a:chExt cx="1057926" cy="862518"/>
          </a:xfrm>
        </p:grpSpPr>
        <p:sp>
          <p:nvSpPr>
            <p:cNvPr id="231" name="TextBox 230"/>
            <p:cNvSpPr txBox="1"/>
            <p:nvPr/>
          </p:nvSpPr>
          <p:spPr>
            <a:xfrm>
              <a:off x="8917297" y="5409602"/>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Mining</a:t>
              </a:r>
              <a:r>
                <a:rPr kumimoji="0" lang="en-US" sz="1200" b="0" i="0" u="none" strike="noStrike" kern="0" cap="none" spc="0" normalizeH="0" noProof="0" dirty="0">
                  <a:ln>
                    <a:noFill/>
                  </a:ln>
                  <a:effectLst/>
                  <a:uLnTx/>
                  <a:uFillTx/>
                </a:rPr>
                <a:t> equipment</a:t>
              </a:r>
              <a:endParaRPr kumimoji="0" lang="en-US" sz="1200" b="0" i="0" u="none" strike="noStrike" kern="0" cap="none" spc="0" normalizeH="0" baseline="0" noProof="0" dirty="0">
                <a:ln>
                  <a:noFill/>
                </a:ln>
                <a:effectLst/>
                <a:uLnTx/>
                <a:uFillTx/>
              </a:endParaRPr>
            </a:p>
          </p:txBody>
        </p:sp>
        <p:grpSp>
          <p:nvGrpSpPr>
            <p:cNvPr id="232" name="Group 4"/>
            <p:cNvGrpSpPr>
              <a:grpSpLocks noChangeAspect="1"/>
            </p:cNvGrpSpPr>
            <p:nvPr/>
          </p:nvGrpSpPr>
          <p:grpSpPr bwMode="auto">
            <a:xfrm>
              <a:off x="9091629" y="4879483"/>
              <a:ext cx="645954" cy="475115"/>
              <a:chOff x="2363" y="1118"/>
              <a:chExt cx="2953" cy="2172"/>
            </a:xfrm>
            <a:solidFill>
              <a:schemeClr val="accent5">
                <a:lumMod val="90000"/>
                <a:lumOff val="10000"/>
              </a:schemeClr>
            </a:solidFill>
          </p:grpSpPr>
          <p:sp>
            <p:nvSpPr>
              <p:cNvPr id="233"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p:cNvGrpSpPr/>
          <p:nvPr/>
        </p:nvGrpSpPr>
        <p:grpSpPr>
          <a:xfrm>
            <a:off x="5966656" y="5724265"/>
            <a:ext cx="968599" cy="607536"/>
            <a:chOff x="5966656" y="7745570"/>
            <a:chExt cx="968599" cy="607536"/>
          </a:xfrm>
        </p:grpSpPr>
        <p:grpSp>
          <p:nvGrpSpPr>
            <p:cNvPr id="219" name="Group 218"/>
            <p:cNvGrpSpPr/>
            <p:nvPr/>
          </p:nvGrpSpPr>
          <p:grpSpPr>
            <a:xfrm>
              <a:off x="6040766" y="7745570"/>
              <a:ext cx="832474" cy="378179"/>
              <a:chOff x="873122" y="1363662"/>
              <a:chExt cx="10268052" cy="4664605"/>
            </a:xfrm>
            <a:solidFill>
              <a:schemeClr val="accent5">
                <a:lumMod val="90000"/>
                <a:lumOff val="10000"/>
              </a:schemeClr>
            </a:solidFill>
          </p:grpSpPr>
          <p:grpSp>
            <p:nvGrpSpPr>
              <p:cNvPr id="220" name="Group 219"/>
              <p:cNvGrpSpPr/>
              <p:nvPr/>
            </p:nvGrpSpPr>
            <p:grpSpPr>
              <a:xfrm>
                <a:off x="873122" y="1363662"/>
                <a:ext cx="3857627" cy="4664605"/>
                <a:chOff x="873122" y="1363662"/>
                <a:chExt cx="3857627" cy="4664605"/>
              </a:xfrm>
              <a:grpFill/>
            </p:grpSpPr>
            <p:sp>
              <p:nvSpPr>
                <p:cNvPr id="274" name="Parallelogram 273"/>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Parallelogram 27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Trapezoid 27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1" name="Trapezoid 280"/>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2" name="Trapezoid 281"/>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5" name="Group 224"/>
              <p:cNvGrpSpPr/>
              <p:nvPr/>
            </p:nvGrpSpPr>
            <p:grpSpPr>
              <a:xfrm>
                <a:off x="7283547" y="1363662"/>
                <a:ext cx="3857627" cy="4664605"/>
                <a:chOff x="873122" y="1363662"/>
                <a:chExt cx="3857627" cy="4664605"/>
              </a:xfrm>
              <a:grpFill/>
            </p:grpSpPr>
            <p:sp>
              <p:nvSpPr>
                <p:cNvPr id="254" name="Parallelogram 253"/>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5" name="Parallelogram 254"/>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Trapezoid 255"/>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3" name="TextBox 292"/>
            <p:cNvSpPr txBox="1"/>
            <p:nvPr/>
          </p:nvSpPr>
          <p:spPr>
            <a:xfrm>
              <a:off x="5966656" y="818690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200" b="0" i="0" u="none" strike="noStrike" kern="0" cap="none" spc="0" normalizeH="0" baseline="0" noProof="0" dirty="0">
                  <a:ln>
                    <a:noFill/>
                  </a:ln>
                  <a:effectLst/>
                  <a:uLnTx/>
                  <a:uFillTx/>
                </a:rPr>
                <a:t>Smart grids</a:t>
              </a:r>
            </a:p>
          </p:txBody>
        </p:sp>
      </p:grpSp>
    </p:spTree>
    <p:extLst>
      <p:ext uri="{BB962C8B-B14F-4D97-AF65-F5344CB8AC3E}">
        <p14:creationId xmlns:p14="http://schemas.microsoft.com/office/powerpoint/2010/main" val="295210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20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200"/>
                                        <p:tgtEl>
                                          <p:spTgt spid="167"/>
                                        </p:tgtEl>
                                      </p:cBhvr>
                                    </p:animEffect>
                                  </p:childTnLst>
                                </p:cTn>
                              </p:par>
                              <p:par>
                                <p:cTn id="11" presetID="10" presetClass="entr" presetSubtype="0" fill="hold" nodeType="withEffect">
                                  <p:stCondLst>
                                    <p:cond delay="40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200"/>
                                        <p:tgtEl>
                                          <p:spTgt spid="160"/>
                                        </p:tgtEl>
                                      </p:cBhvr>
                                    </p:animEffect>
                                  </p:childTnLst>
                                </p:cTn>
                              </p:par>
                              <p:par>
                                <p:cTn id="14" presetID="10" presetClass="entr" presetSubtype="0" fill="hold" nodeType="withEffect">
                                  <p:stCondLst>
                                    <p:cond delay="6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200"/>
                                        <p:tgtEl>
                                          <p:spTgt spid="177"/>
                                        </p:tgtEl>
                                      </p:cBhvr>
                                    </p:animEffect>
                                  </p:childTnLst>
                                </p:cTn>
                              </p:par>
                              <p:par>
                                <p:cTn id="17" presetID="10" presetClass="entr" presetSubtype="0" fill="hold" nodeType="withEffect">
                                  <p:stCondLst>
                                    <p:cond delay="80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200"/>
                                        <p:tgtEl>
                                          <p:spTgt spid="165"/>
                                        </p:tgtEl>
                                      </p:cBhvr>
                                    </p:animEffect>
                                  </p:childTnLst>
                                </p:cTn>
                              </p:par>
                              <p:par>
                                <p:cTn id="20" presetID="10" presetClass="entr" presetSubtype="0" fill="hold" nodeType="withEffect">
                                  <p:stCondLst>
                                    <p:cond delay="100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200"/>
                                        <p:tgtEl>
                                          <p:spTgt spid="94"/>
                                        </p:tgtEl>
                                      </p:cBhvr>
                                    </p:animEffect>
                                  </p:childTnLst>
                                </p:cTn>
                              </p:par>
                              <p:par>
                                <p:cTn id="23" presetID="10" presetClass="entr" presetSubtype="0" fill="hold" nodeType="withEffect">
                                  <p:stCondLst>
                                    <p:cond delay="1200"/>
                                  </p:stCondLst>
                                  <p:childTnLst>
                                    <p:set>
                                      <p:cBhvr>
                                        <p:cTn id="24" dur="1" fill="hold">
                                          <p:stCondLst>
                                            <p:cond delay="0"/>
                                          </p:stCondLst>
                                        </p:cTn>
                                        <p:tgtEl>
                                          <p:spTgt spid="184"/>
                                        </p:tgtEl>
                                        <p:attrNameLst>
                                          <p:attrName>style.visibility</p:attrName>
                                        </p:attrNameLst>
                                      </p:cBhvr>
                                      <p:to>
                                        <p:strVal val="visible"/>
                                      </p:to>
                                    </p:set>
                                    <p:animEffect transition="in" filter="fade">
                                      <p:cBhvr>
                                        <p:cTn id="25" dur="200"/>
                                        <p:tgtEl>
                                          <p:spTgt spid="184"/>
                                        </p:tgtEl>
                                      </p:cBhvr>
                                    </p:animEffect>
                                  </p:childTnLst>
                                </p:cTn>
                              </p:par>
                              <p:par>
                                <p:cTn id="26" presetID="10" presetClass="entr" presetSubtype="0" fill="hold" nodeType="withEffect">
                                  <p:stCondLst>
                                    <p:cond delay="1400"/>
                                  </p:stCondLst>
                                  <p:childTnLst>
                                    <p:set>
                                      <p:cBhvr>
                                        <p:cTn id="27" dur="1" fill="hold">
                                          <p:stCondLst>
                                            <p:cond delay="0"/>
                                          </p:stCondLst>
                                        </p:cTn>
                                        <p:tgtEl>
                                          <p:spTgt spid="161"/>
                                        </p:tgtEl>
                                        <p:attrNameLst>
                                          <p:attrName>style.visibility</p:attrName>
                                        </p:attrNameLst>
                                      </p:cBhvr>
                                      <p:to>
                                        <p:strVal val="visible"/>
                                      </p:to>
                                    </p:set>
                                    <p:animEffect transition="in" filter="fade">
                                      <p:cBhvr>
                                        <p:cTn id="28" dur="200"/>
                                        <p:tgtEl>
                                          <p:spTgt spid="161"/>
                                        </p:tgtEl>
                                      </p:cBhvr>
                                    </p:animEffect>
                                  </p:childTnLst>
                                </p:cTn>
                              </p:par>
                              <p:par>
                                <p:cTn id="29" presetID="10" presetClass="entr" presetSubtype="0" fill="hold" nodeType="withEffect">
                                  <p:stCondLst>
                                    <p:cond delay="16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200"/>
                                        <p:tgtEl>
                                          <p:spTgt spid="91"/>
                                        </p:tgtEl>
                                      </p:cBhvr>
                                    </p:animEffect>
                                  </p:childTnLst>
                                </p:cTn>
                              </p:par>
                              <p:par>
                                <p:cTn id="32" presetID="10" presetClass="entr" presetSubtype="0" fill="hold" nodeType="withEffect">
                                  <p:stCondLst>
                                    <p:cond delay="180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200"/>
                                        <p:tgtEl>
                                          <p:spTgt spid="93"/>
                                        </p:tgtEl>
                                      </p:cBhvr>
                                    </p:animEffect>
                                  </p:childTnLst>
                                </p:cTn>
                              </p:par>
                              <p:par>
                                <p:cTn id="35" presetID="10" presetClass="entr" presetSubtype="0" fill="hold" nodeType="withEffect">
                                  <p:stCondLst>
                                    <p:cond delay="2000"/>
                                  </p:stCondLst>
                                  <p:childTnLst>
                                    <p:set>
                                      <p:cBhvr>
                                        <p:cTn id="36" dur="1" fill="hold">
                                          <p:stCondLst>
                                            <p:cond delay="0"/>
                                          </p:stCondLst>
                                        </p:cTn>
                                        <p:tgtEl>
                                          <p:spTgt spid="164"/>
                                        </p:tgtEl>
                                        <p:attrNameLst>
                                          <p:attrName>style.visibility</p:attrName>
                                        </p:attrNameLst>
                                      </p:cBhvr>
                                      <p:to>
                                        <p:strVal val="visible"/>
                                      </p:to>
                                    </p:set>
                                    <p:animEffect transition="in" filter="fade">
                                      <p:cBhvr>
                                        <p:cTn id="37" dur="200"/>
                                        <p:tgtEl>
                                          <p:spTgt spid="164"/>
                                        </p:tgtEl>
                                      </p:cBhvr>
                                    </p:animEffect>
                                  </p:childTnLst>
                                </p:cTn>
                              </p:par>
                              <p:par>
                                <p:cTn id="38" presetID="10" presetClass="entr" presetSubtype="0" fill="hold" nodeType="withEffect">
                                  <p:stCondLst>
                                    <p:cond delay="2200"/>
                                  </p:stCondLst>
                                  <p:childTnLst>
                                    <p:set>
                                      <p:cBhvr>
                                        <p:cTn id="39" dur="1" fill="hold">
                                          <p:stCondLst>
                                            <p:cond delay="0"/>
                                          </p:stCondLst>
                                        </p:cTn>
                                        <p:tgtEl>
                                          <p:spTgt spid="163"/>
                                        </p:tgtEl>
                                        <p:attrNameLst>
                                          <p:attrName>style.visibility</p:attrName>
                                        </p:attrNameLst>
                                      </p:cBhvr>
                                      <p:to>
                                        <p:strVal val="visible"/>
                                      </p:to>
                                    </p:set>
                                    <p:animEffect transition="in" filter="fade">
                                      <p:cBhvr>
                                        <p:cTn id="40" dur="200"/>
                                        <p:tgtEl>
                                          <p:spTgt spid="163"/>
                                        </p:tgtEl>
                                      </p:cBhvr>
                                    </p:animEffect>
                                  </p:childTnLst>
                                </p:cTn>
                              </p:par>
                              <p:par>
                                <p:cTn id="41" presetID="10" presetClass="entr" presetSubtype="0" fill="hold" nodeType="withEffect">
                                  <p:stCondLst>
                                    <p:cond delay="24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
                                        <p:tgtEl>
                                          <p:spTgt spid="16"/>
                                        </p:tgtEl>
                                      </p:cBhvr>
                                    </p:animEffect>
                                  </p:childTnLst>
                                </p:cTn>
                              </p:par>
                              <p:par>
                                <p:cTn id="44" presetID="10" presetClass="entr" presetSubtype="0" fill="hold" nodeType="withEffect">
                                  <p:stCondLst>
                                    <p:cond delay="26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
                                        <p:tgtEl>
                                          <p:spTgt spid="11"/>
                                        </p:tgtEl>
                                      </p:cBhvr>
                                    </p:animEffect>
                                  </p:childTnLst>
                                </p:cTn>
                              </p:par>
                              <p:par>
                                <p:cTn id="47" presetID="10" presetClass="entr" presetSubtype="0" fill="hold" nodeType="withEffect">
                                  <p:stCondLst>
                                    <p:cond delay="28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00"/>
                                        <p:tgtEl>
                                          <p:spTgt spid="5"/>
                                        </p:tgtEl>
                                      </p:cBhvr>
                                    </p:animEffect>
                                  </p:childTnLst>
                                </p:cTn>
                              </p:par>
                              <p:par>
                                <p:cTn id="50" presetID="10" presetClass="entr" presetSubtype="0" fill="hold" nodeType="withEffect">
                                  <p:stCondLst>
                                    <p:cond delay="30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200"/>
                                        <p:tgtEl>
                                          <p:spTgt spid="14"/>
                                        </p:tgtEl>
                                      </p:cBhvr>
                                    </p:animEffect>
                                  </p:childTnLst>
                                </p:cTn>
                              </p:par>
                              <p:par>
                                <p:cTn id="53" presetID="10" presetClass="entr" presetSubtype="0" fill="hold" nodeType="withEffect">
                                  <p:stCondLst>
                                    <p:cond delay="32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200"/>
                                        <p:tgtEl>
                                          <p:spTgt spid="3"/>
                                        </p:tgtEl>
                                      </p:cBhvr>
                                    </p:animEffect>
                                  </p:childTnLst>
                                </p:cTn>
                              </p:par>
                              <p:par>
                                <p:cTn id="56" presetID="10" presetClass="entr" presetSubtype="0" fill="hold" nodeType="withEffect">
                                  <p:stCondLst>
                                    <p:cond delay="340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200"/>
                                        <p:tgtEl>
                                          <p:spTgt spid="92"/>
                                        </p:tgtEl>
                                      </p:cBhvr>
                                    </p:animEffect>
                                  </p:childTnLst>
                                </p:cTn>
                              </p:par>
                              <p:par>
                                <p:cTn id="59" presetID="10" presetClass="entr" presetSubtype="0" fill="hold" nodeType="withEffect">
                                  <p:stCondLst>
                                    <p:cond delay="360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200"/>
                                        <p:tgtEl>
                                          <p:spTgt spid="216"/>
                                        </p:tgtEl>
                                      </p:cBhvr>
                                    </p:animEffect>
                                  </p:childTnLst>
                                </p:cTn>
                              </p:par>
                              <p:par>
                                <p:cTn id="62" presetID="10" presetClass="entr" presetSubtype="0" fill="hold" nodeType="withEffect">
                                  <p:stCondLst>
                                    <p:cond delay="380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200"/>
                                        <p:tgtEl>
                                          <p:spTgt spid="95"/>
                                        </p:tgtEl>
                                      </p:cBhvr>
                                    </p:animEffect>
                                  </p:childTnLst>
                                </p:cTn>
                              </p:par>
                              <p:par>
                                <p:cTn id="65" presetID="10" presetClass="entr" presetSubtype="0" fill="hold" nodeType="withEffect">
                                  <p:stCondLst>
                                    <p:cond delay="400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200"/>
                                        <p:tgtEl>
                                          <p:spTgt spid="89"/>
                                        </p:tgtEl>
                                      </p:cBhvr>
                                    </p:animEffect>
                                  </p:childTnLst>
                                </p:cTn>
                              </p:par>
                              <p:par>
                                <p:cTn id="68" presetID="10" presetClass="entr" presetSubtype="0" fill="hold" nodeType="withEffect">
                                  <p:stCondLst>
                                    <p:cond delay="4200"/>
                                  </p:stCondLst>
                                  <p:childTnLst>
                                    <p:set>
                                      <p:cBhvr>
                                        <p:cTn id="69" dur="1" fill="hold">
                                          <p:stCondLst>
                                            <p:cond delay="0"/>
                                          </p:stCondLst>
                                        </p:cTn>
                                        <p:tgtEl>
                                          <p:spTgt spid="185"/>
                                        </p:tgtEl>
                                        <p:attrNameLst>
                                          <p:attrName>style.visibility</p:attrName>
                                        </p:attrNameLst>
                                      </p:cBhvr>
                                      <p:to>
                                        <p:strVal val="visible"/>
                                      </p:to>
                                    </p:set>
                                    <p:animEffect transition="in" filter="fade">
                                      <p:cBhvr>
                                        <p:cTn id="70" dur="200"/>
                                        <p:tgtEl>
                                          <p:spTgt spid="185"/>
                                        </p:tgtEl>
                                      </p:cBhvr>
                                    </p:animEffect>
                                  </p:childTnLst>
                                </p:cTn>
                              </p:par>
                              <p:par>
                                <p:cTn id="71" presetID="10" presetClass="entr" presetSubtype="0" fill="hold" nodeType="withEffect">
                                  <p:stCondLst>
                                    <p:cond delay="4400"/>
                                  </p:stCondLst>
                                  <p:childTnLst>
                                    <p:set>
                                      <p:cBhvr>
                                        <p:cTn id="72" dur="1" fill="hold">
                                          <p:stCondLst>
                                            <p:cond delay="0"/>
                                          </p:stCondLst>
                                        </p:cTn>
                                        <p:tgtEl>
                                          <p:spTgt spid="230"/>
                                        </p:tgtEl>
                                        <p:attrNameLst>
                                          <p:attrName>style.visibility</p:attrName>
                                        </p:attrNameLst>
                                      </p:cBhvr>
                                      <p:to>
                                        <p:strVal val="visible"/>
                                      </p:to>
                                    </p:set>
                                    <p:animEffect transition="in" filter="fade">
                                      <p:cBhvr>
                                        <p:cTn id="73" dur="200"/>
                                        <p:tgtEl>
                                          <p:spTgt spid="230"/>
                                        </p:tgtEl>
                                      </p:cBhvr>
                                    </p:animEffect>
                                  </p:childTnLst>
                                </p:cTn>
                              </p:par>
                              <p:par>
                                <p:cTn id="74" presetID="10" presetClass="entr" presetSubtype="0" fill="hold" nodeType="withEffect">
                                  <p:stCondLst>
                                    <p:cond delay="4600"/>
                                  </p:stCondLst>
                                  <p:childTnLst>
                                    <p:set>
                                      <p:cBhvr>
                                        <p:cTn id="75" dur="1" fill="hold">
                                          <p:stCondLst>
                                            <p:cond delay="0"/>
                                          </p:stCondLst>
                                        </p:cTn>
                                        <p:tgtEl>
                                          <p:spTgt spid="162"/>
                                        </p:tgtEl>
                                        <p:attrNameLst>
                                          <p:attrName>style.visibility</p:attrName>
                                        </p:attrNameLst>
                                      </p:cBhvr>
                                      <p:to>
                                        <p:strVal val="visible"/>
                                      </p:to>
                                    </p:set>
                                    <p:animEffect transition="in" filter="fade">
                                      <p:cBhvr>
                                        <p:cTn id="76" dur="200"/>
                                        <p:tgtEl>
                                          <p:spTgt spid="162"/>
                                        </p:tgtEl>
                                      </p:cBhvr>
                                    </p:animEffect>
                                  </p:childTnLst>
                                </p:cTn>
                              </p:par>
                              <p:par>
                                <p:cTn id="77" presetID="10" presetClass="entr" presetSubtype="0" fill="hold" nodeType="withEffect">
                                  <p:stCondLst>
                                    <p:cond delay="480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00"/>
                                        <p:tgtEl>
                                          <p:spTgt spid="12"/>
                                        </p:tgtEl>
                                      </p:cBhvr>
                                    </p:animEffect>
                                  </p:childTnLst>
                                </p:cTn>
                              </p:par>
                              <p:par>
                                <p:cTn id="80" presetID="10" presetClass="entr" presetSubtype="0" fill="hold" nodeType="withEffect">
                                  <p:stCondLst>
                                    <p:cond delay="5000"/>
                                  </p:stCondLst>
                                  <p:childTnLst>
                                    <p:set>
                                      <p:cBhvr>
                                        <p:cTn id="81" dur="1" fill="hold">
                                          <p:stCondLst>
                                            <p:cond delay="0"/>
                                          </p:stCondLst>
                                        </p:cTn>
                                        <p:tgtEl>
                                          <p:spTgt spid="170"/>
                                        </p:tgtEl>
                                        <p:attrNameLst>
                                          <p:attrName>style.visibility</p:attrName>
                                        </p:attrNameLst>
                                      </p:cBhvr>
                                      <p:to>
                                        <p:strVal val="visible"/>
                                      </p:to>
                                    </p:set>
                                    <p:animEffect transition="in" filter="fade">
                                      <p:cBhvr>
                                        <p:cTn id="82" dur="200"/>
                                        <p:tgtEl>
                                          <p:spTgt spid="170"/>
                                        </p:tgtEl>
                                      </p:cBhvr>
                                    </p:animEffect>
                                  </p:childTnLst>
                                </p:cTn>
                              </p:par>
                              <p:par>
                                <p:cTn id="83" presetID="6" presetClass="entr" presetSubtype="16" fill="hold" nodeType="withEffect">
                                  <p:stCondLst>
                                    <p:cond delay="5200"/>
                                  </p:stCondLst>
                                  <p:childTnLst>
                                    <p:set>
                                      <p:cBhvr>
                                        <p:cTn id="84" dur="1" fill="hold">
                                          <p:stCondLst>
                                            <p:cond delay="0"/>
                                          </p:stCondLst>
                                        </p:cTn>
                                        <p:tgtEl>
                                          <p:spTgt spid="217"/>
                                        </p:tgtEl>
                                        <p:attrNameLst>
                                          <p:attrName>style.visibility</p:attrName>
                                        </p:attrNameLst>
                                      </p:cBhvr>
                                      <p:to>
                                        <p:strVal val="visible"/>
                                      </p:to>
                                    </p:set>
                                    <p:animEffect transition="in" filter="circle(in)">
                                      <p:cBhvr>
                                        <p:cTn id="85" dur="2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329543"/>
            <a:ext cx="11887518" cy="1167719"/>
          </a:xfrm>
        </p:spPr>
        <p:txBody>
          <a:bodyPr/>
          <a:lstStyle/>
          <a:p>
            <a:r>
              <a:rPr lang="en-US" dirty="0"/>
              <a:t>IoT in your </a:t>
            </a:r>
            <a:r>
              <a:rPr lang="en-US" sz="7200" dirty="0"/>
              <a:t>industry</a:t>
            </a:r>
            <a:r>
              <a:rPr lang="en-US" dirty="0"/>
              <a:t> </a:t>
            </a:r>
          </a:p>
        </p:txBody>
      </p:sp>
    </p:spTree>
    <p:extLst>
      <p:ext uri="{BB962C8B-B14F-4D97-AF65-F5344CB8AC3E}">
        <p14:creationId xmlns:p14="http://schemas.microsoft.com/office/powerpoint/2010/main" val="33083959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14042976128_ae592c84f0_k-630x585.jpg (630×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189652"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08741" y="1592263"/>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4" name="Title 3"/>
          <p:cNvSpPr>
            <a:spLocks noGrp="1"/>
          </p:cNvSpPr>
          <p:nvPr>
            <p:ph type="title"/>
          </p:nvPr>
        </p:nvSpPr>
        <p:spPr/>
        <p:txBody>
          <a:bodyPr/>
          <a:lstStyle/>
          <a:p>
            <a:r>
              <a:rPr lang="en-US" dirty="0"/>
              <a:t>Manufacturing (1 of 2)</a:t>
            </a:r>
          </a:p>
        </p:txBody>
      </p:sp>
      <p:pic>
        <p:nvPicPr>
          <p:cNvPr id="60" name="Picture 5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27832" y="1592264"/>
            <a:ext cx="3819787" cy="4973637"/>
          </a:xfrm>
          <a:custGeom>
            <a:avLst/>
            <a:gdLst>
              <a:gd name="connsiteX0" fmla="*/ 0 w 3819787"/>
              <a:gd name="connsiteY0" fmla="*/ 0 h 4973637"/>
              <a:gd name="connsiteX1" fmla="*/ 3819787 w 3819787"/>
              <a:gd name="connsiteY1" fmla="*/ 0 h 4973637"/>
              <a:gd name="connsiteX2" fmla="*/ 3819787 w 3819787"/>
              <a:gd name="connsiteY2" fmla="*/ 4973637 h 4973637"/>
              <a:gd name="connsiteX3" fmla="*/ 0 w 3819787"/>
              <a:gd name="connsiteY3" fmla="*/ 4973637 h 4973637"/>
            </a:gdLst>
            <a:ahLst/>
            <a:cxnLst>
              <a:cxn ang="0">
                <a:pos x="connsiteX0" y="connsiteY0"/>
              </a:cxn>
              <a:cxn ang="0">
                <a:pos x="connsiteX1" y="connsiteY1"/>
              </a:cxn>
              <a:cxn ang="0">
                <a:pos x="connsiteX2" y="connsiteY2"/>
              </a:cxn>
              <a:cxn ang="0">
                <a:pos x="connsiteX3" y="connsiteY3"/>
              </a:cxn>
            </a:cxnLst>
            <a:rect l="l" t="t" r="r" b="b"/>
            <a:pathLst>
              <a:path w="3819787" h="4973637">
                <a:moveTo>
                  <a:pt x="0" y="0"/>
                </a:moveTo>
                <a:lnTo>
                  <a:pt x="3819787" y="0"/>
                </a:lnTo>
                <a:lnTo>
                  <a:pt x="3819787" y="4973637"/>
                </a:lnTo>
                <a:lnTo>
                  <a:pt x="0" y="4973637"/>
                </a:lnTo>
                <a:close/>
              </a:path>
            </a:pathLst>
          </a:custGeom>
        </p:spPr>
      </p:pic>
      <p:sp>
        <p:nvSpPr>
          <p:cNvPr id="55" name="Rectangle 54"/>
          <p:cNvSpPr/>
          <p:nvPr/>
        </p:nvSpPr>
        <p:spPr bwMode="auto">
          <a:xfrm>
            <a:off x="427832"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56" name="Rectangle 55"/>
          <p:cNvSpPr/>
          <p:nvPr/>
        </p:nvSpPr>
        <p:spPr bwMode="auto">
          <a:xfrm>
            <a:off x="4308476"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57" name="Rectangle 56"/>
          <p:cNvSpPr/>
          <p:nvPr/>
        </p:nvSpPr>
        <p:spPr bwMode="auto">
          <a:xfrm>
            <a:off x="8189120" y="1592265"/>
            <a:ext cx="3819525" cy="731835"/>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932472" fontAlgn="base">
              <a:spcBef>
                <a:spcPct val="0"/>
              </a:spcBef>
              <a:spcAft>
                <a:spcPts val="1200"/>
              </a:spcAft>
            </a:pPr>
            <a:endParaRPr lang="en-US" sz="2400" dirty="0">
              <a:solidFill>
                <a:schemeClr val="tx1"/>
              </a:solidFill>
              <a:latin typeface="+mj-lt"/>
              <a:ea typeface="Segoe UI" pitchFamily="34" charset="0"/>
              <a:cs typeface="Segoe UI" pitchFamily="34" charset="0"/>
            </a:endParaRPr>
          </a:p>
        </p:txBody>
      </p:sp>
      <p:sp>
        <p:nvSpPr>
          <p:cNvPr id="87" name="Rectangle 86"/>
          <p:cNvSpPr/>
          <p:nvPr/>
        </p:nvSpPr>
        <p:spPr bwMode="auto">
          <a:xfrm>
            <a:off x="427832"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b="1" dirty="0">
                <a:solidFill>
                  <a:srgbClr val="C1131E"/>
                </a:solidFill>
                <a:latin typeface="Segoe UI Semibold" panose="020B0702040204020203" pitchFamily="34" charset="0"/>
                <a:ea typeface="Segoe UI" pitchFamily="34" charset="0"/>
                <a:cs typeface="Segoe UI Semibold" panose="020B0702040204020203" pitchFamily="34" charset="0"/>
              </a:rPr>
              <a:t>Moving from action to insights</a:t>
            </a:r>
          </a:p>
          <a:p>
            <a:pPr lvl="0" defTabSz="932472" fontAlgn="base">
              <a:spcBef>
                <a:spcPts val="300"/>
              </a:spcBef>
            </a:pPr>
            <a:r>
              <a:rPr lang="en-US" sz="1400" dirty="0">
                <a:solidFill>
                  <a:srgbClr val="505050"/>
                </a:solidFill>
              </a:rPr>
              <a:t>Reduced development time and cost by 80% by gathering and analyzing data more efficiently and increasing automation across the company. </a:t>
            </a:r>
          </a:p>
          <a:p>
            <a:pPr lvl="0" defTabSz="932472" fontAlgn="base">
              <a:spcBef>
                <a:spcPts val="600"/>
              </a:spcBef>
            </a:pPr>
            <a:r>
              <a:rPr lang="en-US" sz="1400" dirty="0">
                <a:solidFill>
                  <a:srgbClr val="505050"/>
                </a:solidFill>
                <a:hlinkClick r:id="rId6"/>
              </a:rPr>
              <a:t>Click</a:t>
            </a:r>
            <a:r>
              <a:rPr lang="en-US" sz="1400" dirty="0">
                <a:solidFill>
                  <a:srgbClr val="505050"/>
                </a:solidFill>
              </a:rPr>
              <a:t> to learn more</a:t>
            </a:r>
          </a:p>
        </p:txBody>
      </p:sp>
      <p:sp>
        <p:nvSpPr>
          <p:cNvPr id="88" name="Rectangle 87"/>
          <p:cNvSpPr/>
          <p:nvPr/>
        </p:nvSpPr>
        <p:spPr bwMode="auto">
          <a:xfrm>
            <a:off x="4308476"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defTabSz="932472" fontAlgn="base">
              <a:spcBef>
                <a:spcPts val="300"/>
              </a:spcBef>
            </a:pPr>
            <a:r>
              <a:rPr lang="en-US" sz="2000" dirty="0">
                <a:solidFill>
                  <a:srgbClr val="083390"/>
                </a:solidFill>
                <a:latin typeface="Segoe UI Semibold" panose="020B0702040204020203" pitchFamily="34" charset="0"/>
                <a:ea typeface="Segoe UI" pitchFamily="34" charset="0"/>
                <a:cs typeface="Segoe UI Semibold" panose="020B0702040204020203" pitchFamily="34" charset="0"/>
              </a:rPr>
              <a:t>Building efficiency with IoT</a:t>
            </a:r>
          </a:p>
          <a:p>
            <a:pPr defTabSz="932472" fontAlgn="base">
              <a:spcBef>
                <a:spcPts val="300"/>
              </a:spcBef>
            </a:pPr>
            <a:r>
              <a:rPr lang="en-US" sz="1400" dirty="0">
                <a:solidFill>
                  <a:srgbClr val="505050"/>
                </a:solidFill>
              </a:rPr>
              <a:t>“Smart Connected Chillers” initiative collected approximately 14 million records each day to inform more efficient building equipment.</a:t>
            </a:r>
          </a:p>
        </p:txBody>
      </p:sp>
      <p:sp>
        <p:nvSpPr>
          <p:cNvPr id="89" name="Rectangle 88"/>
          <p:cNvSpPr/>
          <p:nvPr/>
        </p:nvSpPr>
        <p:spPr bwMode="auto">
          <a:xfrm>
            <a:off x="8189120" y="4673600"/>
            <a:ext cx="3819525" cy="189230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300"/>
              </a:spcBef>
              <a:spcAft>
                <a:spcPct val="0"/>
              </a:spcAft>
            </a:pPr>
            <a:r>
              <a:rPr lang="en-US" sz="2000" dirty="0">
                <a:solidFill>
                  <a:srgbClr val="004C95"/>
                </a:solidFill>
                <a:latin typeface="Segoe UI Semibold" panose="020B0702040204020203" pitchFamily="34" charset="0"/>
                <a:ea typeface="Segoe UI" pitchFamily="34" charset="0"/>
                <a:cs typeface="Segoe UI Semibold" panose="020B0702040204020203" pitchFamily="34" charset="0"/>
              </a:rPr>
              <a:t>Filtering the signal from </a:t>
            </a:r>
            <a:br>
              <a:rPr lang="en-US" sz="2000" dirty="0">
                <a:solidFill>
                  <a:srgbClr val="004C95"/>
                </a:solidFill>
                <a:latin typeface="Segoe UI Semibold" panose="020B0702040204020203" pitchFamily="34" charset="0"/>
                <a:ea typeface="Segoe UI" pitchFamily="34" charset="0"/>
                <a:cs typeface="Segoe UI Semibold" panose="020B0702040204020203" pitchFamily="34" charset="0"/>
              </a:rPr>
            </a:br>
            <a:r>
              <a:rPr lang="en-US" sz="2000" dirty="0">
                <a:solidFill>
                  <a:srgbClr val="004C95"/>
                </a:solidFill>
                <a:latin typeface="Segoe UI Semibold" panose="020B0702040204020203" pitchFamily="34" charset="0"/>
                <a:ea typeface="Segoe UI" pitchFamily="34" charset="0"/>
                <a:cs typeface="Segoe UI Semibold" panose="020B0702040204020203" pitchFamily="34" charset="0"/>
              </a:rPr>
              <a:t>the noise</a:t>
            </a:r>
          </a:p>
          <a:p>
            <a:pPr lvl="0" defTabSz="932472" fontAlgn="base">
              <a:spcBef>
                <a:spcPts val="300"/>
              </a:spcBef>
              <a:spcAft>
                <a:spcPct val="0"/>
              </a:spcAft>
            </a:pPr>
            <a:r>
              <a:rPr lang="en-US" sz="1400" dirty="0">
                <a:solidFill>
                  <a:srgbClr val="505050"/>
                </a:solidFill>
              </a:rPr>
              <a:t>Used analytics to discover actionable insights around fuel usage, predictive maintenance and stop unscheduled delays. </a:t>
            </a:r>
          </a:p>
          <a:p>
            <a:pPr lvl="0" defTabSz="932472" fontAlgn="base">
              <a:spcBef>
                <a:spcPts val="600"/>
              </a:spcBef>
              <a:spcAft>
                <a:spcPts val="1200"/>
              </a:spcAft>
            </a:pPr>
            <a:r>
              <a:rPr lang="en-US" sz="1400" dirty="0">
                <a:solidFill>
                  <a:srgbClr val="FF0000"/>
                </a:solidFill>
                <a:hlinkClick r:id="rId7"/>
              </a:rPr>
              <a:t>Click</a:t>
            </a:r>
            <a:r>
              <a:rPr lang="en-US" sz="1400" dirty="0">
                <a:solidFill>
                  <a:srgbClr val="FF0000"/>
                </a:solidFill>
              </a:rPr>
              <a:t> </a:t>
            </a:r>
            <a:r>
              <a:rPr lang="en-US" sz="1400" dirty="0">
                <a:solidFill>
                  <a:schemeClr val="tx1"/>
                </a:solidFill>
              </a:rPr>
              <a:t>to learn more</a:t>
            </a:r>
          </a:p>
        </p:txBody>
      </p:sp>
      <p:pic>
        <p:nvPicPr>
          <p:cNvPr id="37" name="Picture 2" descr="https://upload.wikimedia.org/wikipedia/commons/thumb/b/b9/Rockwell_Automation_logo.svg/1280px-Rockwell_Automation_logo.svg.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05125" y="1631400"/>
            <a:ext cx="2460475" cy="6535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upload.wikimedia.org/wikipedia/en/thumb/0/0f/Johnson_Controls.svg/1280px-Johnson_Controls.sv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811577" y="1667497"/>
            <a:ext cx="1263419" cy="58137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s://upload.wikimedia.org/wikipedia/en/thumb/a/ae/Rolls-Royce_logo.svg/1280px-Rolls-Royce_logo.svg.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467517" y="1669208"/>
            <a:ext cx="2457718" cy="57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9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Custom 6">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54" tIns="146283" rIns="182854" bIns="146283" rtlCol="0">
        <a:spAutoFit/>
      </a:bodyPr>
      <a:lstStyle>
        <a:defPPr marL="0" marR="0" indent="0" algn="ctr" defTabSz="932563" eaLnBrk="1" fontAlgn="auto" latinLnBrk="0" hangingPunct="1">
          <a:lnSpc>
            <a:spcPct val="90000"/>
          </a:lnSpc>
          <a:spcBef>
            <a:spcPts val="0"/>
          </a:spcBef>
          <a:spcAft>
            <a:spcPts val="600"/>
          </a:spcAft>
          <a:buClrTx/>
          <a:buSzTx/>
          <a:buFontTx/>
          <a:buNone/>
          <a:tabLst/>
          <a:defRPr kumimoji="0" sz="2800" b="0" i="0" u="none" strike="noStrike" kern="0" cap="none" spc="0" normalizeH="0" baseline="0" noProof="0" dirty="0" smtClean="0">
            <a:ln>
              <a:noFill/>
            </a:ln>
            <a:solidFill>
              <a:srgbClr val="FFFFFF"/>
            </a:solidFill>
            <a:effectLst/>
            <a:uLnTx/>
            <a:uFillTx/>
            <a:latin typeface="Segoe UI Light"/>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2478d1b8-79bf-461f-b8e8-704d21601f1a">juanpere@microsoft.com</LastSharedByUser>
    <LastSharedByTime xmlns="2478d1b8-79bf-461f-b8e8-704d21601f1a">2016-08-28T17:29:41+00:00</LastSharedByTime>
    <DocumentDescription xmlns="230e9df3-be65-4c73-a93b-d1236ebd677e">This deck presents Microsoft point of view on IoT and introduces Azure IoT Suite.  ​It is our main customer pitch deck and ​can also be used for EBCs.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Sunil Tahilramani</DisplayName>
        <AccountId>681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KC02-23-82515</ContentID>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https://microsoft.sharepoint.com/sites/Infopedia_G01KC/Media/Thumbnails/G01KC-1-10654/Azure%20IoT%20Suite%20BDM%20deck.png</Url>
      <Description>/sites/Infopedia_G01KC/Media/Thumbnails/G01KC-1-10654/Azure IoT Suite BDM deck.png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Cloud Platform (solution)</TermName>
          <TermId xmlns="http://schemas.microsoft.com/office/infopath/2007/PartnerControls">8e62087a-5af4-429b-974d-d6aee352a28f</TermId>
        </TermInfo>
        <TermInfo xmlns="http://schemas.microsoft.com/office/infopath/2007/PartnerControls">
          <TermName xmlns="http://schemas.microsoft.com/office/infopath/2007/PartnerControls">New Conversation</TermName>
          <TermId xmlns="http://schemas.microsoft.com/office/infopath/2007/PartnerControls">5ae50351-4e19-465d-a34a-e592b7a56769</TermId>
        </TermInfo>
        <TermInfo xmlns="http://schemas.microsoft.com/office/infopath/2007/PartnerControls">
          <TermName xmlns="http://schemas.microsoft.com/office/infopath/2007/PartnerControls">Internet of Your Things</TermName>
          <TermId xmlns="http://schemas.microsoft.com/office/infopath/2007/PartnerControls">cb3354bd-6d29-4656-83fb-4e192665ca2b</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16</Value>
      <Value>14</Value>
      <Value>169</Value>
      <Value>165</Value>
      <Value>351</Value>
      <Value>164</Value>
      <Value>382</Value>
      <Value>294</Value>
      <Value>21</Value>
      <Value>342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Microsoft Azure platform</TermName>
          <TermId xmlns="http://schemas.microsoft.com/office/infopath/2007/PartnerControls">df6aaec2-d07c-4319-b510-15a691aea35b</TermId>
        </TermInfo>
      </Terms>
    </m6c7b4717b6346e6a075a59dd47eac69>
    <kf34bcdc8fc34e479d3f94c6210e8e27 xmlns="230e9df3-be65-4c73-a93b-d1236ebd677e">
      <Terms xmlns="http://schemas.microsoft.com/office/infopath/2007/PartnerControls"/>
    </kf34bcdc8fc34e479d3f94c6210e8e27>
    <GenericText2 xmlns="230e9df3-be65-4c73-a93b-d1236ebd677e">G01KC-1-10654</GenericText2>
    <_dlc_DocId xmlns="230e9df3-be65-4c73-a93b-d1236ebd677e">G01KC-99682991-15952</_dlc_DocId>
    <_dlc_DocIdUrl xmlns="230e9df3-be65-4c73-a93b-d1236ebd677e">
      <Url>https://microsoft.sharepoint.com/sites/Infopedia_G01KC/_layouts/15/DocIdRedir.aspx?ID=G01KC-99682991-15952</Url>
      <Description>G01KC-99682991-15952</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b9c58cf9ffe233d71aca7717c9fab4f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8d24206621a984f0f050508855871de"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80e4aa8a-8db8-4fe2-ad32-89dfc20090c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FCBA01E-B897-4A3F-A615-4DDEB70017C5}"/>
</file>

<file path=customXml/itemProps4.xml><?xml version="1.0" encoding="utf-8"?>
<ds:datastoreItem xmlns:ds="http://schemas.openxmlformats.org/officeDocument/2006/customXml" ds:itemID="{581A78AC-59B2-4B12-A29F-EEE57E06AC8F}"/>
</file>

<file path=customXml/itemProps5.xml><?xml version="1.0" encoding="utf-8"?>
<ds:datastoreItem xmlns:ds="http://schemas.openxmlformats.org/officeDocument/2006/customXml" ds:itemID="{E82AC8F0-6937-4860-AF7C-B892DE3365EF}"/>
</file>

<file path=docProps/app.xml><?xml version="1.0" encoding="utf-8"?>
<Properties xmlns="http://schemas.openxmlformats.org/officeDocument/2006/extended-properties" xmlns:vt="http://schemas.openxmlformats.org/officeDocument/2006/docPropsVTypes">
  <Template>STB_Template_16-9_Sept2013_v12</Template>
  <TotalTime>64385</TotalTime>
  <Words>5267</Words>
  <Application>Microsoft Office PowerPoint</Application>
  <PresentationFormat>Custom</PresentationFormat>
  <Paragraphs>519</Paragraphs>
  <Slides>36</Slides>
  <Notes>23</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8" baseType="lpstr">
      <vt:lpstr>Arial Unicode MS</vt:lpstr>
      <vt:lpstr>MS PGothic</vt:lpstr>
      <vt:lpstr>Arial</vt:lpstr>
      <vt:lpstr>Calibri</vt:lpstr>
      <vt:lpstr>Segoe</vt:lpstr>
      <vt:lpstr>Segoe Pro Semibold</vt:lpstr>
      <vt:lpstr>Segoe UI</vt:lpstr>
      <vt:lpstr>Segoe UI Light</vt:lpstr>
      <vt:lpstr>Segoe UI Semibold</vt:lpstr>
      <vt:lpstr>Segoe UI Semilight</vt:lpstr>
      <vt:lpstr>Server and Cloud 2013</vt:lpstr>
      <vt:lpstr>think-cell Slide</vt:lpstr>
      <vt:lpstr>SELLER GUIDANCE</vt:lpstr>
      <vt:lpstr>Microsoft Azure IoT Suite Achieving Digital Transformation</vt:lpstr>
      <vt:lpstr>Digital transformation is rapidly reshaping the landscape</vt:lpstr>
      <vt:lpstr>Digital transformation hinges on four imperatives</vt:lpstr>
      <vt:lpstr>The Internet of Things is the key to digital transformation</vt:lpstr>
      <vt:lpstr>IoT is already delivering tangible results</vt:lpstr>
      <vt:lpstr>Innovation at work – real world IoT use cases</vt:lpstr>
      <vt:lpstr>IoT in your industry </vt:lpstr>
      <vt:lpstr>Manufacturing (1 of 2)</vt:lpstr>
      <vt:lpstr>Manufacturing (2 of 2)</vt:lpstr>
      <vt:lpstr>Retail</vt:lpstr>
      <vt:lpstr>Banking</vt:lpstr>
      <vt:lpstr>Government</vt:lpstr>
      <vt:lpstr>Health</vt:lpstr>
      <vt:lpstr>PowerPoint Presentation</vt:lpstr>
      <vt:lpstr>Connect your things</vt:lpstr>
      <vt:lpstr>Turn data into insights</vt:lpstr>
      <vt:lpstr>Transform your business</vt:lpstr>
      <vt:lpstr>Enabling IoT solutions in your business with Microsoft</vt:lpstr>
      <vt:lpstr>IoT projects can be complex</vt:lpstr>
      <vt:lpstr>Azure IoT Suite</vt:lpstr>
      <vt:lpstr>Gain defense in depth with Azure IoT Suite security</vt:lpstr>
      <vt:lpstr>Accelerate time to value with preconfigured solutions</vt:lpstr>
      <vt:lpstr>What you get with remote monitoring preconfigured solution</vt:lpstr>
      <vt:lpstr>Obtain flexibility with an open approach</vt:lpstr>
      <vt:lpstr>PowerPoint Presentation</vt:lpstr>
      <vt:lpstr>Unlock insights from any data</vt:lpstr>
      <vt:lpstr>Azure IoT Suite: Ready for the enterprise</vt:lpstr>
      <vt:lpstr>An ecosystem ready to support your IoT needs</vt:lpstr>
      <vt:lpstr>Get started today</vt:lpstr>
      <vt:lpstr>PowerPoint Presentation</vt:lpstr>
      <vt:lpstr>Appendix</vt:lpstr>
      <vt:lpstr>PowerPoint Presentation</vt:lpstr>
      <vt:lpstr>Take advantage of the broader Microsoft IoT stack</vt:lpstr>
      <vt:lpstr>Azure IoT</vt:lpstr>
      <vt:lpstr>Business is powered by the cloud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Suite BDM deck</dc:title>
  <dc:subject>Servers &amp; Tools Business</dc:subject>
  <dc:creator>ben.schifberg@thespurgroup.com;ben.johnson@thespurgroup.com</dc:creator>
  <cp:keywords/>
  <cp:lastModifiedBy>Dana Jay (Allyis Inc)</cp:lastModifiedBy>
  <cp:revision>2096</cp:revision>
  <dcterms:created xsi:type="dcterms:W3CDTF">2013-10-14T18:44:32Z</dcterms:created>
  <dcterms:modified xsi:type="dcterms:W3CDTF">2016-09-06T21:02:00Z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p1cd454bacc149bfbcfd764edd279de7">
    <vt:lpwstr/>
  </property>
  <property fmtid="{D5CDD505-2E9C-101B-9397-08002B2CF9AE}" pid="7" name="of67e5d4b76f4a9db8769983fda9cec0">
    <vt:lpwstr/>
  </property>
  <property fmtid="{D5CDD505-2E9C-101B-9397-08002B2CF9AE}" pid="8" name="TaxKeyword">
    <vt:lpwstr/>
  </property>
  <property fmtid="{D5CDD505-2E9C-101B-9397-08002B2CF9AE}" pid="9" name="NewsType">
    <vt:lpwstr/>
  </property>
  <property fmtid="{D5CDD505-2E9C-101B-9397-08002B2CF9AE}" pid="10" name="_dlc_policyId">
    <vt:lpwstr/>
  </property>
  <property fmtid="{D5CDD505-2E9C-101B-9397-08002B2CF9AE}" pid="11" name="Region">
    <vt:lpwstr/>
  </property>
  <property fmtid="{D5CDD505-2E9C-101B-9397-08002B2CF9AE}" pid="12" name="Confidentiality">
    <vt:lpwstr>14;#customer ready|8986c41d-21c5-4f8f-8a12-ea4625b46858</vt:lpwstr>
  </property>
  <property fmtid="{D5CDD505-2E9C-101B-9397-08002B2CF9AE}" pid="13" name="ItemType">
    <vt:lpwstr>351;#feedback requests|00ce1828-98a3-430e-af54-eda270e1be04;#169;#presentations|317da5a4-398e-4c38-b265-afd519770055;#16;#customer presentations|18e9ae94-e321-4eea-82d2-ad5b2f470f3c</vt:lpwstr>
  </property>
  <property fmtid="{D5CDD505-2E9C-101B-9397-08002B2CF9AE}" pid="14" name="bc28b5f076654a3b96073bbbebfeb8c9">
    <vt:lpwstr/>
  </property>
  <property fmtid="{D5CDD505-2E9C-101B-9397-08002B2CF9AE}" pid="15" name="ga0c0bf70a6644469c61b3efa7025301">
    <vt:lpwstr/>
  </property>
  <property fmtid="{D5CDD505-2E9C-101B-9397-08002B2CF9AE}" pid="16" name="Industries">
    <vt:lpwstr/>
  </property>
  <property fmtid="{D5CDD505-2E9C-101B-9397-08002B2CF9AE}" pid="17" name="MSProducts">
    <vt:lpwstr/>
  </property>
  <property fmtid="{D5CDD505-2E9C-101B-9397-08002B2CF9AE}" pid="18" name="j4d667fb28274e85b2214f6e751c8d1f">
    <vt:lpwstr/>
  </property>
  <property fmtid="{D5CDD505-2E9C-101B-9397-08002B2CF9AE}" pid="19" name="Competitors">
    <vt:lpwstr/>
  </property>
  <property fmtid="{D5CDD505-2E9C-101B-9397-08002B2CF9AE}" pid="20" name="SMSGDomain">
    <vt:lpwstr>294;#Internet of Things Domain|34685f97-aa46-4d4d-881b-c9a2cde63bef;#21;#Cloud and Enterprise|adc2fe87-c79a-4ded-a449-3f86b954069d</vt:lpwstr>
  </property>
  <property fmtid="{D5CDD505-2E9C-101B-9397-08002B2CF9AE}" pid="21" name="ExperienceContentType">
    <vt:lpwstr/>
  </property>
  <property fmtid="{D5CDD505-2E9C-101B-9397-08002B2CF9AE}" pid="22" name="BusinessArchitecture">
    <vt:lpwstr>164;#Cloud Platform (solution)|8e62087a-5af4-429b-974d-d6aee352a28f;#165;#New Conversation|5ae50351-4e19-465d-a34a-e592b7a56769;#382;#Internet of Your Things|cb3354bd-6d29-4656-83fb-4e192665ca2b</vt:lpwstr>
  </property>
  <property fmtid="{D5CDD505-2E9C-101B-9397-08002B2CF9AE}" pid="23" name="j031aa32f4154c8c9a646efae715ebde">
    <vt:lpwstr/>
  </property>
  <property fmtid="{D5CDD505-2E9C-101B-9397-08002B2CF9AE}" pid="24" name="Products">
    <vt:lpwstr/>
  </property>
  <property fmtid="{D5CDD505-2E9C-101B-9397-08002B2CF9AE}" pid="25" name="ContentExtensions">
    <vt:lpwstr/>
  </property>
  <property fmtid="{D5CDD505-2E9C-101B-9397-08002B2CF9AE}" pid="26" name="WorkflowChangePath">
    <vt:lpwstr>4c942473-d120-4286-a51a-b65ad3d92ffb,21;4c942473-d120-4286-a51a-b65ad3d92ffb,105;4c942473-d120-4286-a51a-b65ad3d92ffb,107;</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_docset_NoMedatataSyncRequired">
    <vt:lpwstr>False</vt:lpwstr>
  </property>
  <property fmtid="{D5CDD505-2E9C-101B-9397-08002B2CF9AE}" pid="30" name="MSLanguage">
    <vt:lpwstr/>
  </property>
  <property fmtid="{D5CDD505-2E9C-101B-9397-08002B2CF9AE}" pid="31" name="e8080b0481964c759b2c36ae49591b31">
    <vt:lpwstr/>
  </property>
  <property fmtid="{D5CDD505-2E9C-101B-9397-08002B2CF9AE}" pid="32" name="Languages">
    <vt:lpwstr/>
  </property>
  <property fmtid="{D5CDD505-2E9C-101B-9397-08002B2CF9AE}" pid="33" name="messageframeworktype">
    <vt:lpwstr/>
  </property>
  <property fmtid="{D5CDD505-2E9C-101B-9397-08002B2CF9AE}" pid="34" name="cb7870d3641f4a52807a63577a9c1b08">
    <vt:lpwstr/>
  </property>
  <property fmtid="{D5CDD505-2E9C-101B-9397-08002B2CF9AE}" pid="35" name="TechnicalLevel">
    <vt:lpwstr/>
  </property>
  <property fmtid="{D5CDD505-2E9C-101B-9397-08002B2CF9AE}" pid="36" name="Audiences">
    <vt:lpwstr/>
  </property>
  <property fmtid="{D5CDD505-2E9C-101B-9397-08002B2CF9AE}" pid="37" name="LearningOrganization">
    <vt:lpwstr/>
  </property>
  <property fmtid="{D5CDD505-2E9C-101B-9397-08002B2CF9AE}" pid="38" name="ldac8aee9d1f469e8cd8c3f8d6a615f2">
    <vt:lpwstr/>
  </property>
  <property fmtid="{D5CDD505-2E9C-101B-9397-08002B2CF9AE}" pid="39" name="EmployeeRole">
    <vt:lpwstr/>
  </property>
  <property fmtid="{D5CDD505-2E9C-101B-9397-08002B2CF9AE}" pid="40" name="NewsTopic">
    <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7fa3660c-09be-4bd5-a3e4-a83912e79c07</vt:lpwstr>
  </property>
  <property fmtid="{D5CDD505-2E9C-101B-9397-08002B2CF9AE}" pid="48" name="MSPhysicalGeography">
    <vt:lpwstr/>
  </property>
  <property fmtid="{D5CDD505-2E9C-101B-9397-08002B2CF9AE}" pid="49" name="l311460e3fdf46688abc31ddb7bdc05a">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ActivitiesAndPrograms">
    <vt:lpwstr/>
  </property>
  <property fmtid="{D5CDD505-2E9C-101B-9397-08002B2CF9AE}" pid="53" name="Segments">
    <vt:lpwstr/>
  </property>
  <property fmtid="{D5CDD505-2E9C-101B-9397-08002B2CF9AE}" pid="54" name="Partners">
    <vt:lpwstr/>
  </property>
  <property fmtid="{D5CDD505-2E9C-101B-9397-08002B2CF9AE}" pid="55" name="la4444b61d19467597d63190b69ac227">
    <vt:lpwstr/>
  </property>
  <property fmtid="{D5CDD505-2E9C-101B-9397-08002B2CF9AE}" pid="56" name="Topics">
    <vt:lpwstr>342;#Microsoft Azure platform|df6aaec2-d07c-4319-b510-15a691aea35b</vt:lpwstr>
  </property>
  <property fmtid="{D5CDD505-2E9C-101B-9397-08002B2CF9AE}" pid="57" name="Groups">
    <vt:lpwstr/>
  </property>
</Properties>
</file>